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presProps" Target="presProps.xml" /><Relationship Id="rId32" Type="http://schemas.openxmlformats.org/officeDocument/2006/relationships/tableStyles" Target="tableStyles.xml" /><Relationship Id="rId3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psoares@insper.edu.br" TargetMode="External"/><Relationship Id="rId3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2;p53" hidden="0"/>
          <p:cNvSpPr/>
          <p:nvPr isPhoto="0" userDrawn="0"/>
        </p:nvSpPr>
        <p:spPr bwMode="auto">
          <a:xfrm>
            <a:off x="966960" y="2384280"/>
            <a:ext cx="7342560" cy="713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SuperComputação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53;p53" hidden="0"/>
          <p:cNvSpPr/>
          <p:nvPr isPhoto="0" userDrawn="0"/>
        </p:nvSpPr>
        <p:spPr bwMode="auto">
          <a:xfrm>
            <a:off x="966960" y="3429000"/>
            <a:ext cx="734256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Aula 7 – Busca Exaustiva</a:t>
            </a:r>
            <a:endParaRPr lang="pt-BR" sz="20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  <a:p>
            <a:pPr marL="0" marR="0" lvl="0" indent="0" algn="ctr">
              <a:lnSpc>
                <a:spcPct val="100000"/>
              </a:lnSpc>
              <a:spcBef>
                <a:spcPts val="398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254;p53" hidden="0"/>
          <p:cNvSpPr/>
          <p:nvPr isPhoto="0" userDrawn="0"/>
        </p:nvSpPr>
        <p:spPr bwMode="auto">
          <a:xfrm>
            <a:off x="900000" y="5463360"/>
            <a:ext cx="7342560" cy="11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– Engenharia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Luciano Soares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2" tooltip="mailto:lpsoares@insper.edu.br"/>
              </a:rPr>
              <a:t>&lt;lpsoares@insper.edu.br&gt;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</a:t>
            </a:r>
            <a:endParaRPr/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Igor Montagner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3" tooltip="mailto:igorsm1@insper.edu.br"/>
              </a:rPr>
              <a:t>&lt;igorsm1@insper.edu.br&gt;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 se a solução retornada não for boa?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F77F279-F185-5F6D-BF5B-530CADC5CFFC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Heurístico</a:t>
            </a:r>
            <a:r>
              <a:rPr sz="2400"/>
              <a:t>: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r>
              <a:rPr sz="2400"/>
              <a:t>Não dá garantias de qualidade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r>
              <a:rPr sz="2400"/>
              <a:t>Não permite gerar várias soluções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endParaRPr sz="2400"/>
          </a:p>
          <a:p>
            <a:pPr marL="349965" lvl="0" indent="-349965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Busca local: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r>
              <a:rPr sz="2400"/>
              <a:t>Garantia fraca de qualidade (ótimo local)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r>
              <a:rPr sz="2400"/>
              <a:t>Permite gerar várias soluções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 se a solução retornada não for boa?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1123571-FEF0-B573-CB05-D540BE22E7C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Heurístico</a:t>
            </a:r>
            <a:r>
              <a:rPr sz="2400"/>
              <a:t>: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r>
              <a:rPr sz="2400"/>
              <a:t>Não dá garantias de qualidade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r>
              <a:rPr sz="2400"/>
              <a:t>Não permite gerar várias soluções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endParaRPr sz="2400"/>
          </a:p>
          <a:p>
            <a:pPr marL="349965" lvl="0" indent="-349965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Busca local: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r>
              <a:rPr sz="2400"/>
              <a:t>Garantia fraca de qualidade (ótimo local)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r>
              <a:rPr sz="2400"/>
              <a:t>Permite gerar várias soluções</a:t>
            </a: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  <a:p>
            <a:pPr algn="ctr">
              <a:defRPr/>
            </a:pPr>
            <a:r>
              <a:rPr sz="2800" b="1">
                <a:solidFill>
                  <a:srgbClr val="C00000"/>
                </a:solidFill>
              </a:rPr>
              <a:t>Tem uma solução com valor maior que 13?</a:t>
            </a: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Problemas de decisão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118C95D-24C2-2163-6E8C-D5B1D7AA3B0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19" indent="-239819">
              <a:buAutoNum type="arabicPeriod"/>
              <a:defRPr/>
            </a:pP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  <a:p>
            <a:pPr algn="ctr">
              <a:defRPr/>
            </a:pPr>
            <a:r>
              <a:rPr sz="2800" b="1">
                <a:solidFill>
                  <a:srgbClr val="C00000"/>
                </a:solidFill>
              </a:rPr>
              <a:t>Tem uma solução com valor maior que 13?</a:t>
            </a: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P</a:t>
            </a:r>
            <a:r>
              <a:rPr sz="2400"/>
              <a:t> = existe algoritmo determinístico que leva tempo polinomial para responder a pergunta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NP</a:t>
            </a:r>
            <a:r>
              <a:rPr sz="2400"/>
              <a:t> = caso a resposta seja </a:t>
            </a:r>
            <a:r>
              <a:rPr sz="2400" b="1"/>
              <a:t>SIM</a:t>
            </a:r>
            <a:r>
              <a:rPr sz="2400"/>
              <a:t>, existe um algoritmo polinomial que verifica se a resposta está correta.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lang="pt-BR" sz="24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co-NP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= caso a resposta seja </a:t>
            </a:r>
            <a:r>
              <a:rPr lang="pt-BR" sz="2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NÃO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existe um algoritmo polinomial que verifica se a resposta está correta.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Problemas de decisão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2B6DD95-177E-2A7F-9095-232AE9298D6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19" indent="-239819">
              <a:buAutoNum type="arabicPeriod"/>
              <a:defRPr/>
            </a:pP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  <a:p>
            <a:pPr algn="ctr">
              <a:defRPr/>
            </a:pPr>
            <a:r>
              <a:rPr sz="2800" b="1">
                <a:solidFill>
                  <a:srgbClr val="C00000"/>
                </a:solidFill>
              </a:rPr>
              <a:t>Tem uma solução com valor maior que 13?</a:t>
            </a: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P</a:t>
            </a:r>
            <a:r>
              <a:rPr sz="2400"/>
              <a:t> = existe algoritmo determinístico que leva tempo polinomial para responder a pergunta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NP</a:t>
            </a:r>
            <a:r>
              <a:rPr sz="2400"/>
              <a:t> = caso a resposta seja </a:t>
            </a:r>
            <a:r>
              <a:rPr sz="2400" b="1"/>
              <a:t>SIM</a:t>
            </a:r>
            <a:r>
              <a:rPr sz="2400"/>
              <a:t>, existe um algoritmo polinomial que verifica se a resposta está correta.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lang="pt-BR" sz="24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co-NP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= caso a resposta seja </a:t>
            </a:r>
            <a:r>
              <a:rPr lang="pt-BR" sz="2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NÃO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existe um algoritmo polinomial que verifica se a resposta está correta.</a:t>
            </a:r>
            <a:endParaRPr sz="2400"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31363" y="4430567"/>
            <a:ext cx="8384886" cy="1096818"/>
          </a:xfrm>
          <a:prstGeom prst="rect">
            <a:avLst/>
          </a:prstGeom>
          <a:noFill/>
          <a:ln w="38099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Busca local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F13162D-747F-0F75-8DBD-A38778DE85E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Repetir N vezes: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639870" lvl="1" indent="-239820">
              <a:buAutoNum type="arabicPeriod"/>
              <a:defRPr/>
            </a:pPr>
            <a:r>
              <a:rPr sz="2400"/>
              <a:t> Cria uma solução</a:t>
            </a:r>
            <a:endParaRPr sz="2400"/>
          </a:p>
          <a:p>
            <a:pPr marL="639870" lvl="1" indent="-239820">
              <a:buAutoNum type="arabicPeriod"/>
              <a:defRPr/>
            </a:pPr>
            <a:endParaRPr sz="2400"/>
          </a:p>
          <a:p>
            <a:pPr marL="639870" lvl="1" indent="-239820">
              <a:buAutoNum type="arabicPeriod"/>
              <a:defRPr/>
            </a:pPr>
            <a:r>
              <a:rPr sz="2400"/>
              <a:t> </a:t>
            </a:r>
            <a:r>
              <a:rPr sz="2400"/>
              <a:t>Aplicar, sucessivamente, uma operação que melhora esta solução.</a:t>
            </a:r>
            <a:endParaRPr sz="2400"/>
          </a:p>
          <a:p>
            <a:pPr marL="639870" lvl="1" indent="-239820">
              <a:buAutoNum type="arabicPeriod"/>
              <a:defRPr/>
            </a:pPr>
            <a:endParaRPr sz="2400"/>
          </a:p>
          <a:p>
            <a:pPr marL="639870" lvl="1" indent="-239820">
              <a:buAutoNum type="arabicPeriod"/>
              <a:defRPr/>
            </a:pPr>
            <a:r>
              <a:rPr sz="2400"/>
              <a:t> </a:t>
            </a:r>
            <a:r>
              <a:rPr sz="2400"/>
              <a:t>Parar quando não for mais possível</a:t>
            </a:r>
            <a:endParaRPr sz="2400"/>
          </a:p>
          <a:p>
            <a:pPr marL="239820" lvl="0" indent="-239820">
              <a:buAutoNum type="arabicPeriod"/>
              <a:defRPr/>
            </a:pPr>
            <a:endParaRPr sz="2400"/>
          </a:p>
          <a:p>
            <a:pPr marL="239820" lvl="0" indent="-239820">
              <a:buAutoNum type="arabicPeriod"/>
              <a:defRPr/>
            </a:pPr>
            <a:r>
              <a:rPr sz="2400"/>
              <a:t> Retorne a melhor solução</a:t>
            </a:r>
            <a:endParaRPr sz="2400"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3139849" y="2049318"/>
            <a:ext cx="5873749" cy="6205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2800">
                <a:solidFill>
                  <a:schemeClr val="accent2">
                    <a:lumMod val="50000"/>
                  </a:schemeClr>
                </a:solidFill>
              </a:rPr>
              <a:t>Não garante a resposta correta!</a:t>
            </a:r>
            <a:endParaRPr sz="280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Solução ótima global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2CD3F89-C84E-391C-E646-0130D113BD2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Supondo que eu tenha todos os ótimos locais, só precisaria pegar o melhor deles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750015" lvl="1" indent="-349965">
              <a:buFont typeface="Arial"/>
              <a:buChar char="•"/>
              <a:defRPr/>
            </a:pPr>
            <a:r>
              <a:rPr sz="2400">
                <a:solidFill>
                  <a:srgbClr val="C00000"/>
                </a:solidFill>
              </a:rPr>
              <a:t>Não tem como fazer isso</a:t>
            </a:r>
            <a:endParaRPr sz="2400">
              <a:solidFill>
                <a:srgbClr val="C00000"/>
              </a:solidFill>
            </a:endParaRPr>
          </a:p>
          <a:p>
            <a:pPr marL="750015" lvl="1" indent="-349965">
              <a:buFont typeface="Arial"/>
              <a:buChar char="•"/>
              <a:defRPr/>
            </a:pPr>
            <a:endParaRPr sz="2400"/>
          </a:p>
          <a:p>
            <a:pPr marL="349965" lvl="0" indent="-349965">
              <a:buFont typeface="Arial"/>
              <a:buChar char="•"/>
              <a:defRPr/>
            </a:pPr>
            <a:r>
              <a:rPr sz="2400"/>
              <a:t>Posso então testar todas as possibilidades! Se eu encontrar uma solução melhor respondo </a:t>
            </a:r>
            <a:r>
              <a:rPr sz="2400" b="1"/>
              <a:t>SIM</a:t>
            </a:r>
            <a:endParaRPr sz="2400" b="1"/>
          </a:p>
          <a:p>
            <a:pPr marL="349965" lvl="0" indent="-349965">
              <a:buFont typeface="Arial"/>
              <a:buChar char="•"/>
              <a:defRPr/>
            </a:pPr>
            <a:endParaRPr sz="2400"/>
          </a:p>
          <a:p>
            <a:pPr marL="349965" lvl="0" indent="-349965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Verificação de corretude</a:t>
            </a:r>
            <a:r>
              <a:rPr sz="2400"/>
              <a:t>: recalcula o valor da mochila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Solução ótima global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43B5A3C-BF8B-32AB-09C2-CF22EABE358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Para todo objeto só tenho duas possibilidades:</a:t>
            </a:r>
            <a:endParaRPr sz="2400"/>
          </a:p>
          <a:p>
            <a:pPr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r>
              <a:rPr sz="2400"/>
              <a:t>Incluir na mochila</a:t>
            </a:r>
            <a:endParaRPr sz="2400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r>
              <a:rPr sz="2400"/>
              <a:t>Não incluir na mochila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Solução ótima global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D13B95C-6494-CA95-00BF-DFB3C8C39B1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Para todo objeto só tenho duas possibilidades:</a:t>
            </a:r>
            <a:endParaRPr sz="2400"/>
          </a:p>
          <a:p>
            <a:pPr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r>
              <a:rPr sz="2400"/>
              <a:t>Incluir na mochila</a:t>
            </a:r>
            <a:endParaRPr sz="2400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r>
              <a:rPr sz="2400">
                <a:solidFill>
                  <a:srgbClr val="C00000"/>
                </a:solidFill>
              </a:rPr>
              <a:t>Não incluir na mochila</a:t>
            </a:r>
            <a:endParaRPr sz="2400"/>
          </a:p>
          <a:p>
            <a:pPr marL="639871" lvl="1" indent="-239821">
              <a:buFont typeface="Arial"/>
              <a:buChar char="•"/>
              <a:defRPr/>
            </a:pPr>
            <a:r>
              <a:rPr sz="2400"/>
              <a:t>Resolva problema da mochila com os outros objetos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Solução ótima global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EBD2D27-B083-8292-34A6-E8C1877177A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Para todo objeto só tenho duas possibilidades:</a:t>
            </a:r>
            <a:endParaRPr sz="2400"/>
          </a:p>
          <a:p>
            <a:pPr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r>
              <a:rPr sz="2400">
                <a:solidFill>
                  <a:srgbClr val="C00000"/>
                </a:solidFill>
              </a:rPr>
              <a:t>Incluir na mochila</a:t>
            </a:r>
            <a:endParaRPr sz="2400">
              <a:solidFill>
                <a:srgbClr val="C00000"/>
              </a:solidFill>
            </a:endParaRPr>
          </a:p>
          <a:p>
            <a:pPr marL="639871" lvl="1" indent="-239821">
              <a:buFont typeface="Arial"/>
              <a:buChar char="•"/>
              <a:defRPr/>
            </a:pPr>
            <a:r>
              <a:rPr sz="2400"/>
              <a:t>Resolva a mochila com os outros objetos e capacidade diminuída do valor do objeto incluído.</a:t>
            </a:r>
            <a:endParaRPr sz="2400"/>
          </a:p>
          <a:p>
            <a:pPr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r>
              <a:rPr sz="2400"/>
              <a:t>Não incluir na mochila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Solução ótima global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F24C653-C292-1287-0383-DBB145936F4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r>
              <a:rPr sz="2400"/>
              <a:t>N - número de objetos</a:t>
            </a:r>
            <a:endParaRPr sz="2400"/>
          </a:p>
          <a:p>
            <a:pPr>
              <a:defRPr/>
            </a:pPr>
            <a:r>
              <a:rPr sz="2400"/>
              <a:t>P - peso dos objetos</a:t>
            </a:r>
            <a:endParaRPr sz="2400"/>
          </a:p>
          <a:p>
            <a:pPr>
              <a:defRPr/>
            </a:pPr>
            <a:r>
              <a:rPr sz="2400"/>
              <a:t>V - valor dos objetos</a:t>
            </a:r>
            <a:endParaRPr sz="2400"/>
          </a:p>
          <a:p>
            <a:pPr>
              <a:defRPr/>
            </a:pPr>
            <a:r>
              <a:rPr sz="2400"/>
              <a:t>C - capacidade da mochila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9;p5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Hoje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0;p5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1;p5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4D2708F-FD48-DE3A-57D5-ACCDA54D993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62;p54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7920000" cy="359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396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Busca Exaustiva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7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808D796-BDD6-C20F-B74A-486BE77F864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7" y="4088421"/>
            <a:ext cx="8137931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Algoritmo da Busca Global</a:t>
            </a:r>
            <a:endParaRPr sz="2000" b="1"/>
          </a:p>
          <a:p>
            <a:pPr>
              <a:defRPr/>
            </a:pPr>
            <a:endParaRPr sz="2000"/>
          </a:p>
          <a:p>
            <a:pPr marL="305904" indent="-305904">
              <a:buAutoNum type="arabicPeriod"/>
              <a:defRPr/>
            </a:pPr>
            <a:r>
              <a:rPr sz="2000" b="0"/>
              <a:t>Escrever algoritmo que implemente a expressão discutida no slide anterior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4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DC2454E-B771-6846-909A-FE3C1C2AACF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2" y="4088421"/>
            <a:ext cx="8137928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8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500FAA0-8915-66B2-2740-3DF20AF134B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8" y="4088421"/>
            <a:ext cx="8137932" cy="36344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Implementar algoritmo exaustivo</a:t>
            </a:r>
            <a:endParaRPr sz="2000" b="1"/>
          </a:p>
          <a:p>
            <a:pPr>
              <a:defRPr/>
            </a:pPr>
            <a:endParaRPr sz="2000"/>
          </a:p>
          <a:p>
            <a:pPr marL="305905" indent="-305905">
              <a:buAutoNum type="arabicPeriod"/>
              <a:defRPr/>
            </a:pPr>
            <a:r>
              <a:rPr sz="2000" b="0"/>
              <a:t>Praticar implementação de algoritmos a partir de pseudo-código</a:t>
            </a:r>
            <a:endParaRPr sz="2000" b="0"/>
          </a:p>
          <a:p>
            <a:pPr marL="305904" indent="-305904">
              <a:buAutoNum type="arabicPeriod"/>
              <a:defRPr/>
            </a:pPr>
            <a:r>
              <a:rPr sz="2000" b="0"/>
              <a:t>Comparar soluções com outras abordagens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Busca Exaustiva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2A64585-D7D3-A37C-5579-83752FE71BF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Algoritmo recursivo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Produz um vetor "usados" que representa as escolhas feitas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Retorna a melhor solução possível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Permite responder ao problema de decisão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Fechamento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0A9EAD8-F72A-09A4-D975-FAD56D77C88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As soluções ficaram melhores que as anteriores? 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pt-BR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 o tempo de execução?</a:t>
            </a:r>
            <a:endParaRPr sz="2400" b="0" u="none">
              <a:solidFill>
                <a:schemeClr val="tx1"/>
              </a:solidFill>
            </a:endParaRPr>
          </a:p>
        </p:txBody>
      </p:sp>
      <p:cxnSp>
        <p:nvCxnSpPr>
          <p:cNvPr id="8" name="" hidden="0"/>
          <p:cNvCxnSpPr>
            <a:cxnSpLocks/>
          </p:cNvCxnSpPr>
          <p:nvPr isPhoto="0" userDrawn="0"/>
        </p:nvCxnSpPr>
        <p:spPr bwMode="auto">
          <a:xfrm rot="16199969" flipH="0" flipV="0">
            <a:off x="5572158" y="4791362"/>
            <a:ext cx="0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Busca Exaustiva (desvantagens)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47EBC62-3C18-E4C5-7C29-223B5E817C0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 b="1"/>
              <a:t> LENTO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</a:t>
            </a:r>
            <a:r>
              <a:rPr sz="2400" b="0"/>
              <a:t>Só resolve instâncias pequenas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Não é possível fazê-lo ficar rápido para todas as instâncias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Revisão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2581D0F-81C8-5D84-8B47-C810591E47F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D89B570-0228-7292-94CF-1830D68FF01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4" y="1588484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256885" y="1760114"/>
            <a:ext cx="4629150" cy="4010023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7"/>
            <a:ext cx="8081816" cy="38397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4A01D2B-F8FC-B133-F99F-0371CFF2903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4" y="1588484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r>
              <a:rPr sz="2400"/>
              <a:t>Quais escolhas podem ser feitas?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r>
              <a:rPr sz="2000"/>
              <a:t>Quais produtos pegar?</a:t>
            </a:r>
            <a:endParaRPr sz="2000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Qual é </a:t>
            </a:r>
            <a:r>
              <a:rPr sz="2400"/>
              <a:t>a função objetivo?</a:t>
            </a:r>
            <a:endParaRPr sz="2400"/>
          </a:p>
          <a:p>
            <a:pPr marL="639870" lvl="1" indent="-239820">
              <a:buFont typeface="Arial"/>
              <a:buChar char="•"/>
              <a:defRPr/>
            </a:pPr>
            <a:r>
              <a:rPr sz="2000"/>
              <a:t>Maximizar valor dos objetos guardados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Quais são as restrições?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r>
              <a:rPr sz="2000"/>
              <a:t>Peso dos objetos não pode exceder capacidade da mochila</a:t>
            </a: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239170" y="2178636"/>
            <a:ext cx="2566293" cy="2223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Heurística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6CFDDD3-1E0F-FF7A-3C4A-E302DACE76C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sz="2800" b="0" u="none">
                <a:solidFill>
                  <a:schemeClr val="tx1"/>
                </a:solidFill>
              </a:rPr>
              <a:t>"truque" usado para resolver um problema rapidamente</a:t>
            </a:r>
            <a:endParaRPr sz="2800" b="0" u="none">
              <a:solidFill>
                <a:schemeClr val="tx1"/>
              </a:solidFill>
            </a:endParaRPr>
          </a:p>
          <a:p>
            <a:pPr algn="ctr">
              <a:defRPr/>
            </a:pPr>
            <a:endParaRPr sz="2800" b="1" u="sng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Ainda assim, uma boa heurística é suficiente para obter resultados aproximados ou ganhos de curto prazo. 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Mais leve/caro primeiro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Não garante resultados bons em todas situações</a:t>
            </a:r>
            <a:endParaRPr sz="24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Busca local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ADB9C1C-5A67-4CFF-FC13-8DA03C2649E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Repetir N vezes: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639870" lvl="1" indent="-239820">
              <a:buAutoNum type="arabicPeriod"/>
              <a:defRPr/>
            </a:pPr>
            <a:r>
              <a:rPr sz="2400"/>
              <a:t> Cria uma solução</a:t>
            </a:r>
            <a:endParaRPr sz="2400"/>
          </a:p>
          <a:p>
            <a:pPr marL="639870" lvl="1" indent="-239820">
              <a:buAutoNum type="arabicPeriod"/>
              <a:defRPr/>
            </a:pPr>
            <a:endParaRPr sz="2400"/>
          </a:p>
          <a:p>
            <a:pPr marL="639870" lvl="1" indent="-239820">
              <a:buAutoNum type="arabicPeriod"/>
              <a:defRPr/>
            </a:pPr>
            <a:r>
              <a:rPr sz="2400"/>
              <a:t> </a:t>
            </a:r>
            <a:r>
              <a:rPr sz="2400"/>
              <a:t>Aplicar, sucessivamente, uma operação que melhora esta solução.</a:t>
            </a:r>
            <a:endParaRPr sz="2400"/>
          </a:p>
          <a:p>
            <a:pPr marL="639870" lvl="1" indent="-239820">
              <a:buAutoNum type="arabicPeriod"/>
              <a:defRPr/>
            </a:pPr>
            <a:endParaRPr sz="2400"/>
          </a:p>
          <a:p>
            <a:pPr marL="639870" lvl="1" indent="-239820">
              <a:buAutoNum type="arabicPeriod"/>
              <a:defRPr/>
            </a:pPr>
            <a:r>
              <a:rPr sz="2400"/>
              <a:t> </a:t>
            </a:r>
            <a:r>
              <a:rPr sz="2400"/>
              <a:t>Parar quando não for mais possível</a:t>
            </a:r>
            <a:endParaRPr sz="2400"/>
          </a:p>
          <a:p>
            <a:pPr marL="239820" lvl="0" indent="-239820">
              <a:buAutoNum type="arabicPeriod"/>
              <a:defRPr/>
            </a:pPr>
            <a:endParaRPr sz="2400"/>
          </a:p>
          <a:p>
            <a:pPr marL="239820" lvl="0" indent="-239820">
              <a:buAutoNum type="arabicPeriod"/>
              <a:defRPr/>
            </a:pPr>
            <a:r>
              <a:rPr sz="2400"/>
              <a:t> Retorne a melhor solução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5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Busca Exaustiva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C7DE38B-111B-02AA-E82F-827DF764230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3" y="4088421"/>
            <a:ext cx="8137929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Revendo a mochila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8C09D85-3654-77B3-E4DF-6F3A50FC980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3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102339" y="1760113"/>
            <a:ext cx="4629150" cy="4010022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6"/>
            <a:ext cx="8081815" cy="38397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4287727" y="2208067"/>
            <a:ext cx="1573067" cy="1298863"/>
          </a:xfrm>
          <a:prstGeom prst="ellipse">
            <a:avLst/>
          </a:prstGeom>
          <a:noFill/>
          <a:ln w="38099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" hidden="0"/>
          <p:cNvSpPr/>
          <p:nvPr isPhoto="0" userDrawn="0"/>
        </p:nvSpPr>
        <p:spPr bwMode="auto">
          <a:xfrm flipH="0" flipV="0">
            <a:off x="1228181" y="1760113"/>
            <a:ext cx="1573067" cy="1298862"/>
          </a:xfrm>
          <a:prstGeom prst="ellipse">
            <a:avLst/>
          </a:prstGeom>
          <a:noFill/>
          <a:ln w="38099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0" flipV="0">
            <a:off x="6293749" y="2915226"/>
            <a:ext cx="2411373" cy="9449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/>
              <a:t>Peso: 15kg</a:t>
            </a:r>
            <a:endParaRPr sz="2800"/>
          </a:p>
          <a:p>
            <a:pPr>
              <a:defRPr/>
            </a:pPr>
            <a:r>
              <a:rPr sz="2800"/>
              <a:t>Valor: $7</a:t>
            </a:r>
            <a:endParaRPr sz="2800"/>
          </a:p>
        </p:txBody>
      </p:sp>
      <p:sp>
        <p:nvSpPr>
          <p:cNvPr id="13" name="" hidden="0"/>
          <p:cNvSpPr/>
          <p:nvPr isPhoto="0" userDrawn="0"/>
        </p:nvSpPr>
        <p:spPr bwMode="auto">
          <a:xfrm flipH="0" flipV="0">
            <a:off x="4504204" y="3809999"/>
            <a:ext cx="1298863" cy="1140113"/>
          </a:xfrm>
          <a:prstGeom prst="ellipse">
            <a:avLst/>
          </a:prstGeom>
          <a:noFill/>
          <a:ln w="38099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ONLYOFFICE/5.6.4.20</Application>
  <DocSecurity>0</DocSecurity>
  <PresentationFormat>On-screen Show (4:3)</PresentationFormat>
  <Paragraphs>0</Paragraphs>
  <Slides>26</Slides>
  <Notes>26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181</cp:revision>
  <dcterms:created xsi:type="dcterms:W3CDTF">2014-04-17T20:05:08Z</dcterms:created>
  <dcterms:modified xsi:type="dcterms:W3CDTF">2020-09-17T22:26:08Z</dcterms:modified>
  <cp:category/>
  <cp:contentStatus/>
  <cp:version/>
</cp:coreProperties>
</file>