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23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s/slide25.xml" ContentType="application/vnd.openxmlformats-officedocument.presentationml.slide+xml"/>
  <Override PartName="/ppt/slideLayouts/slideLayout17.xml" ContentType="application/vnd.openxmlformats-officedocument.presentationml.slideLayout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2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27.xml" ContentType="application/vnd.openxmlformats-officedocument.presentationml.slide+xml"/>
  <Override PartName="/ppt/slides/slide4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22.xml" ContentType="application/vnd.openxmlformats-officedocument.presentationml.slide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s/slide24.xml" ContentType="application/vnd.openxmlformats-officedocument.presentationml.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2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 strictFirstAndLastChars="0">
  <p:sldMasterIdLst>
    <p:sldMasterId id="2147483648" r:id="rId1"/>
    <p:sldMasterId id="2147483661" r:id="rId2"/>
  </p:sldMasterIdLst>
  <p:notesMasterIdLst>
    <p:notesMasterId r:id="rId33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x="9144000" cy="6858000" type="screen4x3"/>
  <p:notesSz cx="6858000" cy="9144000"/>
  <p:defaultTextStyle>
    <a:defPPr marR="0" lvl="0" algn="l">
      <a:lnSpc>
        <a:spcPct val="100000"/>
      </a:lnSpc>
      <a:spcBef>
        <a:spcPts val="0"/>
      </a:spcBef>
      <a:spcAft>
        <a:spcPts val="0"/>
      </a:spcAft>
      <a:defRPr lang="pt-BR"/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theme" Target="theme/theme3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 /><Relationship Id="rId35" Type="http://schemas.openxmlformats.org/officeDocument/2006/relationships/tableStyles" Target="tableStyles.xml" /><Relationship Id="rId36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Header Placeholder 1" hidden="0"/>
          <p:cNvSpPr>
            <a:spLocks noGrp="1"/>
          </p:cNvSpPr>
          <p:nvPr isPhoto="0" userDrawn="0">
            <p:ph type="hdr" sz="quarter" hasCustomPrompt="0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idx="2" hasCustomPrompt="0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6" name="Date Placeholder 2" hidden="0"/>
          <p:cNvSpPr>
            <a:spLocks noGrp="1"/>
          </p:cNvSpPr>
          <p:nvPr isPhoto="0" userDrawn="0">
            <p:ph type="dt" idx="3" hasCustomPrompt="0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Notes Placeholder 4" hidden="0"/>
          <p:cNvSpPr>
            <a:spLocks noGrp="1"/>
          </p:cNvSpPr>
          <p:nvPr isPhoto="0" userDrawn="0">
            <p:ph type="body" sz="quarter" idx="1" hasCustomPrompt="0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4" hasCustomPrompt="0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0" hasCustomPrompt="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72;g606264a757_0_316:notes" hidden="0"/>
          <p:cNvSpPr/>
          <p:nvPr isPhoto="0" userDrawn="0">
            <p:ph type="sldImg" idx="2" hasCustomPrompt="0"/>
          </p:nvPr>
        </p:nvSpPr>
        <p:spPr bwMode="auto">
          <a:xfrm>
            <a:off x="1511934" y="1336474"/>
            <a:ext cx="4535699" cy="3608399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" name="Google Shape;173;g606264a757_0_316:notes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755967" y="5145428"/>
            <a:ext cx="6047699" cy="42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825" tIns="51399" rIns="102825" bIns="51399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/>
              <a:t>https://computing.llnl.gov/tutorials/openMP/</a:t>
            </a:r>
            <a:endParaRPr/>
          </a:p>
        </p:txBody>
      </p:sp>
      <p:sp>
        <p:nvSpPr>
          <p:cNvPr id="6" name="Google Shape;174;g606264a757_0_316:notes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4282065" y="10155354"/>
            <a:ext cx="32760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825" tIns="51399" rIns="102825" bIns="51399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124D16F2-BEA1-5C15-0371-78B0B9B277C9}" type="slidenum">
              <a:rPr lang="pt-BR" sz="1600"/>
              <a:t/>
            </a:fld>
            <a:endParaRPr sz="1600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x" userDrawn="1">
  <p:cSld name="TITLE_AND_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1;p3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2;p36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 over Content" preserve="0" showMasterPhAnim="0" type="objOverTx" userDrawn="1">
  <p:cSld name="OBJECT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1;p5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42;p51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43;p51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4 Content" preserve="0" showMasterPhAnim="0" type="fourObj" userDrawn="1">
  <p:cSld name="FOUR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5;p5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46;p52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47;p52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48;p52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49;p52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6 Content" preserve="0" showMasterPhAnim="0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1;p53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52;p53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53;p53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323964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54;p53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602208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55;p53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5720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56;p53" hidden="0"/>
          <p:cNvSpPr>
            <a:spLocks noAdjustHandles="0" noChangeArrowheads="0"/>
          </p:cNvSpPr>
          <p:nvPr isPhoto="0" userDrawn="0">
            <p:ph type="body" idx="5" hasCustomPrompt="0"/>
          </p:nvPr>
        </p:nvSpPr>
        <p:spPr bwMode="auto">
          <a:xfrm>
            <a:off x="323964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57;p53" hidden="0"/>
          <p:cNvSpPr>
            <a:spLocks noAdjustHandles="0" noChangeArrowheads="0"/>
          </p:cNvSpPr>
          <p:nvPr isPhoto="0" userDrawn="0">
            <p:ph type="body" idx="6" hasCustomPrompt="0"/>
          </p:nvPr>
        </p:nvSpPr>
        <p:spPr bwMode="auto">
          <a:xfrm>
            <a:off x="602208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Slide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x" userDrawn="1">
  <p:cSld name="TITLE_AND_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4;p5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65;p54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" preserve="0" showMasterPhAnim="0" type="obj" userDrawn="1">
  <p:cSld name="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7;p5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68;p5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" preserve="0" showMasterPhAnim="0" type="twoObj" userDrawn="1">
  <p:cSld name="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0;p5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71;p56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72;p56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4;p57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entered Text" preserve="0" showMasterPhAnim="0" type="objOnly" userDrawn="1">
  <p:cSld name="OBJECT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6;p58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and Content" preserve="0" showMasterPhAnim="0" type="twoObjAndObj" userDrawn="1">
  <p:cSld name="TWO_OBJECTS_AND_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8;p59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79;p59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80;p59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81;p59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Slide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Content and 2 Content" preserve="0" showMasterPhAnim="0" type="objAndTwoObj" userDrawn="1">
  <p:cSld name="OBJECT_AND_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83;p60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84;p60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85;p60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86;p60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over Content" preserve="0" showMasterPhAnim="0" type="twoObjOverTx" userDrawn="1">
  <p:cSld name="TWO_OBJECTS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88;p6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89;p61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0;p61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91;p61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 over Content" preserve="0" showMasterPhAnim="0" type="objOverTx" userDrawn="1">
  <p:cSld name="OBJECT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93;p6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94;p62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5;p62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4 Content" preserve="0" showMasterPhAnim="0" type="fourObj" userDrawn="1">
  <p:cSld name="FOUR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97;p63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98;p63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9;p63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00;p63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01;p63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6 Content" preserve="0" showMasterPhAnim="0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03;p6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04;p64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05;p64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3239640" y="160452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06;p64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6022080" y="160452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07;p64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57200" y="368208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108;p64" hidden="0"/>
          <p:cNvSpPr>
            <a:spLocks noAdjustHandles="0" noChangeArrowheads="0"/>
          </p:cNvSpPr>
          <p:nvPr isPhoto="0" userDrawn="0">
            <p:ph type="body" idx="5" hasCustomPrompt="0"/>
          </p:nvPr>
        </p:nvSpPr>
        <p:spPr bwMode="auto">
          <a:xfrm>
            <a:off x="3239640" y="368208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109;p64" hidden="0"/>
          <p:cNvSpPr>
            <a:spLocks noAdjustHandles="0" noChangeArrowheads="0"/>
          </p:cNvSpPr>
          <p:nvPr isPhoto="0" userDrawn="0">
            <p:ph type="body" idx="6" hasCustomPrompt="0"/>
          </p:nvPr>
        </p:nvSpPr>
        <p:spPr bwMode="auto">
          <a:xfrm>
            <a:off x="6022080" y="368208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" preserve="0" showMasterPhAnim="0" type="obj" userDrawn="1">
  <p:cSld name="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5;p4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6;p44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" preserve="0" showMasterPhAnim="0" type="twoObj" userDrawn="1">
  <p:cSld name="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8;p4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9;p4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0;p45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2;p4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entered Text" preserve="0" showMasterPhAnim="0" type="objOnly" userDrawn="1">
  <p:cSld name="OBJECT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4;p47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and Content" preserve="0" showMasterPhAnim="0" type="twoObjAndObj" userDrawn="1">
  <p:cSld name="TWO_OBJECTS_AND_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;p48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27;p48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8;p48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29;p48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Content and 2 Content" preserve="0" showMasterPhAnim="0" type="objAndTwoObj" userDrawn="1">
  <p:cSld name="OBJECT_AND_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1;p49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32;p49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33;p49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34;p49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over Content" preserve="0" showMasterPhAnim="0" type="twoObjOverTx" userDrawn="1">
  <p:cSld name="TWO_OBJECTS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6;p50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37;p50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38;p50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39;p50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5" Type="http://schemas.openxmlformats.org/officeDocument/2006/relationships/image" Target="../media/image2.png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6;p35" hidden="0"/>
          <p:cNvPicPr/>
          <p:nvPr isPhoto="0" userDrawn="0"/>
        </p:nvPicPr>
        <p:blipFill>
          <a:blip r:embed="rId14">
            <a:alphaModFix/>
          </a:blip>
          <a:stretch/>
        </p:blipFill>
        <p:spPr bwMode="auto">
          <a:xfrm>
            <a:off x="0" y="0"/>
            <a:ext cx="9143280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7;p35" hidden="0"/>
          <p:cNvPicPr/>
          <p:nvPr isPhoto="0" userDrawn="0"/>
        </p:nvPicPr>
        <p:blipFill>
          <a:blip r:embed="rId15">
            <a:alphaModFix/>
          </a:blip>
          <a:stretch/>
        </p:blipFill>
        <p:spPr bwMode="auto">
          <a:xfrm>
            <a:off x="2880" y="0"/>
            <a:ext cx="9137520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;p3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9;p3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59;p37" hidden="0"/>
          <p:cNvPicPr/>
          <p:nvPr isPhoto="0" userDrawn="0"/>
        </p:nvPicPr>
        <p:blipFill>
          <a:blip r:embed="rId14">
            <a:alphaModFix/>
          </a:blip>
          <a:stretch/>
        </p:blipFill>
        <p:spPr bwMode="auto">
          <a:xfrm>
            <a:off x="0" y="0"/>
            <a:ext cx="9143280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60;p37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61;p37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3.png"/><Relationship Id="rId3" Type="http://schemas.openxmlformats.org/officeDocument/2006/relationships/hyperlink" Target="https://www.youtube.com/watch?v=pRtTIW9-Nr0" TargetMode="External"/><Relationship Id="rId4" Type="http://schemas.openxmlformats.org/officeDocument/2006/relationships/hyperlink" Target="https://www.youtube.com/watch?v=LRsQHDAqPHA" TargetMode="External"/><Relationship Id="rId5" Type="http://schemas.openxmlformats.org/officeDocument/2006/relationships/hyperlink" Target="https://www.youtube.com/watch?v=dK4PITrQtjY" TargetMode="External"/><Relationship Id="rId6" Type="http://schemas.openxmlformats.org/officeDocument/2006/relationships/hyperlink" Target="https://www.youtube.com/watch?v=WvoMpG_QvBU" TargetMode="External"/><Relationship Id="rId7" Type="http://schemas.openxmlformats.org/officeDocument/2006/relationships/hyperlink" Target="http://extremecomputingtraining.anl.gov/files/2016/08/Mattson_830aug3_HandsOnIntro.pdf" TargetMode="External"/><Relationship Id="rId8" Type="http://schemas.openxmlformats.org/officeDocument/2006/relationships/image" Target="../media/image14.png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5.png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6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jp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966960" y="2384280"/>
            <a:ext cx="7342200" cy="71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  <a:defRPr/>
            </a:pPr>
            <a:r>
              <a:rPr lang="pt-BR" sz="3600" b="1" strike="noStrike" spc="0">
                <a:solidFill>
                  <a:srgbClr val="FFFFFF"/>
                </a:solidFill>
                <a:latin typeface="Verdana"/>
                <a:ea typeface="Verdana"/>
              </a:rPr>
              <a:t>SuperComputação</a:t>
            </a:r>
            <a:endParaRPr lang="pt-BR" sz="3600" b="0" strike="noStrike" spc="0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966960" y="3429000"/>
            <a:ext cx="7342200" cy="47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  <a:defRPr/>
            </a:pPr>
            <a:r>
              <a:rPr lang="pt-BR" sz="2000" b="0" strike="noStrike" spc="0">
                <a:solidFill>
                  <a:srgbClr val="FFFFFF"/>
                </a:solidFill>
                <a:latin typeface="Verdana"/>
                <a:ea typeface="Verdana"/>
              </a:rPr>
              <a:t>Aula 12 – Introdução a paralelismo</a:t>
            </a:r>
            <a:endParaRPr lang="pt-BR" sz="2000" b="0" strike="noStrike" spc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90"/>
              </a:spcBef>
              <a:defRPr/>
            </a:pPr>
            <a:endParaRPr lang="pt-BR" sz="2000" b="0" strike="noStrike" spc="0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900000" y="5463360"/>
            <a:ext cx="7342200" cy="112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algn="r">
              <a:lnSpc>
                <a:spcPct val="100000"/>
              </a:lnSpc>
              <a:defRPr/>
            </a:pPr>
            <a:r>
              <a:rPr lang="pt-BR" sz="1400" b="0" strike="noStrike" spc="0">
                <a:solidFill>
                  <a:srgbClr val="FFFFFF"/>
                </a:solidFill>
                <a:latin typeface="verdana"/>
                <a:ea typeface="verdana"/>
              </a:rPr>
              <a:t>2021 – Engenharia</a:t>
            </a:r>
            <a:endParaRPr lang="pt-BR" sz="1400" b="0" strike="noStrike" spc="0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274"/>
              </a:spcBef>
              <a:defRPr/>
            </a:pPr>
            <a:endParaRPr lang="pt-BR" sz="1400" b="0" strike="noStrike" spc="0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274"/>
              </a:spcBef>
              <a:defRPr/>
            </a:pPr>
            <a:r>
              <a:rPr lang="pt-BR" sz="1400" b="0" strike="noStrike" spc="0">
                <a:solidFill>
                  <a:srgbClr val="FFFFFF"/>
                </a:solidFill>
                <a:latin typeface="verdana"/>
                <a:ea typeface="verdana"/>
              </a:rPr>
              <a:t>Igor Montagner &lt;igorsm1@insper.edu.br&gt;</a:t>
            </a:r>
            <a:endParaRPr lang="pt-BR" sz="1400" b="0" strike="noStrike" spc="0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271"/>
              </a:spcBef>
              <a:defRPr/>
            </a:pPr>
            <a:r>
              <a:rPr lang="pt-BR" sz="1400" b="0" strike="noStrike" spc="0">
                <a:solidFill>
                  <a:srgbClr val="FFFFFF"/>
                </a:solidFill>
                <a:latin typeface="verdana"/>
                <a:ea typeface="verdana"/>
              </a:rPr>
              <a:t>Antônio Selvatici &lt;antoniohps1@insper.edu.br&gt;</a:t>
            </a:r>
            <a:endParaRPr lang="pt-BR" sz="1400" b="0" strike="noStrike" spc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Exemplo 1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8D4FCD8F-7581-566D-17AE-2F2D60465A48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18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sz="2400" b="1">
                <a:solidFill>
                  <a:srgbClr val="C00000"/>
                </a:solidFill>
              </a:rPr>
              <a:t>Tempo total divido por 8!</a:t>
            </a:r>
            <a:endParaRPr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721798" y="1928667"/>
            <a:ext cx="7699323" cy="19823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Exemplo 2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16950D72-CEA3-5E82-0492-CD4756CEDAB6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18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721798" y="1928667"/>
            <a:ext cx="7699323" cy="19823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Exemplo 2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D66EE6A4-2732-330D-B587-96F8F8D08B42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18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r>
              <a:rPr lang="pt-BR" sz="2400" b="1" i="0" u="none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Nenhum ganho! Depende da iteração anterior :(</a:t>
            </a:r>
            <a:endParaRPr sz="1400"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721798" y="1928667"/>
            <a:ext cx="7699323" cy="19823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Conceito 1: </a:t>
            </a:r>
            <a:r>
              <a:rPr lang="pt-BR" sz="3200" b="0" i="0" u="sng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Dependência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E1C690A8-6801-5B95-363D-290FA45E9B5F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18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sz="2400"/>
              <a:t>Um loop tem uma </a:t>
            </a:r>
            <a:r>
              <a:rPr sz="2400" b="1">
                <a:solidFill>
                  <a:srgbClr val="C00000"/>
                </a:solidFill>
              </a:rPr>
              <a:t>dependência </a:t>
            </a:r>
            <a:r>
              <a:rPr sz="2400"/>
              <a:t>de dados sua execução correta depende da ordem de sua execução</a:t>
            </a:r>
            <a:r>
              <a:rPr sz="2400"/>
              <a:t>.</a:t>
            </a: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r>
              <a:rPr sz="2400"/>
              <a:t>Isto ocorre quando </a:t>
            </a:r>
            <a:r>
              <a:rPr sz="2400" b="1">
                <a:solidFill>
                  <a:srgbClr val="C00000"/>
                </a:solidFill>
              </a:rPr>
              <a:t>uma iteração depende de resultados calculados em iterações </a:t>
            </a:r>
            <a:r>
              <a:rPr sz="2400"/>
              <a:t>anteriores.</a:t>
            </a: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r>
              <a:rPr sz="2400"/>
              <a:t>Quando não existe nenhuma dependência em um loop ele é dito </a:t>
            </a:r>
            <a:r>
              <a:rPr sz="2400" b="1">
                <a:solidFill>
                  <a:srgbClr val="C00000"/>
                </a:solidFill>
              </a:rPr>
              <a:t>ingenuamente paralelizável</a:t>
            </a:r>
            <a:r>
              <a:rPr sz="2400"/>
              <a:t>. 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Exemplo 3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1D219286-1C0E-28E7-5E0B-CEFC8414FF9E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18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721797" y="1928667"/>
            <a:ext cx="7699322" cy="19823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Exemplo 3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B05A056E-8CDA-1E2F-A307-FCAD1121BB29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18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r>
              <a:rPr lang="pt-BR" sz="2400" b="1" i="0" u="none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Podemos fazer resultados1 e resultados2 em paralelo!</a:t>
            </a:r>
            <a:endParaRPr sz="1400"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721797" y="1928667"/>
            <a:ext cx="7699322" cy="19823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Conceito 2: </a:t>
            </a:r>
            <a:r>
              <a:rPr lang="pt-BR" sz="3200" b="0" i="0" u="sng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Paralelismo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739DAD2-784E-5370-33DA-A34369E995E9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17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sz="2400" b="1" u="sng">
                <a:solidFill>
                  <a:srgbClr val="C00000"/>
                </a:solidFill>
              </a:rPr>
              <a:t>Paralelismo de dados:</a:t>
            </a:r>
            <a:r>
              <a:rPr sz="2400" u="none"/>
              <a:t> faço em paralelo a mesma operação (lenta) para todos os elementos em um conjunto de dados (grande).</a:t>
            </a:r>
            <a:endParaRPr sz="2400" u="none"/>
          </a:p>
          <a:p>
            <a:pPr>
              <a:defRPr/>
            </a:pPr>
            <a:endParaRPr u="none"/>
          </a:p>
          <a:p>
            <a:pPr>
              <a:defRPr/>
            </a:pPr>
            <a:endParaRPr u="none"/>
          </a:p>
          <a:p>
            <a:pPr>
              <a:defRPr/>
            </a:pPr>
            <a:r>
              <a:rPr lang="pt-BR" sz="2400" b="1" i="0" u="sng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Paralelismo de tarefas:</a:t>
            </a:r>
            <a:r>
              <a:rPr lang="pt-BR" sz="2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faço em paralelo duas (ou mais) tarefas independentes. Se houver dependências quebro em partes independentes e rodo em ordem. </a:t>
            </a:r>
            <a:endParaRPr u="non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Exemplo 4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E9AD448-0C6C-C65D-84D5-184A74C31413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17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r>
              <a:rPr lang="pt-BR" sz="2400" b="1" i="0" u="none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Quanto tempo o programa demora?</a:t>
            </a:r>
            <a:endParaRPr lang="pt-BR" sz="2400" b="1" i="0" u="none" strike="noStrike" cap="none" spc="0">
              <a:solidFill>
                <a:srgbClr val="C00000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400"/>
          </a:p>
          <a:p>
            <a:pPr>
              <a:defRPr/>
            </a:pPr>
            <a:endParaRPr lang="pt-BR" sz="1400"/>
          </a:p>
          <a:p>
            <a:pPr>
              <a:defRPr/>
            </a:pPr>
            <a:r>
              <a:rPr lang="pt-BR" sz="2400" b="1" i="0" u="none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Existem relações de dependência?</a:t>
            </a:r>
            <a:endParaRPr lang="pt-BR" sz="2400" b="1" i="0" u="none" strike="noStrike" cap="none" spc="0">
              <a:solidFill>
                <a:srgbClr val="C00000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pt-BR" sz="1400"/>
          </a:p>
          <a:p>
            <a:pPr>
              <a:defRPr/>
            </a:pPr>
            <a:endParaRPr lang="pt-BR" sz="1400"/>
          </a:p>
          <a:p>
            <a:pPr>
              <a:defRPr/>
            </a:pPr>
            <a:r>
              <a:rPr lang="pt-BR" sz="2400" b="1" i="0" u="none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Qual a expectativa de tempo para um programa paralelo?</a:t>
            </a:r>
            <a:endParaRPr lang="pt-BR" sz="1400"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721796" y="1928666"/>
            <a:ext cx="7261388" cy="22709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160" cy="61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0">
                <a:solidFill>
                  <a:srgbClr val="C00026"/>
                </a:solidFill>
                <a:latin typeface="Verdana"/>
                <a:ea typeface="Verdana"/>
              </a:rPr>
              <a:t>Conceito 3: </a:t>
            </a:r>
            <a:r>
              <a:rPr lang="pt-BR" sz="3200" b="0" u="sng" strike="noStrike" spc="0">
                <a:solidFill>
                  <a:srgbClr val="C00026"/>
                </a:solidFill>
                <a:latin typeface="Verdana"/>
                <a:ea typeface="Verdana"/>
              </a:rPr>
              <a:t>Lei de Amdahl</a:t>
            </a:r>
            <a:endParaRPr lang="pt-BR" sz="3200" b="0" strike="noStrike" spc="0">
              <a:solidFill>
                <a:srgbClr val="C00026"/>
              </a:solidFill>
              <a:latin typeface="Verdana"/>
              <a:ea typeface="Verdana"/>
            </a:endParaRPr>
          </a:p>
          <a:p>
            <a:pPr>
              <a:lnSpc>
                <a:spcPct val="100000"/>
              </a:lnSpc>
              <a:defRPr/>
            </a:pPr>
            <a:endParaRPr lang="pt-BR" sz="3200" b="0" strike="noStrike" spc="0">
              <a:latin typeface="Arial"/>
            </a:endParaRPr>
          </a:p>
          <a:p>
            <a:pPr>
              <a:lnSpc>
                <a:spcPct val="150000"/>
              </a:lnSpc>
              <a:defRPr/>
            </a:pPr>
            <a:r>
              <a:rPr lang="pt-BR" sz="2400" b="0" strike="noStrike" spc="0">
                <a:latin typeface="Arial"/>
              </a:rPr>
              <a:t>Dada uma tarefa que dura X horas, sendo que Y horas correspondem a trabalho que pode ser paralelizado, o número máximo de vezes que podemos acelerá-la é</a:t>
            </a:r>
            <a:endParaRPr lang="pt-BR" sz="2400" b="0" strike="noStrike" spc="0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3200" b="0" strike="noStrike" spc="0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3200" b="0" strike="noStrike" spc="0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3200" b="0" strike="noStrike" spc="0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3200" b="0" strike="noStrike" spc="0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2400" b="0" strike="noStrike" spc="0">
                <a:latin typeface="Arial"/>
              </a:rPr>
              <a:t>onde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sz="2800">
                          <a:latin typeface="Cambria Math"/>
                          <a:ea typeface="Cambria Math"/>
                          <a:cs typeface="Cambria Math"/>
                        </a:rPr>
                        <m:t>p=</m:t>
                      </m:r>
                      <m:f>
                        <m:fPr>
                          <m:ctrlPr>
                            <a:rPr sz="28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>
                              <m:sty m:val="i"/>
                            </m:rPr>
                            <a:rPr sz="2800">
                              <a:latin typeface="Cambria Math"/>
                              <a:ea typeface="Cambria Math"/>
                              <a:cs typeface="Cambria Math"/>
                            </a:rPr>
                            <m:t>Y</m:t>
                          </m:r>
                        </m:num>
                        <m:den>
                          <m:r>
                            <m:rPr>
                              <m:sty m:val="i"/>
                            </m:rPr>
                            <a:rPr sz="2800"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endParaRPr lang="pt-BR" sz="3200" b="0" strike="noStrike" spc="0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8080" cy="3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400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2CAB599C-21B4-8DD8-DB90-3DD3DBEEF145}" type="slidenum">
              <a:rPr lang="pt-BR" sz="1000" b="0" strike="noStrike" spc="0">
                <a:solidFill>
                  <a:srgbClr val="000000"/>
                </a:solidFill>
                <a:latin typeface="Arial"/>
                <a:ea typeface="Arial"/>
              </a:rPr>
              <a:t/>
            </a:fld>
            <a:endParaRPr lang="pt-BR" sz="1000" b="0" strike="noStrike" spc="0">
              <a:latin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3510271" y="3846052"/>
            <a:ext cx="2122013" cy="274088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 algn="ctr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f>
                        <m:fPr>
                          <m:ctrlPr>
                            <a:rPr sz="28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>
                              <m:sty m:val="i"/>
                            </m:rPr>
                            <a:rPr sz="2800">
                              <a:latin typeface="Cambria Math"/>
                              <a:ea typeface="Cambria Math"/>
                              <a:cs typeface="Cambria Math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i"/>
                            </m:rPr>
                            <a:rPr sz="2800">
                              <a:latin typeface="Cambria Math"/>
                              <a:ea typeface="Cambria Math"/>
                              <a:cs typeface="Cambria Math"/>
                            </a:rPr>
                            <m:t>(1- p)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endParaRPr sz="2800">
              <a:latin typeface="Cambria Math"/>
              <a:ea typeface="Cambria Math"/>
              <a:cs typeface="Cambria Math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Exemplo 4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3A63699F-B8C5-EE8B-DE47-156D40410182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17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r>
              <a:rPr lang="pt-BR" sz="2400" b="1" i="0" u="none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Quanto tempo o programa demora?</a:t>
            </a:r>
            <a:endParaRPr lang="pt-BR" sz="2400" b="1" i="0" u="none" strike="noStrike" cap="none" spc="0">
              <a:solidFill>
                <a:srgbClr val="C00000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400"/>
          </a:p>
          <a:p>
            <a:pPr>
              <a:defRPr/>
            </a:pPr>
            <a:endParaRPr lang="pt-BR" sz="1400"/>
          </a:p>
          <a:p>
            <a:pPr>
              <a:defRPr/>
            </a:pPr>
            <a:r>
              <a:rPr lang="pt-BR" sz="2400" b="1" i="0" u="none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Existem relações de dependência?</a:t>
            </a:r>
            <a:endParaRPr lang="pt-BR" sz="2400" b="1" i="0" u="none" strike="noStrike" cap="none" spc="0">
              <a:solidFill>
                <a:srgbClr val="C00000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pt-BR" sz="1400"/>
          </a:p>
          <a:p>
            <a:pPr>
              <a:defRPr/>
            </a:pPr>
            <a:endParaRPr lang="pt-BR" sz="1400"/>
          </a:p>
          <a:p>
            <a:pPr>
              <a:defRPr/>
            </a:pPr>
            <a:r>
              <a:rPr lang="pt-BR" sz="2400" b="1" i="0" u="none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Qual a expectativa de tempo para um programa paralelo?</a:t>
            </a:r>
            <a:endParaRPr lang="pt-BR" sz="1400"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721796" y="1928666"/>
            <a:ext cx="7261388" cy="22709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Resolução de problemas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F17BD862-9023-DAEC-F74D-CA3232B74367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1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 marL="239821" indent="-239821">
              <a:lnSpc>
                <a:spcPct val="200000"/>
              </a:lnSpc>
              <a:buFont typeface="Arial"/>
              <a:buChar char="•"/>
              <a:defRPr/>
            </a:pPr>
            <a:r>
              <a:rPr sz="2400"/>
              <a:t>Heurísticas</a:t>
            </a:r>
            <a:endParaRPr sz="2400"/>
          </a:p>
          <a:p>
            <a:pPr marL="239821" indent="-239821">
              <a:lnSpc>
                <a:spcPct val="200000"/>
              </a:lnSpc>
              <a:buFont typeface="Arial"/>
              <a:buChar char="•"/>
              <a:defRPr/>
            </a:pPr>
            <a:r>
              <a:rPr sz="2400"/>
              <a:t>Busca local</a:t>
            </a:r>
            <a:endParaRPr sz="2400"/>
          </a:p>
          <a:p>
            <a:pPr marL="239821" indent="-239821">
              <a:lnSpc>
                <a:spcPct val="200000"/>
              </a:lnSpc>
              <a:buFont typeface="Arial"/>
              <a:buChar char="•"/>
              <a:defRPr/>
            </a:pPr>
            <a:r>
              <a:rPr sz="2400"/>
              <a:t>Busca exaustiva</a:t>
            </a:r>
            <a:endParaRPr sz="2400"/>
          </a:p>
          <a:p>
            <a:pPr marL="639871" lvl="1" indent="-239821">
              <a:lnSpc>
                <a:spcPct val="200000"/>
              </a:lnSpc>
              <a:buFont typeface="Arial"/>
              <a:buChar char="•"/>
              <a:defRPr/>
            </a:pPr>
            <a:r>
              <a:rPr sz="2400"/>
              <a:t>Branch and Bound (propriedades do problema)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Resumo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1549BC8C-EBE0-F6C8-F136-E5DD352C6181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17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 marL="349965" indent="-349965" algn="l">
              <a:lnSpc>
                <a:spcPct val="200000"/>
              </a:lnSpc>
              <a:buAutoNum type="arabicPeriod"/>
              <a:defRPr/>
            </a:pPr>
            <a:r>
              <a:rPr sz="2400" b="0">
                <a:solidFill>
                  <a:schemeClr val="tx1"/>
                </a:solidFill>
              </a:rPr>
              <a:t>Paralelizar significa rodar código sem dependências simultaneamente</a:t>
            </a:r>
            <a:endParaRPr sz="2400" b="0">
              <a:solidFill>
                <a:schemeClr val="tx1"/>
              </a:solidFill>
            </a:endParaRPr>
          </a:p>
          <a:p>
            <a:pPr marL="349965" indent="-349965" algn="l">
              <a:lnSpc>
                <a:spcPct val="200000"/>
              </a:lnSpc>
              <a:buAutoNum type="arabicPeriod"/>
              <a:defRPr/>
            </a:pPr>
            <a:r>
              <a:rPr sz="2400" b="0">
                <a:solidFill>
                  <a:schemeClr val="tx1"/>
                </a:solidFill>
              </a:rPr>
              <a:t>Paralelismo de dados: mesma tarefa, dados diferentes</a:t>
            </a:r>
            <a:endParaRPr sz="2400" b="0">
              <a:solidFill>
                <a:schemeClr val="tx1"/>
              </a:solidFill>
            </a:endParaRPr>
          </a:p>
          <a:p>
            <a:pPr marL="349965" indent="-349965" algn="l">
              <a:lnSpc>
                <a:spcPct val="200000"/>
              </a:lnSpc>
              <a:buAutoNum type="arabicPeriod"/>
              <a:defRPr/>
            </a:pPr>
            <a:r>
              <a:rPr sz="2400" b="0">
                <a:solidFill>
                  <a:schemeClr val="tx1"/>
                </a:solidFill>
              </a:rPr>
              <a:t>Paralelismo de tarefas: heterogêneo</a:t>
            </a:r>
            <a:endParaRPr sz="2400" b="0">
              <a:solidFill>
                <a:schemeClr val="tx1"/>
              </a:solidFill>
            </a:endParaRPr>
          </a:p>
          <a:p>
            <a:pPr marL="349965" indent="-349965" algn="l">
              <a:lnSpc>
                <a:spcPct val="200000"/>
              </a:lnSpc>
              <a:buAutoNum type="arabicPeriod"/>
              <a:defRPr/>
            </a:pPr>
            <a:r>
              <a:rPr sz="2400" b="0">
                <a:solidFill>
                  <a:schemeClr val="tx1"/>
                </a:solidFill>
              </a:rPr>
              <a:t>Existem tarefas inerentemente sequenciais</a:t>
            </a:r>
            <a:endParaRPr sz="2400" b="0">
              <a:solidFill>
                <a:schemeClr val="tx1"/>
              </a:solidFill>
            </a:endParaRPr>
          </a:p>
          <a:p>
            <a:pPr marL="349965" indent="-349965" algn="l">
              <a:lnSpc>
                <a:spcPct val="200000"/>
              </a:lnSpc>
              <a:buAutoNum type="arabicPeriod"/>
              <a:defRPr/>
            </a:pPr>
            <a:r>
              <a:rPr sz="2400" b="0">
                <a:solidFill>
                  <a:schemeClr val="tx1"/>
                </a:solidFill>
              </a:rPr>
              <a:t>Ganhos são limitados a partes do programa </a:t>
            </a:r>
            <a:endParaRPr sz="2400" b="1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3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OpenMP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51938AD0-295D-35E1-CAFE-78E87DC6D120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3" y="4088421"/>
            <a:ext cx="8137927" cy="36344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Paralelismo Multi-core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51C6D7DB-F6C0-8223-3771-DA9BC668B5AF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15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sz="2400" b="1" u="sng">
                <a:solidFill>
                  <a:srgbClr val="C00000"/>
                </a:solidFill>
              </a:rPr>
              <a:t>Threads:</a:t>
            </a:r>
            <a:r>
              <a:rPr sz="2400" u="none"/>
              <a:t> </a:t>
            </a:r>
            <a:endParaRPr sz="2400" u="none"/>
          </a:p>
          <a:p>
            <a:pPr marL="349965" indent="-349965">
              <a:buFont typeface="Arial"/>
              <a:buChar char="•"/>
              <a:defRPr/>
            </a:pPr>
            <a:r>
              <a:rPr sz="2400" u="none"/>
              <a:t>Compartilham memória</a:t>
            </a:r>
            <a:endParaRPr sz="2400" u="none"/>
          </a:p>
          <a:p>
            <a:pPr marL="349965" indent="-349965">
              <a:buFont typeface="Arial"/>
              <a:buChar char="•"/>
              <a:defRPr/>
            </a:pPr>
            <a:r>
              <a:rPr sz="2400" u="none"/>
              <a:t>Sincronização de acessos</a:t>
            </a:r>
            <a:endParaRPr sz="2400" u="none"/>
          </a:p>
          <a:p>
            <a:pPr>
              <a:defRPr/>
            </a:pPr>
            <a:endParaRPr u="none"/>
          </a:p>
          <a:p>
            <a:pPr>
              <a:defRPr/>
            </a:pPr>
            <a:endParaRPr u="none"/>
          </a:p>
          <a:p>
            <a:pPr>
              <a:defRPr/>
            </a:pPr>
            <a:endParaRPr u="none"/>
          </a:p>
          <a:p>
            <a:pPr>
              <a:defRPr/>
            </a:pPr>
            <a:r>
              <a:rPr lang="pt-BR" sz="2400" b="1" i="0" u="sng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Processos:</a:t>
            </a:r>
            <a:r>
              <a:rPr lang="pt-BR" sz="2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endParaRPr lang="pt-BR" sz="24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349965" indent="-349965">
              <a:buFont typeface="Arial"/>
              <a:buChar char="•"/>
              <a:defRPr/>
            </a:pPr>
            <a:r>
              <a:rPr lang="pt-BR" sz="2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Troca de mensagens</a:t>
            </a:r>
            <a:endParaRPr lang="pt-BR" sz="24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349965" indent="-349965">
              <a:buFont typeface="Arial"/>
              <a:buChar char="•"/>
              <a:defRPr/>
            </a:pPr>
            <a:r>
              <a:rPr lang="pt-BR" sz="2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Possível distribuir em vários nós</a:t>
            </a:r>
            <a:endParaRPr lang="pt-BR" u="non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04;p46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Arial"/>
                <a:ea typeface="Arial"/>
                <a:cs typeface="Arial"/>
              </a:rPr>
              <a:t>OpenMP</a:t>
            </a: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200" b="0" strike="noStrik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1415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  <a:defRPr/>
            </a:pPr>
            <a:r>
              <a:rPr lang="pt-BR"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</a:rPr>
              <a:t>Conjunto de extensões para C/C++ e Fortran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2832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  <a:defRPr/>
            </a:pPr>
            <a:r>
              <a:rPr lang="pt-BR"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</a:rPr>
              <a:t>Fornece construções que permitem paralelizar código em ambientes multi-core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2832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  <a:defRPr/>
            </a:pPr>
            <a:r>
              <a:rPr lang="pt-BR"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</a:rPr>
              <a:t>Padroniza práticas SMP + SIMD + Sistemas heterogêneos (GPU/FPGA)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2832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  <a:defRPr/>
            </a:pPr>
            <a:r>
              <a:rPr lang="pt-BR"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</a:rPr>
              <a:t>Idealmente funciona com mínimo de modificações no código sequencial</a:t>
            </a:r>
            <a:endParaRPr sz="2400" b="0" strike="noStrik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209;p47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1378647" y="1515732"/>
            <a:ext cx="6549195" cy="232390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10;p47" hidden="0"/>
          <p:cNvSpPr/>
          <p:nvPr isPhoto="0" userDrawn="0"/>
        </p:nvSpPr>
        <p:spPr bwMode="auto">
          <a:xfrm>
            <a:off x="457200" y="781200"/>
            <a:ext cx="8228398" cy="617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Fontes importantes</a:t>
            </a:r>
            <a:endParaRPr sz="32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200" b="0" i="0" u="none" strike="noStrike" cap="none">
              <a:latin typeface="Arial"/>
              <a:ea typeface="Arial"/>
              <a:cs typeface="Arial"/>
            </a:endParaRPr>
          </a:p>
          <a:p>
            <a:pPr marL="216000" marR="0" lvl="0" indent="-12798" algn="l">
              <a:lnSpc>
                <a:spcPct val="100000"/>
              </a:lnSpc>
              <a:spcBef>
                <a:spcPts val="1415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None/>
              <a:defRPr/>
            </a:pPr>
            <a:endParaRPr sz="32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6" name="Google Shape;211;p47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685948" y="3956175"/>
            <a:ext cx="7800598" cy="4891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8" rIns="91422" bIns="45698" anchor="t" anchorCtr="0">
            <a:no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u="sng"/>
              <a:t>Vídeos:</a:t>
            </a:r>
            <a:endParaRPr u="sng">
              <a:solidFill>
                <a:schemeClr val="hlink"/>
              </a:solidFill>
            </a:endParaRPr>
          </a:p>
          <a:p>
            <a:pPr marL="0" lvl="0" indent="0" algn="l">
              <a:lnSpc>
                <a:spcPct val="90000"/>
              </a:lnSpc>
              <a:spcBef>
                <a:spcPts val="498"/>
              </a:spcBef>
              <a:spcAft>
                <a:spcPts val="0"/>
              </a:spcAft>
              <a:buClr>
                <a:schemeClr val="hlink"/>
              </a:buClr>
              <a:buSzPts val="1800"/>
              <a:buNone/>
              <a:defRPr/>
            </a:pPr>
            <a:r>
              <a:rPr lang="pt-BR" u="sng">
                <a:solidFill>
                  <a:schemeClr val="hlink"/>
                </a:solidFill>
                <a:hlinkClick r:id="rId3" tooltip="https://www.youtube.com/watch?v=pRtTIW9-Nr0"/>
              </a:rPr>
              <a:t>https://www.youtube.com/watch?v=pRtTIW9-Nr0</a:t>
            </a:r>
            <a:endParaRPr/>
          </a:p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pPr>
            <a:r>
              <a:rPr lang="pt-BR" u="sng">
                <a:solidFill>
                  <a:schemeClr val="hlink"/>
                </a:solidFill>
                <a:hlinkClick r:id="rId4" tooltip="https://www.youtube.com/watch?v=LRsQHDAqPHA"/>
              </a:rPr>
              <a:t>https://www.youtube.com/watch?v=LRsQHDAqPHA</a:t>
            </a:r>
            <a:endParaRPr/>
          </a:p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pPr>
            <a:r>
              <a:rPr lang="pt-BR" u="sng">
                <a:solidFill>
                  <a:schemeClr val="hlink"/>
                </a:solidFill>
                <a:hlinkClick r:id="rId5" tooltip="https://www.youtube.com/watch?v=dK4PITrQtjY"/>
              </a:rPr>
              <a:t>https://www.youtube.com/watch?v=dK4PITrQtjY</a:t>
            </a:r>
            <a:endParaRPr/>
          </a:p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pPr>
            <a:r>
              <a:rPr lang="pt-BR" u="sng">
                <a:solidFill>
                  <a:schemeClr val="hlink"/>
                </a:solidFill>
                <a:hlinkClick r:id="rId6" tooltip="https://www.youtube.com/watch?v=WvoMpG_QvBU"/>
              </a:rPr>
              <a:t>https://www.youtube.com/watch?v=WvoMpG_QvBU</a:t>
            </a:r>
            <a:endParaRPr/>
          </a:p>
          <a:p>
            <a:pPr marL="457200" lvl="1" indent="0" algn="l">
              <a:lnSpc>
                <a:spcPct val="90000"/>
              </a:lnSpc>
              <a:spcBef>
                <a:spcPts val="498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pPr>
            <a:endParaRPr/>
          </a:p>
          <a:p>
            <a:pPr marL="0" lvl="0" indent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None/>
              <a:defRPr/>
            </a:pPr>
            <a:r>
              <a:rPr lang="pt-BR" u="sng"/>
              <a:t>Slides:</a:t>
            </a:r>
            <a:endParaRPr u="sng">
              <a:solidFill>
                <a:schemeClr val="hlink"/>
              </a:solidFill>
            </a:endParaRPr>
          </a:p>
          <a:p>
            <a:pPr marL="0" lvl="1" indent="0" algn="l">
              <a:lnSpc>
                <a:spcPct val="90000"/>
              </a:lnSpc>
              <a:spcBef>
                <a:spcPts val="498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pPr>
            <a:r>
              <a:rPr lang="pt-BR" u="sng">
                <a:solidFill>
                  <a:schemeClr val="hlink"/>
                </a:solidFill>
                <a:hlinkClick r:id="rId7" tooltip="http://extremecomputingtraining.anl.gov/files/2016/08/Mattson_830aug3_HandsOnIntro.pdf"/>
              </a:rPr>
              <a:t>http://extremecomputingtraining.anl.gov/files/2016/08/Mattson_830aug3_HandsOnIntro.pdf</a:t>
            </a:r>
            <a:endParaRPr/>
          </a:p>
          <a:p>
            <a:pPr marL="228600" lvl="0" indent="-50798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pPr>
            <a:endParaRPr/>
          </a:p>
          <a:p>
            <a:pPr marL="228600" lvl="0" indent="-50798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pPr>
            <a:endParaRPr/>
          </a:p>
        </p:txBody>
      </p:sp>
      <p:pic>
        <p:nvPicPr>
          <p:cNvPr id="7" name="Google Shape;212;p47" hidden="0"/>
          <p:cNvPicPr/>
          <p:nvPr isPhoto="0" userDrawn="0"/>
        </p:nvPicPr>
        <p:blipFill>
          <a:blip r:embed="rId8">
            <a:alphaModFix/>
          </a:blip>
          <a:srcRect l="41121" t="0" r="0" b="0"/>
          <a:stretch/>
        </p:blipFill>
        <p:spPr bwMode="auto">
          <a:xfrm>
            <a:off x="6553037" y="2936939"/>
            <a:ext cx="2046822" cy="2391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17;p48" hidden="0"/>
          <p:cNvSpPr/>
          <p:nvPr isPhoto="0" userDrawn="0"/>
        </p:nvSpPr>
        <p:spPr bwMode="auto">
          <a:xfrm>
            <a:off x="457200" y="781200"/>
            <a:ext cx="8228398" cy="617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E181E"/>
                </a:solidFill>
                <a:latin typeface="Arial"/>
                <a:ea typeface="Arial"/>
                <a:cs typeface="Arial"/>
              </a:rPr>
              <a:t>OpenMP (host / NUMA)</a:t>
            </a: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1415"/>
              </a:spcBef>
              <a:spcAft>
                <a:spcPts val="0"/>
              </a:spcAft>
              <a:buNone/>
              <a:defRPr/>
            </a:pPr>
            <a:endParaRPr sz="3200" b="0" strike="noStrike">
              <a:latin typeface="Arial"/>
              <a:ea typeface="Arial"/>
              <a:cs typeface="Arial"/>
            </a:endParaRPr>
          </a:p>
        </p:txBody>
      </p:sp>
      <p:pic>
        <p:nvPicPr>
          <p:cNvPr id="5" name="Google Shape;218;p48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648000" y="1470600"/>
            <a:ext cx="7817037" cy="472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29;p50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E181E"/>
                </a:solidFill>
                <a:latin typeface="Arial"/>
                <a:ea typeface="Arial"/>
                <a:cs typeface="Arial"/>
              </a:rPr>
              <a:t>OpenMP  - sintaxe</a:t>
            </a: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2548"/>
              </a:spcBef>
              <a:spcAft>
                <a:spcPts val="0"/>
              </a:spcAft>
              <a:buNone/>
              <a:defRPr/>
            </a:pPr>
            <a:r>
              <a:rPr lang="pt-BR" sz="2400" b="0" u="sng" strike="noStrike">
                <a:solidFill>
                  <a:srgbClr val="000000"/>
                </a:solidFill>
                <a:latin typeface="Arial"/>
                <a:ea typeface="Arial"/>
                <a:cs typeface="Arial"/>
              </a:rPr>
              <a:t>Diretivas de compilação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1415"/>
              </a:spcBef>
              <a:spcAft>
                <a:spcPts val="0"/>
              </a:spcAft>
              <a:buNone/>
              <a:defRPr/>
            </a:pPr>
            <a:r>
              <a:rPr lang="pt-BR"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</a:rPr>
              <a:t>		#include &lt;omp.h&gt;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</a:rPr>
              <a:t>		#pragma omp construct [params]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4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1415"/>
              </a:spcBef>
              <a:spcAft>
                <a:spcPts val="0"/>
              </a:spcAft>
              <a:buNone/>
              <a:defRPr/>
            </a:pPr>
            <a:r>
              <a:rPr lang="pt-BR" sz="2400" b="0" u="sng" strike="noStrike">
                <a:solidFill>
                  <a:srgbClr val="000000"/>
                </a:solidFill>
                <a:latin typeface="Arial"/>
                <a:ea typeface="Arial"/>
                <a:cs typeface="Arial"/>
              </a:rPr>
              <a:t>Aplicadas a um bloco de código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2832"/>
              </a:spcBef>
              <a:spcAft>
                <a:spcPts val="0"/>
              </a:spcAft>
              <a:buNone/>
              <a:defRPr/>
            </a:pPr>
            <a:r>
              <a:rPr lang="pt-BR"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</a:rPr>
              <a:t>		limitado diretamente por {  } 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2832"/>
              </a:spcBef>
              <a:spcAft>
                <a:spcPts val="0"/>
              </a:spcAft>
              <a:buNone/>
              <a:defRPr/>
            </a:pPr>
            <a:r>
              <a:rPr lang="pt-BR"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</a:rPr>
              <a:t>		for (…) {   }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2832"/>
              </a:spcBef>
              <a:spcAft>
                <a:spcPts val="0"/>
              </a:spcAft>
              <a:buNone/>
              <a:defRPr/>
            </a:pPr>
            <a:r>
              <a:rPr lang="pt-BR" sz="2400" b="0" u="sng" strike="noStrike">
                <a:solidFill>
                  <a:srgbClr val="000000"/>
                </a:solidFill>
                <a:latin typeface="Arial"/>
                <a:ea typeface="Arial"/>
                <a:cs typeface="Arial"/>
              </a:rPr>
              <a:t>Com join implícito</a:t>
            </a:r>
            <a:endParaRPr sz="2400" b="0" strike="noStrik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BA0E24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68;p34" hidden="0"/>
          <p:cNvSpPr/>
          <p:nvPr isPhoto="0" userDrawn="0"/>
        </p:nvSpPr>
        <p:spPr bwMode="auto">
          <a:xfrm>
            <a:off x="0" y="0"/>
            <a:ext cx="9143280" cy="6857280"/>
          </a:xfrm>
          <a:prstGeom prst="rect">
            <a:avLst/>
          </a:prstGeom>
          <a:solidFill>
            <a:srgbClr val="BA0E24"/>
          </a:solidFill>
          <a:ln>
            <a:noFill/>
          </a:ln>
          <a:effectLst>
            <a:outerShdw dist="23040" dir="540000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" name="Google Shape;569;p34" hidden="0"/>
          <p:cNvSpPr/>
          <p:nvPr isPhoto="0" userDrawn="0"/>
        </p:nvSpPr>
        <p:spPr bwMode="auto">
          <a:xfrm>
            <a:off x="3026880" y="3636000"/>
            <a:ext cx="3085560" cy="45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www.insper.edu.br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</p:txBody>
      </p:sp>
      <p:pic>
        <p:nvPicPr>
          <p:cNvPr id="6" name="Google Shape;570;p34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3703320" y="2844720"/>
            <a:ext cx="1732320" cy="611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Solução de alto desempenho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E28EB21-DF96-FD60-3F27-78D8F8F29543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17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 marL="349965" indent="-349965" algn="l">
              <a:lnSpc>
                <a:spcPct val="150000"/>
              </a:lnSpc>
              <a:buFont typeface="Arial"/>
              <a:buChar char="•"/>
              <a:defRPr/>
            </a:pPr>
            <a:endParaRPr sz="2400">
              <a:solidFill>
                <a:schemeClr val="tx1"/>
              </a:solidFill>
            </a:endParaRPr>
          </a:p>
          <a:p>
            <a:pPr marL="349965" indent="-349965" algn="l">
              <a:lnSpc>
                <a:spcPct val="200000"/>
              </a:lnSpc>
              <a:buAutoNum type="arabicPeriod"/>
              <a:defRPr/>
            </a:pPr>
            <a:r>
              <a:rPr sz="2400" b="1">
                <a:solidFill>
                  <a:schemeClr val="tx1"/>
                </a:solidFill>
              </a:rPr>
              <a:t>Algoritmos eficientes</a:t>
            </a:r>
            <a:endParaRPr sz="2400" b="1">
              <a:solidFill>
                <a:schemeClr val="tx1"/>
              </a:solidFill>
            </a:endParaRPr>
          </a:p>
          <a:p>
            <a:pPr marL="349965" indent="-349965" algn="l">
              <a:lnSpc>
                <a:spcPct val="200000"/>
              </a:lnSpc>
              <a:buAutoNum type="arabicPeriod"/>
              <a:defRPr/>
            </a:pPr>
            <a:r>
              <a:rPr sz="2400">
                <a:solidFill>
                  <a:schemeClr val="tx1"/>
                </a:solidFill>
              </a:rPr>
              <a:t>Implementação eficiente</a:t>
            </a:r>
            <a:endParaRPr sz="2400">
              <a:solidFill>
                <a:schemeClr val="tx1"/>
              </a:solidFill>
            </a:endParaRPr>
          </a:p>
          <a:p>
            <a:pPr marL="750014" lvl="1" indent="-349965" algn="l">
              <a:lnSpc>
                <a:spcPct val="200000"/>
              </a:lnSpc>
              <a:buFont typeface="Arial"/>
              <a:buChar char="•"/>
              <a:defRPr/>
            </a:pPr>
            <a:r>
              <a:rPr sz="2400">
                <a:solidFill>
                  <a:schemeClr val="tx1"/>
                </a:solidFill>
              </a:rPr>
              <a:t>Cache, paralelismo de instrução</a:t>
            </a:r>
            <a:endParaRPr sz="2400">
              <a:solidFill>
                <a:schemeClr val="tx1"/>
              </a:solidFill>
            </a:endParaRPr>
          </a:p>
          <a:p>
            <a:pPr marL="750014" lvl="1" indent="-349965" algn="l">
              <a:lnSpc>
                <a:spcPct val="200000"/>
              </a:lnSpc>
              <a:buFont typeface="Arial"/>
              <a:buChar char="•"/>
              <a:defRPr/>
            </a:pPr>
            <a:r>
              <a:rPr sz="2400">
                <a:solidFill>
                  <a:schemeClr val="tx1"/>
                </a:solidFill>
              </a:rPr>
              <a:t>Linguagem de programação adequada</a:t>
            </a:r>
            <a:endParaRPr sz="2400">
              <a:solidFill>
                <a:schemeClr val="tx1"/>
              </a:solidFill>
            </a:endParaRPr>
          </a:p>
          <a:p>
            <a:pPr marL="349965" lvl="0" indent="-349965" algn="l">
              <a:lnSpc>
                <a:spcPct val="200000"/>
              </a:lnSpc>
              <a:buAutoNum type="arabicPeriod"/>
              <a:defRPr/>
            </a:pPr>
            <a:r>
              <a:rPr sz="2400" b="1">
                <a:solidFill>
                  <a:schemeClr val="tx1"/>
                </a:solidFill>
              </a:rPr>
              <a:t>Paralelismo</a:t>
            </a:r>
            <a:endParaRPr sz="2400" b="1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37;p73" hidden="0"/>
          <p:cNvSpPr/>
          <p:nvPr isPhoto="0" userDrawn="0"/>
        </p:nvSpPr>
        <p:spPr bwMode="auto">
          <a:xfrm>
            <a:off x="457200" y="582894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Mas e o paralelismo?</a:t>
            </a:r>
            <a:endParaRPr sz="32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438;p73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439;p73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A8E50F1E-2E1F-9D24-6443-5B3F97EF80A8}" type="slidenum">
              <a:rPr lang="pt-BR" sz="1000" b="0" strike="noStrik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grpSp>
        <p:nvGrpSpPr>
          <p:cNvPr id="7" name="Google Shape;440;p73" hidden="0"/>
          <p:cNvGrpSpPr/>
          <p:nvPr isPhoto="0" userDrawn="0"/>
        </p:nvGrpSpPr>
        <p:grpSpPr bwMode="auto">
          <a:xfrm>
            <a:off x="684000" y="1125054"/>
            <a:ext cx="6876000" cy="3824640"/>
            <a:chOff x="684000" y="1323360"/>
            <a:chExt cx="6876000" cy="3824640"/>
          </a:xfrm>
        </p:grpSpPr>
        <p:pic>
          <p:nvPicPr>
            <p:cNvPr id="8" name="Google Shape;441;p73" hidden="0"/>
            <p:cNvPicPr/>
            <p:nvPr isPhoto="0" userDrawn="0"/>
          </p:nvPicPr>
          <p:blipFill>
            <a:blip r:embed="rId2">
              <a:alphaModFix/>
            </a:blip>
            <a:srcRect l="0" t="0" r="0" b="3700"/>
            <a:stretch/>
          </p:blipFill>
          <p:spPr bwMode="auto">
            <a:xfrm>
              <a:off x="811080" y="1323360"/>
              <a:ext cx="6748920" cy="37054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Google Shape;442;p73" hidden="0"/>
            <p:cNvSpPr/>
            <p:nvPr isPhoto="0" userDrawn="0"/>
          </p:nvSpPr>
          <p:spPr bwMode="auto">
            <a:xfrm>
              <a:off x="684000" y="4538160"/>
              <a:ext cx="1283400" cy="6098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2" tIns="91422" rIns="91422" bIns="91422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10" name="Google Shape;443;p73" hidden="0"/>
          <p:cNvSpPr>
            <a:spLocks noAdjustHandles="0" noChangeArrowheads="0"/>
          </p:cNvSpPr>
          <p:nvPr isPhoto="0" userDrawn="0"/>
        </p:nvSpPr>
        <p:spPr bwMode="auto">
          <a:xfrm>
            <a:off x="246960" y="5847241"/>
            <a:ext cx="8537040" cy="45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6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11" name="Google Shape;444;p73" hidden="0"/>
          <p:cNvPicPr/>
          <p:nvPr isPhoto="0" userDrawn="0"/>
        </p:nvPicPr>
        <p:blipFill>
          <a:blip r:embed="rId3">
            <a:alphaModFix/>
          </a:blip>
          <a:srcRect l="0" t="0" r="0" b="0"/>
          <a:stretch/>
        </p:blipFill>
        <p:spPr bwMode="auto">
          <a:xfrm>
            <a:off x="5973118" y="4830534"/>
            <a:ext cx="1587960" cy="1089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37;p73" hidden="0"/>
          <p:cNvSpPr/>
          <p:nvPr isPhoto="0" userDrawn="0"/>
        </p:nvSpPr>
        <p:spPr bwMode="auto">
          <a:xfrm>
            <a:off x="457200" y="582894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Novidades a frente</a:t>
            </a:r>
            <a:endParaRPr sz="32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438;p73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439;p73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21C22075-B444-7F92-C559-0E07C76AD195}" type="slidenum">
              <a:rPr lang="pt-BR" sz="1000" b="0" strike="noStrik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443;p73" hidden="0"/>
          <p:cNvSpPr>
            <a:spLocks noAdjustHandles="0" noChangeArrowheads="0"/>
          </p:cNvSpPr>
          <p:nvPr isPhoto="0" userDrawn="0"/>
        </p:nvSpPr>
        <p:spPr bwMode="auto">
          <a:xfrm>
            <a:off x="246960" y="5847240"/>
            <a:ext cx="8537040" cy="45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sz="2600" b="0" strike="noStrike">
                <a:solidFill>
                  <a:schemeClr val="dk1"/>
                </a:solidFill>
                <a:latin typeface="Arial"/>
                <a:ea typeface="Arial"/>
                <a:cs typeface="Arial"/>
              </a:rPr>
              <a:t>Nvidia Grace integra CPU-GPU em SoC rápido</a:t>
            </a:r>
            <a:endParaRPr sz="26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343025" y="1409699"/>
            <a:ext cx="6457950" cy="40385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176;p34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400050" y="5545296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3943350"/>
                <a:gridCol w="3943350"/>
              </a:tblGrid>
              <a:tr h="225424">
                <a:tc>
                  <a:txBody>
                    <a:bodyPr/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1800" b="1" u="none" strike="noStrike" cap="none"/>
                        <a:t>Uniform Memory Access</a:t>
                      </a:r>
                      <a:endParaRPr sz="1800" u="none" strike="noStrike" cap="none"/>
                    </a:p>
                  </a:txBody>
                  <a:tcPr marL="0" marR="0" marT="0" marB="0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1800" b="1" u="none" strike="noStrike" cap="none"/>
                        <a:t>Non-Uniform Memory Access</a:t>
                      </a:r>
                      <a:endParaRPr sz="1800" u="none" strike="noStrike" cap="none"/>
                    </a:p>
                  </a:txBody>
                  <a:tcPr marL="0" marR="0" marT="0" marB="0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5" name="Google Shape;177;p34" hidden="0"/>
          <p:cNvPicPr/>
          <p:nvPr isPhoto="0" userDrawn="0"/>
        </p:nvPicPr>
        <p:blipFill>
          <a:blip r:embed="rId3">
            <a:alphaModFix/>
          </a:blip>
          <a:srcRect l="0" t="0" r="0" b="0"/>
          <a:stretch/>
        </p:blipFill>
        <p:spPr bwMode="auto">
          <a:xfrm>
            <a:off x="771525" y="2191543"/>
            <a:ext cx="3257587" cy="2242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78;p34" hidden="0"/>
          <p:cNvPicPr/>
          <p:nvPr isPhoto="0" userDrawn="0"/>
        </p:nvPicPr>
        <p:blipFill>
          <a:blip r:embed="rId4">
            <a:alphaModFix/>
          </a:blip>
          <a:srcRect l="0" t="0" r="0" b="0"/>
          <a:stretch/>
        </p:blipFill>
        <p:spPr bwMode="auto">
          <a:xfrm>
            <a:off x="4572000" y="2565161"/>
            <a:ext cx="3808387" cy="1542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79;p34" hidden="0"/>
          <p:cNvSpPr/>
          <p:nvPr isPhoto="0" userDrawn="0"/>
        </p:nvSpPr>
        <p:spPr bwMode="auto">
          <a:xfrm>
            <a:off x="457200" y="781200"/>
            <a:ext cx="8228399" cy="61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Sistemas Multi-core</a:t>
            </a:r>
            <a:endParaRPr sz="32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200" b="0" i="0" u="none" strike="noStrike" cap="none">
              <a:latin typeface="Arial"/>
              <a:ea typeface="Arial"/>
              <a:cs typeface="Arial"/>
            </a:endParaRPr>
          </a:p>
          <a:p>
            <a:pPr marL="216000" marR="0" lvl="0" indent="-12799" algn="l">
              <a:lnSpc>
                <a:spcPct val="100000"/>
              </a:lnSpc>
              <a:spcBef>
                <a:spcPts val="1416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None/>
              <a:defRPr/>
            </a:pPr>
            <a:endParaRPr sz="32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8" name="Google Shape;180;p34" hidden="0"/>
          <p:cNvSpPr/>
          <p:nvPr isPhoto="0" userDrawn="0"/>
        </p:nvSpPr>
        <p:spPr bwMode="auto">
          <a:xfrm>
            <a:off x="529399" y="1888949"/>
            <a:ext cx="3573299" cy="4162799"/>
          </a:xfrm>
          <a:prstGeom prst="rect">
            <a:avLst/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Sistemas multi-core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976AE9F6-1A48-2AC3-DEE9-CCEA82EB482E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19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0" y="1937524"/>
            <a:ext cx="9144000" cy="29829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4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Discussão I: qual expectativa de melhoria de velocidade?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AC23E014-92BF-5667-C213-3808F381E767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4" y="4088421"/>
            <a:ext cx="8137928" cy="36344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Exemplo 1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DED71C93-3961-79F0-F0D7-F84D8589FE7E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19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721798" y="1928667"/>
            <a:ext cx="7699323" cy="19823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ONLYOFFICE/6.2.0.148</Application>
  <DocSecurity>0</DocSecurity>
  <PresentationFormat>On-screen Show (4:3)</PresentationFormat>
  <Paragraphs>0</Paragraphs>
  <Slides>27</Slides>
  <Notes>27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Theme 1</vt:lpstr>
      <vt:lpstr>Theme 2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Igor Montagner</dc:creator>
  <cp:keywords/>
  <dc:description/>
  <dc:identifier/>
  <dc:language/>
  <cp:lastModifiedBy/>
  <cp:revision>193</cp:revision>
  <dcterms:created xsi:type="dcterms:W3CDTF">2014-04-17T20:05:08Z</dcterms:created>
  <dcterms:modified xsi:type="dcterms:W3CDTF">2021-04-13T13:40:20Z</dcterms:modified>
  <cp:category/>
  <cp:contentStatus/>
  <cp:version/>
</cp:coreProperties>
</file>