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3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hyperlink" Target="https://www.youtube.com/watch?v=pRtTIW9-Nr0" TargetMode="External"/><Relationship Id="rId4" Type="http://schemas.openxmlformats.org/officeDocument/2006/relationships/hyperlink" Target="https://www.youtube.com/watch?v=LRsQHDAqPHA" TargetMode="External"/><Relationship Id="rId5" Type="http://schemas.openxmlformats.org/officeDocument/2006/relationships/hyperlink" Target="https://www.youtube.com/watch?v=dK4PITrQtjY" TargetMode="External"/><Relationship Id="rId6" Type="http://schemas.openxmlformats.org/officeDocument/2006/relationships/hyperlink" Target="https://www.youtube.com/watch?v=WvoMpG_QvBU" TargetMode="External"/><Relationship Id="rId7" Type="http://schemas.openxmlformats.org/officeDocument/2006/relationships/hyperlink" Target="http://extremecomputingtraining.anl.gov/files/2016/08/Mattson_830aug3_HandsOnIntro.pdf" TargetMode="External"/><Relationship Id="rId8" Type="http://schemas.openxmlformats.org/officeDocument/2006/relationships/image" Target="../media/image1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12 – Introdução a paralelismo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1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D4FCD8F-7581-566D-17AE-2F2D60465A4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>
                <a:solidFill>
                  <a:srgbClr val="C00000"/>
                </a:solidFill>
              </a:rPr>
              <a:t>Tempo total divido por 8!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2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6950D72-CEA3-5E82-0492-CD4756CEDA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2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66EE6A4-2732-330D-B587-96F8F8D08B4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Nenhum ganho! Depende da iteração anterior :(</a:t>
            </a:r>
            <a:endParaRPr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3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219286-1C0E-28E7-5E0B-CEFC8414FF9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7" y="1928667"/>
            <a:ext cx="7699322" cy="198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3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05A056E-8CDA-1E2F-A307-FCAD1121BB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Podemos fazer resultados1 e resultados2 em paralelo!</a:t>
            </a:r>
            <a:endParaRPr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7" y="1928667"/>
            <a:ext cx="7699322" cy="198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4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E9AD448-0C6C-C65D-84D5-184A74C3141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Quanto tempo o programa demora?</a:t>
            </a:r>
            <a:endParaRPr lang="pt-BR" sz="2400" b="1" i="0" u="none" strike="noStrike" cap="none" spc="0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/>
          </a:p>
          <a:p>
            <a:pPr>
              <a:defRPr/>
            </a:pPr>
            <a:endParaRPr lang="pt-BR"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Existem relações de dependência?</a:t>
            </a:r>
            <a:endParaRPr lang="pt-BR" sz="2400" b="1" i="0" u="none" strike="noStrike" cap="none" spc="0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pt-BR" sz="1400"/>
          </a:p>
          <a:p>
            <a:pPr>
              <a:defRPr/>
            </a:pPr>
            <a:endParaRPr lang="pt-BR"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Qual a expectativa de tempo para um programa paralelo?</a:t>
            </a:r>
            <a:endParaRPr lang="pt-BR"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6" y="1928666"/>
            <a:ext cx="7261388" cy="2270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Conceito 3: </a:t>
            </a:r>
            <a:r>
              <a:rPr lang="pt-BR" sz="3200" b="0" u="sng" strike="noStrike" spc="0">
                <a:solidFill>
                  <a:srgbClr val="C00026"/>
                </a:solidFill>
                <a:latin typeface="Verdana"/>
                <a:ea typeface="Verdana"/>
              </a:rPr>
              <a:t>Lei de Amdahl</a:t>
            </a:r>
            <a:endParaRPr lang="pt-BR" sz="3200" b="0" strike="noStrike" spc="0">
              <a:solidFill>
                <a:srgbClr val="C00026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pt-BR" sz="2400" b="0" strike="noStrike" spc="0">
                <a:latin typeface="Arial"/>
              </a:rPr>
              <a:t>Dada uma tarefa que dura X horas, sendo que Y horas correspondem a trabalho que pode ser paralelizado, o número máximo de vezes que podemos acelerá-la é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0">
                <a:latin typeface="Arial"/>
              </a:rPr>
              <a:t>onde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800">
                          <a:latin typeface="Cambria Math"/>
                          <a:ea typeface="Cambria Math"/>
                          <a:cs typeface="Cambria Math"/>
                        </a:rPr>
                        <m:t>p=</m:t>
                      </m:r>
                      <m:f>
                        <m:fPr>
                          <m:ctrlPr>
                            <a:rPr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CAB599C-21B4-8DD8-DB90-3DD3DBEEF145}" type="slidenum">
              <a:rPr lang="pt-BR" sz="1000" b="0" strike="noStrike" spc="0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510271" y="3846052"/>
            <a:ext cx="2122013" cy="274088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(1- p)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280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4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A63699F-B8C5-EE8B-DE47-156D4041018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Quanto tempo o programa demora?</a:t>
            </a:r>
            <a:endParaRPr lang="pt-BR" sz="2400" b="1" i="0" u="none" strike="noStrike" cap="none" spc="0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/>
          </a:p>
          <a:p>
            <a:pPr>
              <a:defRPr/>
            </a:pPr>
            <a:endParaRPr lang="pt-BR"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Existem relações de dependência?</a:t>
            </a:r>
            <a:endParaRPr lang="pt-BR" sz="2400" b="1" i="0" u="none" strike="noStrike" cap="none" spc="0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pt-BR" sz="1400"/>
          </a:p>
          <a:p>
            <a:pPr>
              <a:defRPr/>
            </a:pPr>
            <a:endParaRPr lang="pt-BR"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Qual a expectativa de tempo para um programa paralelo?</a:t>
            </a:r>
            <a:endParaRPr lang="pt-BR"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6" y="1928666"/>
            <a:ext cx="7261388" cy="2270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Heurísticas</a:t>
            </a:r>
            <a:endParaRPr sz="2400"/>
          </a:p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Busca local</a:t>
            </a:r>
            <a:endParaRPr sz="2400"/>
          </a:p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Busca exaustiva</a:t>
            </a:r>
            <a:endParaRPr sz="2400"/>
          </a:p>
          <a:p>
            <a:pPr marL="639871" lvl="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Branch and Bound (propriedades do problema)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Resumo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49BC8C-EBE0-F6C8-F136-E5DD352C618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Paralelizar significa rodar código sem dependências simultaneamente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Paralelismo de dados: mesma tarefa, dados diferentes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Paralelismo de tarefas: heterogêneo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Existem tarefas inerentemente sequenciais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Ganhos são limitados a partes do programa 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OpenMP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1938AD0-295D-35E1-CAFE-78E87DC6D12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 Multi-core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1C6D7DB-F6C0-8223-3771-DA9BC668B5A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5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Threads:</a:t>
            </a:r>
            <a:r>
              <a:rPr sz="2400" u="none"/>
              <a:t> </a:t>
            </a:r>
            <a:endParaRPr sz="2400" u="none"/>
          </a:p>
          <a:p>
            <a:pPr marL="349965" indent="-349965">
              <a:buFont typeface="Arial"/>
              <a:buChar char="•"/>
              <a:defRPr/>
            </a:pPr>
            <a:r>
              <a:rPr sz="2400" u="none"/>
              <a:t>Compartilham memória</a:t>
            </a:r>
            <a:endParaRPr sz="2400" u="none"/>
          </a:p>
          <a:p>
            <a:pPr marL="349965" indent="-349965">
              <a:buFont typeface="Arial"/>
              <a:buChar char="•"/>
              <a:defRPr/>
            </a:pPr>
            <a:r>
              <a:rPr sz="2400" u="none"/>
              <a:t>Sincronização de acessos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Processos: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pt-BR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Troca de mensagens</a:t>
            </a:r>
            <a:endParaRPr lang="pt-BR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Possível distribuir em vários nós</a:t>
            </a:r>
            <a:endParaRPr lang="pt-BR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4;p4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Arial"/>
                <a:ea typeface="Arial"/>
                <a:cs typeface="Arial"/>
              </a:rPr>
              <a:t>OpenMP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Conjunto de extensões para C/C++ e Fortran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Fornece construções que permitem paralelizar código em ambientes multi-core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Padroniza práticas SMP + SIMD + Sistemas heterogêneos (GPU/FPGA)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Idealmente funciona com mínimo de modificações no código sequencial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09;p4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378647" y="1515732"/>
            <a:ext cx="6549195" cy="23239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0;p47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Fontes importantes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8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11;p4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948" y="3956175"/>
            <a:ext cx="7800598" cy="489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u="sng"/>
              <a:t>Vídeos:</a:t>
            </a:r>
            <a:endParaRPr u="sng">
              <a:solidFill>
                <a:schemeClr val="hlink"/>
              </a:solidFill>
            </a:endParaRPr>
          </a:p>
          <a:p>
            <a:pPr marL="0" lvl="0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3" tooltip="https://www.youtube.com/watch?v=pRtTIW9-Nr0"/>
              </a:rPr>
              <a:t>https://www.youtube.com/watch?v=pRtTIW9-Nr0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4" tooltip="https://www.youtube.com/watch?v=LRsQHDAqPHA"/>
              </a:rPr>
              <a:t>https://www.youtube.com/watch?v=LRsQHDAqPHA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5" tooltip="https://www.youtube.com/watch?v=dK4PITrQtjY"/>
              </a:rPr>
              <a:t>https://www.youtube.com/watch?v=dK4PITrQtjY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6" tooltip="https://www.youtube.com/watch?v=WvoMpG_QvBU"/>
              </a:rPr>
              <a:t>https://www.youtube.com/watch?v=WvoMpG_QvBU</a:t>
            </a:r>
            <a:endParaRPr/>
          </a:p>
          <a:p>
            <a:pPr marL="457200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defRPr/>
            </a:pPr>
            <a:r>
              <a:rPr lang="pt-BR" u="sng"/>
              <a:t>Slides:</a:t>
            </a:r>
            <a:endParaRPr u="sng">
              <a:solidFill>
                <a:schemeClr val="hlink"/>
              </a:solidFill>
            </a:endParaRPr>
          </a:p>
          <a:p>
            <a:pPr marL="0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7" tooltip="http://extremecomputingtraining.anl.gov/files/2016/08/Mattson_830aug3_HandsOnIntro.pdf"/>
              </a:rPr>
              <a:t>http://extremecomputingtraining.anl.gov/files/2016/08/Mattson_830aug3_HandsOnIntro.pdf</a:t>
            </a:r>
            <a:endParaRPr/>
          </a:p>
          <a:p>
            <a:pPr marL="228600" lvl="0" indent="-5079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79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</p:txBody>
      </p:sp>
      <p:pic>
        <p:nvPicPr>
          <p:cNvPr id="7" name="Google Shape;212;p47" hidden="0"/>
          <p:cNvPicPr/>
          <p:nvPr isPhoto="0" userDrawn="0"/>
        </p:nvPicPr>
        <p:blipFill>
          <a:blip r:embed="rId8">
            <a:alphaModFix/>
          </a:blip>
          <a:srcRect l="41121" t="0" r="0" b="0"/>
          <a:stretch/>
        </p:blipFill>
        <p:spPr bwMode="auto">
          <a:xfrm>
            <a:off x="6553037" y="2936939"/>
            <a:ext cx="2046822" cy="239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7;p48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(host / NUMA)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218;p4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48000" y="1470600"/>
            <a:ext cx="7817037" cy="47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9;p5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 - sintaxe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548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Diretivas de compilação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#include &lt;omp.h&gt;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#pragma omp construct [params]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Aplicadas a um bloco de código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limitado diretamente por {  } 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for (…) {   }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Com join implícito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AAB1641-A434-2BA9-7C1D-5CC681E9994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 contato com OpenMP</a:t>
            </a:r>
            <a:endParaRPr sz="2000" b="1"/>
          </a:p>
          <a:p>
            <a:pPr>
              <a:defRPr/>
            </a:pPr>
            <a:endParaRPr sz="2000"/>
          </a:p>
          <a:p>
            <a:pPr marL="305901" indent="-305901">
              <a:buAutoNum type="arabicPeriod"/>
              <a:defRPr/>
            </a:pPr>
            <a:r>
              <a:rPr lang="pt-BR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Executar código paralelo em CPU</a:t>
            </a:r>
            <a:endParaRPr sz="2000" b="0"/>
          </a:p>
          <a:p>
            <a:pPr marL="305901" indent="-305901">
              <a:buAutoNum type="arabicPeriod"/>
              <a:defRPr/>
            </a:pPr>
            <a:r>
              <a:rPr sz="2000" b="0"/>
              <a:t>API do OpenMP para trabalhar com regiões paralelas e tarefas</a:t>
            </a: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E28EB21-DF96-FD60-3F27-78D8F8F2954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Algoritmos eficientes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Implementação eficiente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Cache, paralelismo de instrução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Linguagem de programação adequada</a:t>
            </a:r>
            <a:endParaRPr sz="240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Paralelismo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73" hidden="0"/>
          <p:cNvSpPr/>
          <p:nvPr isPhoto="0" userDrawn="0"/>
        </p:nvSpPr>
        <p:spPr bwMode="auto">
          <a:xfrm>
            <a:off x="457200" y="58289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Mas e o paralelismo?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3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E50F1E-2E1F-9D24-6443-5B3F97EF80A8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7" name="Google Shape;440;p73" hidden="0"/>
          <p:cNvGrpSpPr/>
          <p:nvPr isPhoto="0" userDrawn="0"/>
        </p:nvGrpSpPr>
        <p:grpSpPr bwMode="auto">
          <a:xfrm>
            <a:off x="684000" y="1125054"/>
            <a:ext cx="6876000" cy="3824640"/>
            <a:chOff x="684000" y="1323360"/>
            <a:chExt cx="6876000" cy="3824640"/>
          </a:xfrm>
        </p:grpSpPr>
        <p:pic>
          <p:nvPicPr>
            <p:cNvPr id="8" name="Google Shape;441;p73" hidden="0"/>
            <p:cNvPicPr/>
            <p:nvPr isPhoto="0" userDrawn="0"/>
          </p:nvPicPr>
          <p:blipFill>
            <a:blip r:embed="rId2">
              <a:alphaModFix/>
            </a:blip>
            <a:srcRect l="0" t="0" r="0" b="3700"/>
            <a:stretch/>
          </p:blipFill>
          <p:spPr bwMode="auto">
            <a:xfrm>
              <a:off x="811080" y="1323360"/>
              <a:ext cx="6748920" cy="370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42;p73" hidden="0"/>
            <p:cNvSpPr/>
            <p:nvPr isPhoto="0" userDrawn="0"/>
          </p:nvSpPr>
          <p:spPr bwMode="auto">
            <a:xfrm>
              <a:off x="684000" y="4538160"/>
              <a:ext cx="1283400" cy="609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" name="Google Shape;443;p73" hidden="0"/>
          <p:cNvSpPr>
            <a:spLocks noAdjustHandles="0" noChangeArrowheads="0"/>
          </p:cNvSpPr>
          <p:nvPr isPhoto="0" userDrawn="0"/>
        </p:nvSpPr>
        <p:spPr bwMode="auto">
          <a:xfrm>
            <a:off x="246960" y="5847241"/>
            <a:ext cx="8537040" cy="4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Google Shape;444;p73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973118" y="4830534"/>
            <a:ext cx="1587960" cy="108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73" hidden="0"/>
          <p:cNvSpPr/>
          <p:nvPr isPhoto="0" userDrawn="0"/>
        </p:nvSpPr>
        <p:spPr bwMode="auto">
          <a:xfrm>
            <a:off x="457200" y="58289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Novidades a frente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3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1C22075-B444-7F92-C559-0E07C76AD19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43;p73" hidden="0"/>
          <p:cNvSpPr>
            <a:spLocks noAdjustHandles="0" noChangeArrowheads="0"/>
          </p:cNvSpPr>
          <p:nvPr isPhoto="0" userDrawn="0"/>
        </p:nvSpPr>
        <p:spPr bwMode="auto">
          <a:xfrm>
            <a:off x="246960" y="5847240"/>
            <a:ext cx="8537040" cy="4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6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Nvidia Grace integra CPU-GPU em SoC rápido</a:t>
            </a:r>
            <a:endParaRPr sz="26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43025" y="1409699"/>
            <a:ext cx="6457950" cy="4038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1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6AE9F6-1A48-2AC3-DEE9-CCEA82EB482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937524"/>
            <a:ext cx="9144000" cy="298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 I: qual expectativa de melhoria de velocidade?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C23E014-92BF-5667-C213-3808F381E7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1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ED71C93-3961-79F0-F0D7-F84D8589FE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194</cp:revision>
  <dcterms:created xsi:type="dcterms:W3CDTF">2014-04-17T20:05:08Z</dcterms:created>
  <dcterms:modified xsi:type="dcterms:W3CDTF">2021-04-19T14:17:01Z</dcterms:modified>
  <cp:category/>
  <cp:contentStatus/>
  <cp:version/>
</cp:coreProperties>
</file>