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4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 /><Relationship Id="rId44" Type="http://schemas.openxmlformats.org/officeDocument/2006/relationships/tableStyles" Target="tableStyles.xml" /><Relationship Id="rId4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13 – Paralelismo de dados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89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3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3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0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 de dados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2F09B7F-9362-6647-8F39-40E140BDE4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965B850-E90A-13A6-75B6-20B871B2128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6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pt-BR" sz="2400" b="1" i="0" u="sng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4;p4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Modelo fork-join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175;p41" hidden="0"/>
          <p:cNvSpPr>
            <a:spLocks noAdjustHandles="0" noChangeArrowheads="0"/>
          </p:cNvSpPr>
          <p:nvPr isPhoto="0" userDrawn="0"/>
        </p:nvSpPr>
        <p:spPr bwMode="auto">
          <a:xfrm>
            <a:off x="216000" y="6270840"/>
            <a:ext cx="4990320" cy="31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latin typeface="Arial"/>
                <a:ea typeface="Arial"/>
                <a:cs typeface="Arial"/>
              </a:rPr>
              <a:t>Figura: https://en.wikipedia.org/wiki/File:Fork_join.svg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176;p4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240" y="2018160"/>
            <a:ext cx="8989920" cy="374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3;p4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E181E"/>
                </a:solidFill>
              </a:rPr>
              <a:t>Modelo fork-join e paralelismo de dados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194;p44" hidden="0"/>
          <p:cNvSpPr>
            <a:spLocks noAdjustHandles="0" noChangeArrowheads="0"/>
          </p:cNvSpPr>
          <p:nvPr isPhoto="0" userDrawn="0"/>
        </p:nvSpPr>
        <p:spPr bwMode="auto">
          <a:xfrm>
            <a:off x="359681" y="1800000"/>
            <a:ext cx="8784000" cy="435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394023" lvl="0" indent="-394023" algn="l">
              <a:lnSpc>
                <a:spcPct val="114999"/>
              </a:lnSpc>
              <a:spcBef>
                <a:spcPts val="1133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800"/>
              <a:t>Todas as threads rodam a mesma função</a:t>
            </a:r>
            <a:endParaRPr lang="pt-BR" sz="2800"/>
          </a:p>
          <a:p>
            <a:pPr marL="394023" lvl="0" indent="-394023" algn="l">
              <a:lnSpc>
                <a:spcPct val="114999"/>
              </a:lnSpc>
              <a:spcBef>
                <a:spcPts val="1133"/>
              </a:spcBef>
              <a:spcAft>
                <a:spcPts val="0"/>
              </a:spcAft>
              <a:buFont typeface="Arial"/>
              <a:buChar char="•"/>
              <a:defRPr/>
            </a:pPr>
            <a:endParaRPr sz="2800"/>
          </a:p>
          <a:p>
            <a:pPr marL="394023" lvl="0" indent="-394023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800"/>
              <a:t>Espero todas acabarem para recolher os resultados</a:t>
            </a:r>
            <a:endParaRPr lang="pt-BR" sz="2800"/>
          </a:p>
          <a:p>
            <a:pPr marL="394023" lvl="0" indent="-394023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800"/>
          </a:p>
          <a:p>
            <a:pPr marL="394023" lvl="0" indent="-394023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800"/>
              <a:t>Digo explicitamente quais variáveis são usadas em cada thread e se elas são locais da thread ou se são compartilhadas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– aplicação do modelo fork-join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549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235;p5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35880" y="1830240"/>
            <a:ext cx="8700120" cy="3621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6;p51" hidden="0"/>
          <p:cNvSpPr/>
          <p:nvPr isPhoto="0" userDrawn="0"/>
        </p:nvSpPr>
        <p:spPr bwMode="auto">
          <a:xfrm>
            <a:off x="1296000" y="3168000"/>
            <a:ext cx="1944000" cy="2520000"/>
          </a:xfrm>
          <a:prstGeom prst="ellipse">
            <a:avLst/>
          </a:prstGeom>
          <a:noFill/>
          <a:ln w="1907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237;p51" hidden="0"/>
          <p:cNvSpPr/>
          <p:nvPr isPhoto="0" userDrawn="0"/>
        </p:nvSpPr>
        <p:spPr bwMode="auto">
          <a:xfrm>
            <a:off x="3780360" y="3168360"/>
            <a:ext cx="1944000" cy="2520000"/>
          </a:xfrm>
          <a:prstGeom prst="ellipse">
            <a:avLst/>
          </a:prstGeom>
          <a:noFill/>
          <a:ln w="1907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238;p51" hidden="0"/>
          <p:cNvSpPr/>
          <p:nvPr isPhoto="0" userDrawn="0"/>
        </p:nvSpPr>
        <p:spPr bwMode="auto">
          <a:xfrm>
            <a:off x="6228360" y="3168360"/>
            <a:ext cx="1944000" cy="2520000"/>
          </a:xfrm>
          <a:prstGeom prst="ellipse">
            <a:avLst/>
          </a:prstGeom>
          <a:noFill/>
          <a:ln w="1907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239;p51" hidden="0"/>
          <p:cNvSpPr>
            <a:spLocks noAdjustHandles="0" noChangeArrowheads="0"/>
          </p:cNvSpPr>
          <p:nvPr isPhoto="0" userDrawn="0"/>
        </p:nvSpPr>
        <p:spPr bwMode="auto">
          <a:xfrm>
            <a:off x="3780349" y="6336000"/>
            <a:ext cx="3206700" cy="34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Construções do OpenMP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10" name="Google Shape;240;p51" hidden="0"/>
          <p:cNvCxnSpPr>
            <a:cxnSpLocks/>
          </p:cNvCxnSpPr>
          <p:nvPr isPhoto="0" userDrawn="0"/>
        </p:nvCxnSpPr>
        <p:spPr bwMode="auto">
          <a:xfrm>
            <a:off x="2304000" y="5688000"/>
            <a:ext cx="1584000" cy="648000"/>
          </a:xfrm>
          <a:prstGeom prst="straightConnector1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241;p51" hidden="0"/>
          <p:cNvCxnSpPr>
            <a:cxnSpLocks/>
          </p:cNvCxnSpPr>
          <p:nvPr isPhoto="0" userDrawn="0"/>
        </p:nvCxnSpPr>
        <p:spPr bwMode="auto">
          <a:xfrm>
            <a:off x="4752000" y="5688360"/>
            <a:ext cx="0" cy="719639"/>
          </a:xfrm>
          <a:prstGeom prst="straightConnector1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242;p51" hidden="0"/>
          <p:cNvCxnSpPr>
            <a:cxnSpLocks/>
          </p:cNvCxnSpPr>
          <p:nvPr isPhoto="0" userDrawn="0"/>
        </p:nvCxnSpPr>
        <p:spPr bwMode="auto">
          <a:xfrm flipH="1">
            <a:off x="6192000" y="5688360"/>
            <a:ext cx="1008000" cy="647639"/>
          </a:xfrm>
          <a:prstGeom prst="straightConnector1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8;p4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Single Program Multiple Data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OpenMP foi inicialmente criado para minimizar as modificações a um programa sequencial.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Construções de divisão de trabalho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For paralelo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Seções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single/master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Construções de tarefas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3;p4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 paralelo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Cria threads e distribui entre elas as iterações de um loop.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04;p46" hidden="0"/>
          <p:cNvSpPr/>
          <p:nvPr isPhoto="0" userDrawn="0"/>
        </p:nvSpPr>
        <p:spPr bwMode="auto">
          <a:xfrm flipH="0" flipV="0">
            <a:off x="915123" y="3168000"/>
            <a:ext cx="4209648" cy="1753249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800" b="0" strike="noStrike">
                <a:solidFill>
                  <a:srgbClr val="FF0000"/>
                </a:solidFill>
                <a:latin typeface="Arial"/>
                <a:ea typeface="Arial"/>
                <a:cs typeface="Arial"/>
              </a:rPr>
              <a:t>#pragma omp parallel</a:t>
            </a:r>
            <a:r>
              <a:rPr lang="pt-BR" sz="2800" b="0" strike="noStrike">
                <a:solidFill>
                  <a:srgbClr val="FF0000"/>
                </a:solidFill>
                <a:latin typeface="Arial"/>
                <a:ea typeface="Arial"/>
                <a:cs typeface="Arial"/>
              </a:rPr>
              <a:t> for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(int i=0;i&lt;n;i++) {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trabalhe(i);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}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05;p46" hidden="0"/>
          <p:cNvSpPr/>
          <p:nvPr isPhoto="0" userDrawn="0"/>
        </p:nvSpPr>
        <p:spPr bwMode="auto">
          <a:xfrm>
            <a:off x="4617360" y="4901760"/>
            <a:ext cx="4454640" cy="930240"/>
          </a:xfrm>
          <a:prstGeom prst="rect">
            <a:avLst/>
          </a:prstGeom>
          <a:solidFill>
            <a:srgbClr val="FF0000"/>
          </a:solidFill>
          <a:ln w="12600" cap="flat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</a:rPr>
              <a:t>A variável "i" é feita privada para cada thread por padrão.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206;p46" hidden="0"/>
          <p:cNvCxnSpPr>
            <a:cxnSpLocks/>
          </p:cNvCxnSpPr>
          <p:nvPr isPhoto="0" userDrawn="0"/>
        </p:nvCxnSpPr>
        <p:spPr bwMode="auto">
          <a:xfrm rot="10799989" flipH="0" flipV="0">
            <a:off x="3234206" y="4315111"/>
            <a:ext cx="1383152" cy="1228888"/>
          </a:xfrm>
          <a:prstGeom prst="straightConnector1">
            <a:avLst/>
          </a:prstGeom>
          <a:noFill/>
          <a:ln w="19075" cap="flat" cmpd="sng">
            <a:solidFill>
              <a:srgbClr val="EF413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1;p4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 paralelo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12;p47" hidden="0"/>
          <p:cNvSpPr>
            <a:spLocks noAdjustHandles="0" noChangeArrowheads="0"/>
          </p:cNvSpPr>
          <p:nvPr isPhoto="0" userDrawn="0"/>
        </p:nvSpPr>
        <p:spPr bwMode="auto">
          <a:xfrm>
            <a:off x="46440" y="1825560"/>
            <a:ext cx="3022200" cy="50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228600" marR="0" lvl="0" indent="-22824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 Sequencial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 com omp parallel de forma manual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 com omp parallel for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213;p47" hidden="0"/>
          <p:cNvPicPr/>
          <p:nvPr isPhoto="0" userDrawn="0"/>
        </p:nvPicPr>
        <p:blipFill>
          <a:blip r:embed="rId2">
            <a:alphaModFix/>
          </a:blip>
          <a:srcRect l="0" t="0" r="349" b="0"/>
          <a:stretch/>
        </p:blipFill>
        <p:spPr bwMode="auto">
          <a:xfrm>
            <a:off x="3511080" y="1825560"/>
            <a:ext cx="5969880" cy="48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8;p4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Escalonamento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19;p4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32440" y="1690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500474"/>
                <a:gridCol w="6063849"/>
              </a:tblGrid>
              <a:tr h="416523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Tipo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Quando usar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STATIC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Predeterminado e previsível pelo programador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Imprevisível, trabalho varia muito por iteração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77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GUIDED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Caso especial de </a:t>
                      </a:r>
                      <a:r>
                        <a:rPr lang="pt-BR" sz="22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para reduzir a sobrecarga do escalonamento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659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AUTO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Quando o a biblioteca de runtime pode "Aprender" de  execuções anteriores do mesmo loop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220;p48" hidden="0"/>
          <p:cNvSpPr>
            <a:spLocks noAdjustHandles="0" noChangeArrowheads="0"/>
          </p:cNvSpPr>
          <p:nvPr isPhoto="0" userDrawn="0"/>
        </p:nvSpPr>
        <p:spPr bwMode="auto">
          <a:xfrm>
            <a:off x="576000" y="6048000"/>
            <a:ext cx="778536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latin typeface="Arial"/>
                <a:ea typeface="Arial"/>
                <a:cs typeface="Arial"/>
              </a:rPr>
              <a:t>Uso: </a:t>
            </a:r>
            <a:r>
              <a:rPr lang="pt-BR" sz="2000" b="0" strike="noStrike">
                <a:latin typeface="Courier New"/>
                <a:ea typeface="Courier New"/>
                <a:cs typeface="Courier New"/>
              </a:rPr>
              <a:t>#pragma omp parallel for schedule(tipo, chunk)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5;p4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Escalonamento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26;p49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32440" y="1690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514524"/>
                <a:gridCol w="6049800"/>
              </a:tblGrid>
              <a:tr h="416523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Tipo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Quando usar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STATIC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Predeterminado e previsível pelo programador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Imprevisível, trabalho varia muito por iteração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77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GUIDED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Caso especial de </a:t>
                      </a:r>
                      <a:r>
                        <a:rPr lang="pt-BR" sz="22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para reduzir a sobrecarga do escalonamento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659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AUTO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Quando o a biblioteca de runtime pode "Aprender" de  execuções anteriores do mesmo loop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227;p49" hidden="0"/>
          <p:cNvSpPr/>
          <p:nvPr isPhoto="0" userDrawn="0"/>
        </p:nvSpPr>
        <p:spPr bwMode="auto">
          <a:xfrm rot="1863566" flipH="1">
            <a:off x="1368000" y="2466360"/>
            <a:ext cx="3240000" cy="8460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25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" name="Google Shape;228;p49" hidden="0"/>
          <p:cNvSpPr/>
          <p:nvPr isPhoto="0" userDrawn="0"/>
        </p:nvSpPr>
        <p:spPr bwMode="auto">
          <a:xfrm>
            <a:off x="4536000" y="3312000"/>
            <a:ext cx="3282120" cy="1550880"/>
          </a:xfrm>
          <a:prstGeom prst="rect">
            <a:avLst/>
          </a:prstGeom>
          <a:solidFill>
            <a:srgbClr val="FF0000"/>
          </a:solidFill>
          <a:ln w="12600" cap="flat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Menos trabalho em tempo de execução, escalonamento feito em tempo de compilação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229;p49" hidden="0"/>
          <p:cNvSpPr>
            <a:spLocks noAdjustHandles="0" noChangeArrowheads="0"/>
          </p:cNvSpPr>
          <p:nvPr isPhoto="0" userDrawn="0"/>
        </p:nvSpPr>
        <p:spPr bwMode="auto">
          <a:xfrm>
            <a:off x="576000" y="6048000"/>
            <a:ext cx="778536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latin typeface="Arial"/>
                <a:ea typeface="Arial"/>
                <a:cs typeface="Arial"/>
              </a:rPr>
              <a:t>Uso: </a:t>
            </a:r>
            <a:r>
              <a:rPr lang="pt-BR" sz="2000" b="0" strike="noStrike">
                <a:latin typeface="Courier New"/>
                <a:ea typeface="Courier New"/>
                <a:cs typeface="Courier New"/>
              </a:rPr>
              <a:t>#pragma omp parallel for schedule(tipo, chunk)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D02304-EC33-551D-6A27-0EF41C88142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Algoritmos eficientes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Implementação eficiente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Cache, paralelismo de instrução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Linguagem de programação adequada</a:t>
            </a:r>
            <a:endParaRPr sz="240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Paralelismo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Escalonamento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35;p5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32440" y="1690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528924"/>
                <a:gridCol w="6035400"/>
              </a:tblGrid>
              <a:tr h="416523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Tipo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Quando usar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STATIC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Predeterminado e previsível pelo programador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Imprevisível, trabalho varia muito por iteração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77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GUIDED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Caso especial de </a:t>
                      </a:r>
                      <a:r>
                        <a:rPr lang="pt-BR" sz="22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para reduzir a sobrecarga do escalonamento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659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AUTO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Quando o a biblioteca de runtime pode "Aprender" de  execuções anteriores do mesmo loop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236;p50" hidden="0"/>
          <p:cNvSpPr/>
          <p:nvPr isPhoto="0" userDrawn="0"/>
        </p:nvSpPr>
        <p:spPr bwMode="auto">
          <a:xfrm rot="10799989">
            <a:off x="1656000" y="3309120"/>
            <a:ext cx="595440" cy="12988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25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" name="Google Shape;237;p50" hidden="0"/>
          <p:cNvSpPr>
            <a:spLocks noAdjustHandles="0" noChangeArrowheads="0"/>
          </p:cNvSpPr>
          <p:nvPr isPhoto="0" userDrawn="0"/>
        </p:nvSpPr>
        <p:spPr bwMode="auto">
          <a:xfrm>
            <a:off x="576000" y="6048000"/>
            <a:ext cx="778536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latin typeface="Arial"/>
                <a:ea typeface="Arial"/>
                <a:cs typeface="Arial"/>
              </a:rPr>
              <a:t>Uso: </a:t>
            </a:r>
            <a:r>
              <a:rPr lang="pt-BR" sz="2000" b="0" strike="noStrike">
                <a:latin typeface="Courier New"/>
                <a:ea typeface="Courier New"/>
                <a:cs typeface="Courier New"/>
              </a:rPr>
              <a:t>#pragma omp parallel for schedule(tipo, chunk)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238;p50" hidden="0"/>
          <p:cNvSpPr/>
          <p:nvPr isPhoto="0" userDrawn="0"/>
        </p:nvSpPr>
        <p:spPr bwMode="auto">
          <a:xfrm>
            <a:off x="2251440" y="4608000"/>
            <a:ext cx="3255480" cy="2069640"/>
          </a:xfrm>
          <a:prstGeom prst="rect">
            <a:avLst/>
          </a:prstGeom>
          <a:solidFill>
            <a:srgbClr val="FF0000"/>
          </a:solidFill>
          <a:ln w="12600" cap="flat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Mais trabalho em tempo de execução, lógica de escalonamento mais complexa,  consumindo tempo de execução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002BDC-4383-6D1D-325C-3F4204358D4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Paralelismo de dados com OpenMP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Utilização de parallel for para resolver problemas simples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5;p51" hidden="0"/>
          <p:cNvSpPr>
            <a:spLocks noAdjustHandles="0" noChangeArrowheads="0"/>
          </p:cNvSpPr>
          <p:nvPr isPhoto="0" userDrawn="0"/>
        </p:nvSpPr>
        <p:spPr bwMode="auto">
          <a:xfrm>
            <a:off x="478438" y="1399320"/>
            <a:ext cx="8881560" cy="5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228600" marR="0" lvl="0" indent="-22824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Como lidar com esse caso?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5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Acumulamos os resultados das iterações em </a:t>
            </a:r>
            <a:r>
              <a:rPr lang="pt-BR" sz="2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ave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2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Iterações dependentes = não podemos paralelizar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2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Esta operação é chamada "redução".</a:t>
            </a:r>
            <a:endParaRPr sz="2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43;p5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Operações de redução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44;p51" hidden="0"/>
          <p:cNvSpPr/>
          <p:nvPr isPhoto="0" userDrawn="0"/>
        </p:nvSpPr>
        <p:spPr bwMode="auto">
          <a:xfrm>
            <a:off x="1830600" y="1997640"/>
            <a:ext cx="4023360" cy="191916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double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ave, A[MAX];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i=</a:t>
            </a:r>
            <a:r>
              <a:rPr sz="2400" b="0" i="0" u="non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0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;i&lt;MAX; i++) {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ave += A[i];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ave = ave/MAX;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1;p52" hidden="0"/>
          <p:cNvSpPr>
            <a:spLocks noAdjustHandles="0" noChangeArrowheads="0"/>
          </p:cNvSpPr>
          <p:nvPr isPhoto="0" userDrawn="0"/>
        </p:nvSpPr>
        <p:spPr bwMode="auto">
          <a:xfrm>
            <a:off x="478438" y="1416240"/>
            <a:ext cx="8881560" cy="5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228600" marR="0" lvl="0" indent="-22824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Construção </a:t>
            </a:r>
            <a:r>
              <a:rPr lang="pt-BR" sz="2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reduction (op:var)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5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Cada thread utiliza uma cópia local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2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No fim as cópias são acumuladas em </a:t>
            </a:r>
            <a:r>
              <a:rPr lang="pt-BR" sz="2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</a:t>
            </a:r>
            <a:endParaRPr sz="2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0;p5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Operações de redução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2;p52" hidden="0"/>
          <p:cNvSpPr/>
          <p:nvPr isPhoto="0" userDrawn="0"/>
        </p:nvSpPr>
        <p:spPr bwMode="auto">
          <a:xfrm>
            <a:off x="702473" y="2047674"/>
            <a:ext cx="7502099" cy="2436598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double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ave, A[MAX];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2400" b="0" i="0" u="non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pragma</a:t>
            </a:r>
            <a:r>
              <a:rPr sz="2400" b="0" i="0" u="non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 omp parallel for reduction (+:ave)</a:t>
            </a:r>
            <a:endParaRPr sz="2400" b="0" i="0" u="none">
              <a:solidFill>
                <a:srgbClr val="006666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i=</a:t>
            </a:r>
            <a:r>
              <a:rPr sz="2400" b="0" i="0" u="non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0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;i&lt;MAX; i++) {    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ave += A[i];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ave = ave/MAX;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4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Operações de redução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65;p5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04000" y="238680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800349"/>
                <a:gridCol w="1782349"/>
              </a:tblGrid>
              <a:tr h="801723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Operador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Valor Inicial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+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-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MIN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+ ∞ 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MAX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− ∞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oogle Shape;266;p5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949640" y="237600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663549"/>
                <a:gridCol w="1881724"/>
              </a:tblGrid>
              <a:tr h="801723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Operador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  <a:round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Valor Inicial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  <a:round/>
                    </a:lnB>
                    <a:solidFill>
                      <a:srgbClr val="4472C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&amp;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  <a:round/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~0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  <a:round/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|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  <a:round/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  <a:round/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ˆ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&amp;&amp;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  <a:round/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  <a:round/>
                    </a:lnB>
                    <a:solidFill>
                      <a:srgbClr val="E8EBF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||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F43913F-245A-D6E1-0564-9D167B1D622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Exercício prático de for paralelo</a:t>
            </a:r>
            <a:r>
              <a:rPr sz="2000" b="1"/>
              <a:t>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Identificação de dependências de dados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Tentativas para evitar dependências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Compartilhamento de dados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Tudo o que já existe é 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compartilhado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Variáveis globais e alocadas dinamicamente (new, malloc)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Variáveis apontadas por ponteiros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Variáveis locais criadas fora das regiões paralelas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Declarações de variáveis locais dentro das threads são privadas.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7583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7;p5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Compartilhamento de dados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8;p56" hidden="0"/>
          <p:cNvSpPr>
            <a:spLocks noAdjustHandles="0" noChangeArrowheads="0"/>
          </p:cNvSpPr>
          <p:nvPr isPhoto="0" userDrawn="0"/>
        </p:nvSpPr>
        <p:spPr bwMode="auto">
          <a:xfrm>
            <a:off x="5442119" y="2520000"/>
            <a:ext cx="3557880" cy="15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228600" marR="0" lvl="0" indent="-22824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pt-BR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index</a:t>
            </a: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pt-BR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</a:t>
            </a: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são compartilhados por todos as threads. </a:t>
            </a:r>
            <a:r>
              <a:rPr lang="pt-BR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temp</a:t>
            </a: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é local para cada thread</a:t>
            </a:r>
            <a:endParaRPr sz="2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79;p56" hidden="0"/>
          <p:cNvSpPr/>
          <p:nvPr isPhoto="0" userDrawn="0"/>
        </p:nvSpPr>
        <p:spPr bwMode="auto">
          <a:xfrm>
            <a:off x="169560" y="1525320"/>
            <a:ext cx="5086440" cy="265068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double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 b="0" strike="noStrik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int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(){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int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index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 b="0" strike="noStrik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{ work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index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); }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printf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("%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d\n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",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index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 b="0" strike="noStrik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]);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280;p56" hidden="0"/>
          <p:cNvSpPr/>
          <p:nvPr isPhoto="0" userDrawn="0"/>
        </p:nvSpPr>
        <p:spPr bwMode="auto">
          <a:xfrm>
            <a:off x="211320" y="4411080"/>
            <a:ext cx="5044680" cy="228492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extern double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 b="0" strike="noStrik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void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work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int 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*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index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double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temp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 b="0" strike="noStrik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static int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count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	...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281;p56" hidden="0"/>
          <p:cNvSpPr/>
          <p:nvPr isPhoto="0" userDrawn="0"/>
        </p:nvSpPr>
        <p:spPr bwMode="auto">
          <a:xfrm>
            <a:off x="4842360" y="1371960"/>
            <a:ext cx="8697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main.c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282;p56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7;p5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Compartilhamento de dados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Podemos especificar a forma de compartilhamento: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9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shared(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9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private(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firstprivate(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lastprivate 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default (none)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88;p57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3;p5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Compartilhamento de dados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Podemos especificar a forma de compartilhamento: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9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private(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648000" marR="0" lvl="2" indent="-216000" algn="l">
              <a:lnSpc>
                <a:spcPct val="9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 inicializadas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firstprivate(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648000" marR="0" lvl="2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Inicializadas com o valor existente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lastprivate 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648000" marR="0" lvl="2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Assumem valor da última iteração ao terminar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94;p58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1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2;p6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A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as threads,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33;p62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34;p62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9;p6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A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</a:t>
            </a:r>
            <a:r>
              <a:rPr lang="pt-BR" sz="2400" b="1" strike="noStrike">
                <a:latin typeface="Arial"/>
                <a:ea typeface="Arial"/>
                <a:cs typeface="Arial"/>
              </a:rPr>
              <a:t>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as threads,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0;p63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41;p63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6;p6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B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7;p64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48;p64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3;p6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B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1" strike="noStrike">
                <a:latin typeface="Arial"/>
                <a:ea typeface="Arial"/>
                <a:cs typeface="Arial"/>
              </a:rPr>
              <a:t> Privada para cada thread,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4;p65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55;p65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0;p6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C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61;p66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62;p66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7;p6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C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1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68;p67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69;p67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7;p48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(host / NUMA)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218;p4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48000" y="1470600"/>
            <a:ext cx="7817037" cy="47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0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47" y="1825623"/>
            <a:ext cx="5672098" cy="435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512478" lvl="0" indent="-28387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/>
              <a:t>A tarefa é definida em um bloco estruturado de código</a:t>
            </a:r>
            <a:endParaRPr lang="pt-BR"/>
          </a:p>
          <a:p>
            <a:pPr marL="512478" lvl="0" indent="-28387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/>
              <a:t>Tarefas podem ser aninhadas: isto é, uma tarefa pode gerar novas tarefas</a:t>
            </a:r>
            <a:endParaRPr lang="pt-BR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Cada thread pode ser alocada para rodar uma tarefa</a:t>
            </a: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 existe ordenação no início das tarefas</a:t>
            </a: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Tarefa são unidades de trabalho independentes</a:t>
            </a:r>
            <a:endParaRPr sz="1800"/>
          </a:p>
        </p:txBody>
      </p:sp>
      <p:grpSp>
        <p:nvGrpSpPr>
          <p:cNvPr id="5" name="Google Shape;201;p45" hidden="0"/>
          <p:cNvGrpSpPr/>
          <p:nvPr isPhoto="0" userDrawn="0"/>
        </p:nvGrpSpPr>
        <p:grpSpPr bwMode="auto">
          <a:xfrm>
            <a:off x="5788634" y="1547951"/>
            <a:ext cx="3362611" cy="4814703"/>
            <a:chOff x="0" y="0"/>
            <a:chExt cx="3362611" cy="4814703"/>
          </a:xfrm>
        </p:grpSpPr>
        <p:pic>
          <p:nvPicPr>
            <p:cNvPr id="6" name="Google Shape;202;p45" hidden="0"/>
            <p:cNvPicPr/>
            <p:nvPr isPhoto="0" userDrawn="0"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576992" y="0"/>
              <a:ext cx="2351938" cy="4622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03;p45" hidden="0"/>
            <p:cNvSpPr/>
            <p:nvPr isPhoto="0" userDrawn="0"/>
          </p:nvSpPr>
          <p:spPr bwMode="auto">
            <a:xfrm flipH="0" flipV="0">
              <a:off x="0" y="4230002"/>
              <a:ext cx="1322884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8" name="Google Shape;204;p45" hidden="0"/>
            <p:cNvSpPr/>
            <p:nvPr isPhoto="0" userDrawn="0"/>
          </p:nvSpPr>
          <p:spPr bwMode="auto">
            <a:xfrm flipH="0" flipV="0">
              <a:off x="1659657" y="4220082"/>
              <a:ext cx="1702953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  <p:sp>
        <p:nvSpPr>
          <p:cNvPr id="9" name="Google Shape;205;p45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 quê são tarefas?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0;p46" hidden="0"/>
          <p:cNvSpPr/>
          <p:nvPr isPhoto="0" userDrawn="0"/>
        </p:nvSpPr>
        <p:spPr bwMode="auto">
          <a:xfrm flipH="0" flipV="0">
            <a:off x="2568430" y="1626489"/>
            <a:ext cx="485099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#pragma omp task[clauses]</a:t>
            </a:r>
            <a:endParaRPr sz="2400"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5" name="Google Shape;211;p46" hidden="0"/>
          <p:cNvSpPr/>
          <p:nvPr isPhoto="0" userDrawn="0"/>
        </p:nvSpPr>
        <p:spPr bwMode="auto">
          <a:xfrm flipH="0" flipV="0">
            <a:off x="131361" y="2620602"/>
            <a:ext cx="4449353" cy="375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master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func1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func2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 b="0" i="0" u="none" strike="noStrike" cap="none" spc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func3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12;p46" hidden="0"/>
          <p:cNvSpPr/>
          <p:nvPr isPhoto="0" userDrawn="0"/>
        </p:nvSpPr>
        <p:spPr bwMode="auto">
          <a:xfrm>
            <a:off x="5130549" y="5783298"/>
            <a:ext cx="3881398" cy="64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Todas as tarefas devem ser concluídas antes que esta barreira seja liberada</a:t>
            </a:r>
            <a:endParaRPr/>
          </a:p>
        </p:txBody>
      </p:sp>
      <p:sp>
        <p:nvSpPr>
          <p:cNvPr id="7" name="Google Shape;213;p46" hidden="0"/>
          <p:cNvSpPr/>
          <p:nvPr isPhoto="0" userDrawn="0"/>
        </p:nvSpPr>
        <p:spPr bwMode="auto">
          <a:xfrm>
            <a:off x="5606328" y="2916648"/>
            <a:ext cx="3079198" cy="369298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Crie um conjunto de threads</a:t>
            </a:r>
            <a:endParaRPr/>
          </a:p>
        </p:txBody>
      </p:sp>
      <p:sp>
        <p:nvSpPr>
          <p:cNvPr id="8" name="Google Shape;214;p46" hidden="0"/>
          <p:cNvSpPr/>
          <p:nvPr isPhoto="0" userDrawn="0"/>
        </p:nvSpPr>
        <p:spPr bwMode="auto">
          <a:xfrm>
            <a:off x="5671244" y="3818700"/>
            <a:ext cx="3259800" cy="369298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Thread 0 organiza as tarefas</a:t>
            </a:r>
            <a:endParaRPr/>
          </a:p>
        </p:txBody>
      </p:sp>
      <p:sp>
        <p:nvSpPr>
          <p:cNvPr id="9" name="Google Shape;215;p46" hidden="0"/>
          <p:cNvSpPr/>
          <p:nvPr isPhoto="0" userDrawn="0"/>
        </p:nvSpPr>
        <p:spPr bwMode="auto">
          <a:xfrm>
            <a:off x="5760598" y="4662498"/>
            <a:ext cx="3259800" cy="64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Tarefas executadas por alguma thread em alguma ordem</a:t>
            </a:r>
            <a:endParaRPr/>
          </a:p>
        </p:txBody>
      </p:sp>
      <p:cxnSp>
        <p:nvCxnSpPr>
          <p:cNvPr id="10" name="Google Shape;216;p46" hidden="0"/>
          <p:cNvCxnSpPr>
            <a:cxnSpLocks/>
            <a:stCxn id="11" idx="1"/>
          </p:cNvCxnSpPr>
          <p:nvPr isPhoto="0" userDrawn="0"/>
        </p:nvCxnSpPr>
        <p:spPr bwMode="auto">
          <a:xfrm rot="10799955">
            <a:off x="3341028" y="2813598"/>
            <a:ext cx="2265300" cy="28769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2" name="Google Shape;217;p46" hidden="0"/>
          <p:cNvCxnSpPr>
            <a:cxnSpLocks/>
            <a:stCxn id="11" idx="1"/>
          </p:cNvCxnSpPr>
          <p:nvPr isPhoto="0" userDrawn="0"/>
        </p:nvCxnSpPr>
        <p:spPr bwMode="auto">
          <a:xfrm rot="10799955">
            <a:off x="3798344" y="3434850"/>
            <a:ext cx="1872900" cy="56849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3" name="Google Shape;218;p46" hidden="0"/>
          <p:cNvCxnSpPr>
            <a:cxnSpLocks/>
            <a:stCxn id="11" idx="1"/>
          </p:cNvCxnSpPr>
          <p:nvPr isPhoto="0" userDrawn="0"/>
        </p:nvCxnSpPr>
        <p:spPr bwMode="auto">
          <a:xfrm rot="10799955">
            <a:off x="4273200" y="4091297"/>
            <a:ext cx="1487397" cy="89429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4" name="Google Shape;219;p46" hidden="0"/>
          <p:cNvCxnSpPr>
            <a:cxnSpLocks/>
            <a:stCxn id="11" idx="1"/>
          </p:cNvCxnSpPr>
          <p:nvPr isPhoto="0" userDrawn="0"/>
        </p:nvCxnSpPr>
        <p:spPr bwMode="auto">
          <a:xfrm rot="10799955">
            <a:off x="4273200" y="4662498"/>
            <a:ext cx="1487397" cy="323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5" name="Google Shape;220;p46" hidden="0"/>
          <p:cNvCxnSpPr>
            <a:cxnSpLocks/>
            <a:stCxn id="11" idx="1"/>
          </p:cNvCxnSpPr>
          <p:nvPr isPhoto="0" userDrawn="0"/>
        </p:nvCxnSpPr>
        <p:spPr bwMode="auto">
          <a:xfrm flipH="1">
            <a:off x="4237798" y="4985598"/>
            <a:ext cx="1522800" cy="278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6" name="Google Shape;221;p46" hidden="0"/>
          <p:cNvCxnSpPr>
            <a:cxnSpLocks/>
            <a:stCxn id="11" idx="1"/>
          </p:cNvCxnSpPr>
          <p:nvPr isPhoto="0" userDrawn="0"/>
        </p:nvCxnSpPr>
        <p:spPr bwMode="auto">
          <a:xfrm flipH="1">
            <a:off x="930548" y="6106398"/>
            <a:ext cx="4199998" cy="7169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sp>
        <p:nvSpPr>
          <p:cNvPr id="11" name="Google Shape;222;p46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Tarefas em OpenMP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69560AA-9A45-63BC-A1C4-B12DBC876CA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Paralelismo de tarefas com OpenMP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8" indent="-305898">
              <a:buAutoNum type="arabicPeriod"/>
              <a:defRPr/>
            </a:pPr>
            <a:r>
              <a:rPr sz="2000" b="0"/>
              <a:t>Resolver um problema prático usando tarefas.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36</Slides>
  <Notes>36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198</cp:revision>
  <dcterms:created xsi:type="dcterms:W3CDTF">2014-04-17T20:05:08Z</dcterms:created>
  <dcterms:modified xsi:type="dcterms:W3CDTF">2021-04-19T21:01:27Z</dcterms:modified>
  <cp:category/>
  <cp:contentStatus/>
  <cp:version/>
</cp:coreProperties>
</file>