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22.xml" ContentType="application/vnd.openxmlformats-officedocument.presentationml.slide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  <p:sldMasterId id="2147483661" r:id="rId2"/>
  </p:sldMasterIdLst>
  <p:notesMasterIdLst>
    <p:notesMasterId r:id="rId32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9144000" cy="6858000" type="screen4x3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  <a:defRPr lang="pt-BR"/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notesMaster" Target="notesMasters/notesMaster1.xml"/><Relationship Id="rId33" Type="http://schemas.openxmlformats.org/officeDocument/2006/relationships/presProps" Target="presProps.xml" /><Relationship Id="rId34" Type="http://schemas.openxmlformats.org/officeDocument/2006/relationships/tableStyles" Target="tableStyles.xml" /><Relationship Id="rId3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eader Placeholder 1" hidden="0"/>
          <p:cNvSpPr>
            <a:spLocks noGrp="1"/>
          </p:cNvSpPr>
          <p:nvPr isPhoto="0" userDrawn="0">
            <p:ph type="hdr" sz="quarter" hasCustomPrompt="0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idx="2" hasCustomPrompt="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6" name="Date Placeholder 2" hidden="0"/>
          <p:cNvSpPr>
            <a:spLocks noGrp="1"/>
          </p:cNvSpPr>
          <p:nvPr isPhoto="0" userDrawn="0">
            <p:ph type="dt" idx="3" hasCustomPrompt="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Notes Placeholder 4" hidden="0"/>
          <p:cNvSpPr>
            <a:spLocks noGrp="1"/>
          </p:cNvSpPr>
          <p:nvPr isPhoto="0" userDrawn="0">
            <p:ph type="body" sz="quarter" idx="1" hasCustomPrompt="0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4" hasCustomPrompt="0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0" hasCustomPrompt="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72;g606264a757_0_316:notes" hidden="0"/>
          <p:cNvSpPr/>
          <p:nvPr isPhoto="0" userDrawn="0">
            <p:ph type="sldImg" idx="2" hasCustomPrompt="0"/>
          </p:nvPr>
        </p:nvSpPr>
        <p:spPr bwMode="auto">
          <a:xfrm>
            <a:off x="1511934" y="1336474"/>
            <a:ext cx="4535699" cy="3608399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Google Shape;173;g606264a757_0_316:notes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755967" y="5145428"/>
            <a:ext cx="6047699" cy="42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825" tIns="51399" rIns="102825" bIns="513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/>
              <a:t>https://computing.llnl.gov/tutorials/openMP/</a:t>
            </a:r>
            <a:endParaRPr/>
          </a:p>
        </p:txBody>
      </p:sp>
      <p:sp>
        <p:nvSpPr>
          <p:cNvPr id="6" name="Google Shape;174;g606264a757_0_316:notes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4282065" y="10155354"/>
            <a:ext cx="32760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825" tIns="51399" rIns="102825" bIns="513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124D16F2-BEA1-5C15-0371-78B0B9B277C9}" type="slidenum">
              <a:rPr lang="pt-BR" sz="1600"/>
              <a:t/>
            </a:fld>
            <a:endParaRPr sz="1600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1;p3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;p36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1;p5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2;p5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3;p5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;p5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6;p5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7;p5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48;p52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49;p52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;p5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2;p5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3;p5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54;p5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55;p5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56;p53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57;p53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4;p5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5;p54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7;p5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8;p5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0;p5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1;p5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2;p5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4;p5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6;p58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8;p5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9;p5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0;p5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1;p5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3;p6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4;p6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5;p6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6;p6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8;p6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9;p6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0;p6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1;p61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3;p6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4;p6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5;p6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7;p6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8;p6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9;p6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0;p6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1;p6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3;p6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04;p6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05;p6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6;p64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7;p64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08;p64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9;p64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;p4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6;p4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;p4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9;p4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0;p4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;p4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;p4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;p4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7;p4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8;p48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9;p48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;p4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2;p4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3;p4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4;p4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;p5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7;p5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8;p5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9;p5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;p35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;p35" hidden="0"/>
          <p:cNvPicPr/>
          <p:nvPr isPhoto="0" userDrawn="0"/>
        </p:nvPicPr>
        <p:blipFill>
          <a:blip r:embed="rId15">
            <a:alphaModFix/>
          </a:blip>
          <a:stretch/>
        </p:blipFill>
        <p:spPr bwMode="auto">
          <a:xfrm>
            <a:off x="2880" y="0"/>
            <a:ext cx="913752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;p3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;p3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9;p37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0;p3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1;p3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lpsoares@insper.edu.br" TargetMode="External"/><Relationship Id="rId3" Type="http://schemas.openxmlformats.org/officeDocument/2006/relationships/hyperlink" Target="mailto:igorsm1@insper.edu.br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2;p53" hidden="0"/>
          <p:cNvSpPr/>
          <p:nvPr isPhoto="0" userDrawn="0"/>
        </p:nvSpPr>
        <p:spPr bwMode="auto">
          <a:xfrm>
            <a:off x="966960" y="2384280"/>
            <a:ext cx="7342560" cy="713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SuperComputação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53;p53" hidden="0"/>
          <p:cNvSpPr/>
          <p:nvPr isPhoto="0" userDrawn="0"/>
        </p:nvSpPr>
        <p:spPr bwMode="auto">
          <a:xfrm>
            <a:off x="966960" y="3429000"/>
            <a:ext cx="734256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Aula 11 – Introdução a paralelismo</a:t>
            </a:r>
            <a:endParaRPr lang="pt-BR" sz="200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</a:endParaRPr>
          </a:p>
          <a:p>
            <a:pPr marL="0" marR="0" lvl="0" indent="0" algn="ctr">
              <a:lnSpc>
                <a:spcPct val="100000"/>
              </a:lnSpc>
              <a:spcBef>
                <a:spcPts val="398"/>
              </a:spcBef>
              <a:spcAft>
                <a:spcPts val="0"/>
              </a:spcAft>
              <a:buNone/>
              <a:defRPr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254;p53" hidden="0"/>
          <p:cNvSpPr/>
          <p:nvPr isPhoto="0" userDrawn="0"/>
        </p:nvSpPr>
        <p:spPr bwMode="auto">
          <a:xfrm>
            <a:off x="900000" y="5463360"/>
            <a:ext cx="7342560" cy="113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– Engenharia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Luciano Soares </a:t>
            </a:r>
            <a:r>
              <a:rPr lang="pt-BR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hlinkClick r:id="rId2" tooltip="mailto:lpsoares@insper.edu.br"/>
              </a:rPr>
              <a:t>&lt;lpsoares@insper.edu.br&gt;</a:t>
            </a: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</a:t>
            </a:r>
            <a:endParaRPr/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Igor Montagner </a:t>
            </a:r>
            <a:r>
              <a:rPr lang="pt-BR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hlinkClick r:id="rId3" tooltip="mailto:igorsm1@insper.edu.br"/>
              </a:rPr>
              <a:t>&lt;igorsm1@insper.edu.br&gt;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176;p34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00050" y="554529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943350"/>
                <a:gridCol w="3943350"/>
              </a:tblGrid>
              <a:tr h="225424">
                <a:tc>
                  <a:txBody>
                    <a:bodyPr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800" b="1" u="none" strike="noStrike" cap="none"/>
                        <a:t>Uniform Memory Access</a:t>
                      </a:r>
                      <a:endParaRPr sz="1800" u="none" strike="noStrike" cap="none"/>
                    </a:p>
                  </a:txBody>
                  <a:tcPr marL="0" marR="0" marT="0" marB="0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800" b="1" u="none" strike="noStrike" cap="none"/>
                        <a:t>Non-Uniform Memory Access</a:t>
                      </a:r>
                      <a:endParaRPr sz="1800" u="none" strike="noStrike" cap="none"/>
                    </a:p>
                  </a:txBody>
                  <a:tcPr marL="0" marR="0" marT="0" marB="0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Google Shape;177;p34" hidden="0"/>
          <p:cNvPicPr/>
          <p:nvPr isPhoto="0" userDrawn="0"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771525" y="2191543"/>
            <a:ext cx="3257587" cy="2242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78;p34" hidden="0"/>
          <p:cNvPicPr/>
          <p:nvPr isPhoto="0" userDrawn="0"/>
        </p:nvPicPr>
        <p:blipFill>
          <a:blip r:embed="rId4">
            <a:alphaModFix/>
          </a:blip>
          <a:srcRect l="0" t="0" r="0" b="0"/>
          <a:stretch/>
        </p:blipFill>
        <p:spPr bwMode="auto">
          <a:xfrm>
            <a:off x="4572000" y="2565161"/>
            <a:ext cx="3808387" cy="1542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79;p34" hidden="0"/>
          <p:cNvSpPr/>
          <p:nvPr isPhoto="0" userDrawn="0"/>
        </p:nvSpPr>
        <p:spPr bwMode="auto">
          <a:xfrm>
            <a:off x="457200" y="781200"/>
            <a:ext cx="8228399" cy="61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Sistemas Multi-core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i="0" u="none" strike="noStrike" cap="none">
              <a:latin typeface="Arial"/>
              <a:ea typeface="Arial"/>
              <a:cs typeface="Arial"/>
            </a:endParaRPr>
          </a:p>
          <a:p>
            <a:pPr marL="216000" marR="0" lvl="0" indent="-12799" algn="l">
              <a:lnSpc>
                <a:spcPct val="100000"/>
              </a:lnSpc>
              <a:spcBef>
                <a:spcPts val="1416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None/>
              <a:defRPr/>
            </a:pPr>
            <a:endParaRPr sz="3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180;p34" hidden="0"/>
          <p:cNvSpPr/>
          <p:nvPr isPhoto="0" userDrawn="0"/>
        </p:nvSpPr>
        <p:spPr bwMode="auto">
          <a:xfrm>
            <a:off x="529399" y="1888949"/>
            <a:ext cx="3573299" cy="4162799"/>
          </a:xfrm>
          <a:prstGeom prst="rect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Sistemas multi-core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976AE9F6-1A48-2AC3-DEE9-CCEA82EB482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9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0" y="1937524"/>
            <a:ext cx="9144000" cy="29829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4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Discussão I: qual expectativa de melhoria de velocidade?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AC23E014-92BF-5667-C213-3808F381E767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4" y="4088421"/>
            <a:ext cx="8137928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Exemplo 1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DED71C93-3961-79F0-F0D7-F84D8589FE7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9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21798" y="1928667"/>
            <a:ext cx="7699323" cy="1982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Exemplo 1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8D4FCD8F-7581-566D-17AE-2F2D60465A48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8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 b="1">
                <a:solidFill>
                  <a:srgbClr val="C00000"/>
                </a:solidFill>
              </a:rPr>
              <a:t>Tempo total divido por 8!</a:t>
            </a: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21798" y="1928667"/>
            <a:ext cx="7699323" cy="1982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Exemplo 2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6950D72-CEA3-5E82-0492-CD4756CEDAB6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8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21798" y="1928667"/>
            <a:ext cx="7699323" cy="1982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Exemplo 2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D66EE6A4-2732-330D-B587-96F8F8D08B4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8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r>
              <a:rPr lang="pt-BR" sz="24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Nenhum ganho! Depende da iteração anterior :(</a:t>
            </a:r>
            <a:endParaRPr sz="1400"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21798" y="1928667"/>
            <a:ext cx="7699323" cy="1982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Conceito 1: </a:t>
            </a:r>
            <a:r>
              <a:rPr lang="pt-BR" sz="3200" b="0" i="0" u="sng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Dependência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1C690A8-6801-5B95-363D-290FA45E9B5F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8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Um loop tem uma </a:t>
            </a:r>
            <a:r>
              <a:rPr sz="2400" b="1">
                <a:solidFill>
                  <a:srgbClr val="C00000"/>
                </a:solidFill>
              </a:rPr>
              <a:t>dependência </a:t>
            </a:r>
            <a:r>
              <a:rPr sz="2400"/>
              <a:t>de dados sua execução correta depende da ordem de sua execução</a:t>
            </a:r>
            <a:r>
              <a:rPr sz="2400"/>
              <a:t>.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Isto ocorre quando </a:t>
            </a:r>
            <a:r>
              <a:rPr sz="2400" b="1">
                <a:solidFill>
                  <a:srgbClr val="C00000"/>
                </a:solidFill>
              </a:rPr>
              <a:t>uma iteração depende de resultados calculados em iterações </a:t>
            </a:r>
            <a:r>
              <a:rPr sz="2400"/>
              <a:t>anteriores.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Quando não existe nenhuma dependência em um loop ele é dito </a:t>
            </a:r>
            <a:r>
              <a:rPr sz="2400" b="1">
                <a:solidFill>
                  <a:srgbClr val="C00000"/>
                </a:solidFill>
              </a:rPr>
              <a:t>ingenuamente paralelizável</a:t>
            </a:r>
            <a:r>
              <a:rPr sz="2400"/>
              <a:t>. 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Exemplo 3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D219286-1C0E-28E7-5E0B-CEFC8414FF9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8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21797" y="1928667"/>
            <a:ext cx="7699322" cy="19823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Exemplo 3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B05A056E-8CDA-1E2F-A307-FCAD1121BB2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8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r>
              <a:rPr lang="pt-BR" sz="24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Podemos fazer resultados1 e resultados2 em paralelo!</a:t>
            </a:r>
            <a:endParaRPr sz="1400"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21797" y="1928667"/>
            <a:ext cx="7699322" cy="19823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9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Revisão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2581D0F-81C8-5D84-8B47-C810591E47F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Conceito 2: </a:t>
            </a:r>
            <a:r>
              <a:rPr lang="pt-BR" sz="3200" b="0" i="0" u="sng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Paralelismo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739DAD2-784E-5370-33DA-A34369E995E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7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 b="1" u="sng">
                <a:solidFill>
                  <a:srgbClr val="C00000"/>
                </a:solidFill>
              </a:rPr>
              <a:t>Paralelismo de dados:</a:t>
            </a:r>
            <a:r>
              <a:rPr sz="2400" u="none"/>
              <a:t> faço em paralelo a mesma operação (lenta) para todos os elementos em um conjunto de dados (grande).</a:t>
            </a:r>
            <a:endParaRPr sz="2400" u="none"/>
          </a:p>
          <a:p>
            <a:pPr>
              <a:defRPr/>
            </a:pPr>
            <a:endParaRPr u="none"/>
          </a:p>
          <a:p>
            <a:pPr>
              <a:defRPr/>
            </a:pPr>
            <a:endParaRPr u="none"/>
          </a:p>
          <a:p>
            <a:pPr>
              <a:defRPr/>
            </a:pPr>
            <a:r>
              <a:rPr lang="pt-BR" sz="2400" b="1" i="0" u="sng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Paralelismo de tarefas:</a:t>
            </a: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faço em paralelo duas (ou mais) tarefas independentes. Se houver dependências quebro em partes independentes e rodo em ordem. </a:t>
            </a:r>
            <a:endParaRPr u="non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4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Discussão II: Busca local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511783B-B113-6EC6-01E3-AC6E7B2E0536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4" y="4088421"/>
            <a:ext cx="8137928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5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Discussão III: Busca exaustiva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22B79A7-061A-6535-0894-E48F8B6A16B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5" y="4088421"/>
            <a:ext cx="8137929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5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A115B079-F86B-E313-A062-CC112CABEF2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5" y="4088421"/>
            <a:ext cx="8137929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Expectativas de melhorias com paralelização (30 minutos)</a:t>
            </a:r>
            <a:endParaRPr sz="2000" b="1"/>
          </a:p>
          <a:p>
            <a:pPr>
              <a:defRPr/>
            </a:pPr>
            <a:endParaRPr sz="2000"/>
          </a:p>
          <a:p>
            <a:pPr marL="305902" indent="-305902">
              <a:buAutoNum type="arabicPeriod"/>
              <a:defRPr/>
            </a:pPr>
            <a:r>
              <a:rPr sz="2000" b="0"/>
              <a:t>Medir desempenho de algoritmos sequenciais e paralelos</a:t>
            </a:r>
            <a:endParaRPr sz="2000" b="0"/>
          </a:p>
          <a:p>
            <a:pPr marL="305901" indent="-305901">
              <a:buAutoNum type="arabicPeriod"/>
              <a:defRPr/>
            </a:pPr>
            <a:r>
              <a:rPr sz="2000" b="0"/>
              <a:t>Comparar desempenho esperado com desempenho medido.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Algoritmos fazem a diferença! (II)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5500CF7-019A-F7B3-B4D5-AE2F78C4F726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637453" y="1464828"/>
            <a:ext cx="5868010" cy="42571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Resumo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3B2F11D8-E18C-E2DA-F99C-C1A3798F186F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8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endParaRPr sz="2400">
              <a:solidFill>
                <a:schemeClr val="tx1"/>
              </a:solidFill>
            </a:endParaRPr>
          </a:p>
          <a:p>
            <a:pPr marL="349965" indent="-349965" algn="l">
              <a:lnSpc>
                <a:spcPct val="150000"/>
              </a:lnSpc>
              <a:buAutoNum type="arabicPeriod"/>
              <a:defRPr/>
            </a:pPr>
            <a:r>
              <a:rPr sz="2400" b="0">
                <a:solidFill>
                  <a:schemeClr val="tx1"/>
                </a:solidFill>
              </a:rPr>
              <a:t>Automatizar trabalho é importante</a:t>
            </a:r>
            <a:endParaRPr sz="2400" b="1">
              <a:solidFill>
                <a:schemeClr val="tx1"/>
              </a:solidFill>
            </a:endParaRPr>
          </a:p>
          <a:p>
            <a:pPr marL="349965" indent="-349965" algn="l">
              <a:lnSpc>
                <a:spcPct val="150000"/>
              </a:lnSpc>
              <a:buAutoNum type="arabicPeriod"/>
              <a:defRPr/>
            </a:pPr>
            <a:r>
              <a:rPr sz="2400">
                <a:solidFill>
                  <a:schemeClr val="tx1"/>
                </a:solidFill>
              </a:rPr>
              <a:t>Recursos visuais são úteis para comparar duas implementações do mesmo algoritmo</a:t>
            </a:r>
            <a:endParaRPr sz="2400" b="0">
              <a:solidFill>
                <a:schemeClr val="tx1"/>
              </a:solidFill>
            </a:endParaRPr>
          </a:p>
          <a:p>
            <a:pPr marL="349965" lvl="0" indent="-349965" algn="l">
              <a:lnSpc>
                <a:spcPct val="200000"/>
              </a:lnSpc>
              <a:buAutoNum type="arabicPeriod"/>
              <a:defRPr/>
            </a:pPr>
            <a:r>
              <a:rPr sz="2400" b="0">
                <a:solidFill>
                  <a:schemeClr val="tx1"/>
                </a:solidFill>
              </a:rPr>
              <a:t>Paralelismo pode dar ganhos expressivos</a:t>
            </a:r>
            <a:endParaRPr sz="2400" b="0">
              <a:solidFill>
                <a:schemeClr val="tx1"/>
              </a:solidFill>
            </a:endParaRPr>
          </a:p>
          <a:p>
            <a:pPr marL="750015" lvl="1" indent="-349965" algn="l">
              <a:lnSpc>
                <a:spcPct val="200000"/>
              </a:lnSpc>
              <a:buFont typeface="Arial"/>
              <a:buChar char="•"/>
              <a:defRPr/>
            </a:pPr>
            <a:r>
              <a:rPr sz="2400" b="0">
                <a:solidFill>
                  <a:schemeClr val="tx1"/>
                </a:solidFill>
              </a:rPr>
              <a:t>mas não faz milagre.</a:t>
            </a:r>
            <a:endParaRPr sz="2400" b="0">
              <a:solidFill>
                <a:schemeClr val="tx1"/>
              </a:solidFill>
            </a:endParaRPr>
          </a:p>
          <a:p>
            <a:pPr marL="750015" lvl="1" indent="-349965" algn="l">
              <a:lnSpc>
                <a:spcPct val="200000"/>
              </a:lnSpc>
              <a:buFont typeface="Arial"/>
              <a:buChar char="•"/>
              <a:defRPr/>
            </a:pPr>
            <a:r>
              <a:rPr sz="2400" b="0">
                <a:solidFill>
                  <a:schemeClr val="tx1"/>
                </a:solidFill>
              </a:rPr>
              <a:t>algoritmo esperto ganha de qualquer paralelização</a:t>
            </a:r>
            <a:endParaRPr sz="24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68;p34" hidden="0"/>
          <p:cNvSpPr/>
          <p:nvPr isPhoto="0" userDrawn="0"/>
        </p:nvSpPr>
        <p:spPr bwMode="auto">
          <a:xfrm>
            <a:off x="0" y="0"/>
            <a:ext cx="9143280" cy="685728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st="2304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569;p34" hidden="0"/>
          <p:cNvSpPr/>
          <p:nvPr isPhoto="0" userDrawn="0"/>
        </p:nvSpPr>
        <p:spPr bwMode="auto">
          <a:xfrm>
            <a:off x="3026880" y="3636000"/>
            <a:ext cx="3085560" cy="45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www.insper.edu.br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570;p3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3703320" y="2844720"/>
            <a:ext cx="1732320" cy="61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F4A01D2B-F8FC-B133-F99F-0371CFF2903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4" y="1588484"/>
            <a:ext cx="8704378" cy="497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r>
              <a:rPr sz="2400"/>
              <a:t>Quais escolhas podem ser feitas?</a:t>
            </a:r>
            <a:endParaRPr sz="2400"/>
          </a:p>
          <a:p>
            <a:pPr marL="750014" lvl="1" indent="-349965">
              <a:buFont typeface="Arial"/>
              <a:buChar char="•"/>
              <a:defRPr/>
            </a:pPr>
            <a:r>
              <a:rPr sz="2000"/>
              <a:t>Quais produtos pegar?</a:t>
            </a:r>
            <a:endParaRPr sz="2000"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Qual é </a:t>
            </a:r>
            <a:r>
              <a:rPr sz="2400"/>
              <a:t>a função objetivo?</a:t>
            </a:r>
            <a:endParaRPr sz="2400"/>
          </a:p>
          <a:p>
            <a:pPr marL="639870" lvl="1" indent="-239820">
              <a:buFont typeface="Arial"/>
              <a:buChar char="•"/>
              <a:defRPr/>
            </a:pPr>
            <a:r>
              <a:rPr sz="2000"/>
              <a:t>Maximizar valor dos objetos guardados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Quais são as restrições?</a:t>
            </a:r>
            <a:endParaRPr sz="2400"/>
          </a:p>
          <a:p>
            <a:pPr marL="750014" lvl="1" indent="-349965">
              <a:buFont typeface="Arial"/>
              <a:buChar char="•"/>
              <a:defRPr/>
            </a:pPr>
            <a:r>
              <a:rPr sz="2000"/>
              <a:t>Peso dos objetos não pode exceder capacidade da mochila</a:t>
            </a: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239170" y="2178636"/>
            <a:ext cx="2566293" cy="2223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Resolução do problema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F17BD862-9023-DAEC-F74D-CA3232B74367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1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239821" indent="-239821">
              <a:lnSpc>
                <a:spcPct val="200000"/>
              </a:lnSpc>
              <a:buFont typeface="Arial"/>
              <a:buChar char="•"/>
              <a:defRPr/>
            </a:pPr>
            <a:r>
              <a:rPr sz="2400"/>
              <a:t>Heurísticas</a:t>
            </a:r>
            <a:endParaRPr sz="2400"/>
          </a:p>
          <a:p>
            <a:pPr marL="239821" indent="-239821">
              <a:lnSpc>
                <a:spcPct val="200000"/>
              </a:lnSpc>
              <a:buFont typeface="Arial"/>
              <a:buChar char="•"/>
              <a:defRPr/>
            </a:pPr>
            <a:r>
              <a:rPr sz="2400"/>
              <a:t>Busca local</a:t>
            </a:r>
            <a:endParaRPr sz="2400"/>
          </a:p>
          <a:p>
            <a:pPr marL="239821" indent="-239821">
              <a:lnSpc>
                <a:spcPct val="200000"/>
              </a:lnSpc>
              <a:buFont typeface="Arial"/>
              <a:buChar char="•"/>
              <a:defRPr/>
            </a:pPr>
            <a:r>
              <a:rPr sz="2400"/>
              <a:t>Busca exaustiva</a:t>
            </a:r>
            <a:endParaRPr sz="2400"/>
          </a:p>
          <a:p>
            <a:pPr marL="639871" lvl="1" indent="-239821">
              <a:lnSpc>
                <a:spcPct val="200000"/>
              </a:lnSpc>
              <a:buFont typeface="Arial"/>
              <a:buChar char="•"/>
              <a:defRPr/>
            </a:pPr>
            <a:r>
              <a:rPr sz="2400"/>
              <a:t>Branch and Bound (propriedades do problema)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5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Discussão: o quanto algoritmos bons ajudam?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C7DE38B-111B-02AA-E82F-827DF764230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3" y="4088421"/>
            <a:ext cx="8137929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3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2A226F0D-B37C-61D1-81B9-71F371714AF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3" y="4088421"/>
            <a:ext cx="8137927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Medindo desempenho I (25 minutos)</a:t>
            </a:r>
            <a:endParaRPr sz="2000" b="1"/>
          </a:p>
          <a:p>
            <a:pPr>
              <a:defRPr/>
            </a:pPr>
            <a:endParaRPr sz="2000"/>
          </a:p>
          <a:p>
            <a:pPr marL="305900" indent="-305900">
              <a:buAutoNum type="arabicPeriod"/>
              <a:defRPr/>
            </a:pPr>
            <a:r>
              <a:rPr sz="2000" b="0"/>
              <a:t>Criar rotinas de medição de desempenho automáticas</a:t>
            </a:r>
            <a:endParaRPr sz="2000" b="0"/>
          </a:p>
          <a:p>
            <a:pPr marL="305899" indent="-305899">
              <a:buAutoNum type="arabicPeriod"/>
              <a:defRPr/>
            </a:pPr>
            <a:r>
              <a:rPr sz="2000" b="0"/>
              <a:t>Visualizar resultados usando gráficos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37;p73" hidden="0"/>
          <p:cNvSpPr/>
          <p:nvPr isPhoto="0" userDrawn="0"/>
        </p:nvSpPr>
        <p:spPr bwMode="auto">
          <a:xfrm>
            <a:off x="457200" y="582894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Mas e o paralelismo?</a:t>
            </a:r>
            <a:endParaRPr sz="3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438;p7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439;p73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A8E50F1E-2E1F-9D24-6443-5B3F97EF80A8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7" name="Google Shape;440;p73" hidden="0"/>
          <p:cNvGrpSpPr/>
          <p:nvPr isPhoto="0" userDrawn="0"/>
        </p:nvGrpSpPr>
        <p:grpSpPr bwMode="auto">
          <a:xfrm>
            <a:off x="684000" y="1125054"/>
            <a:ext cx="6876000" cy="3824640"/>
            <a:chOff x="684000" y="1323360"/>
            <a:chExt cx="6876000" cy="3824640"/>
          </a:xfrm>
        </p:grpSpPr>
        <p:pic>
          <p:nvPicPr>
            <p:cNvPr id="8" name="Google Shape;441;p73" hidden="0"/>
            <p:cNvPicPr/>
            <p:nvPr isPhoto="0" userDrawn="0"/>
          </p:nvPicPr>
          <p:blipFill>
            <a:blip r:embed="rId2">
              <a:alphaModFix/>
            </a:blip>
            <a:srcRect l="0" t="0" r="0" b="3700"/>
            <a:stretch/>
          </p:blipFill>
          <p:spPr bwMode="auto">
            <a:xfrm>
              <a:off x="811080" y="1323360"/>
              <a:ext cx="6748920" cy="3705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Google Shape;442;p73" hidden="0"/>
            <p:cNvSpPr/>
            <p:nvPr isPhoto="0" userDrawn="0"/>
          </p:nvSpPr>
          <p:spPr bwMode="auto">
            <a:xfrm>
              <a:off x="684000" y="4538160"/>
              <a:ext cx="1283400" cy="6098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2" tIns="91422" rIns="91422" bIns="91422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0" name="Google Shape;443;p73" hidden="0"/>
          <p:cNvSpPr>
            <a:spLocks noAdjustHandles="0" noChangeArrowheads="0"/>
          </p:cNvSpPr>
          <p:nvPr isPhoto="0" userDrawn="0"/>
        </p:nvSpPr>
        <p:spPr bwMode="auto">
          <a:xfrm>
            <a:off x="246960" y="5847241"/>
            <a:ext cx="8537040" cy="45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6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1" name="Google Shape;444;p73" hidden="0"/>
          <p:cNvPicPr/>
          <p:nvPr isPhoto="0" userDrawn="0"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5973118" y="4830534"/>
            <a:ext cx="1587960" cy="1089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Solução de alto desempenho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94E001B7-DEA5-4F42-5152-FDB6CE6639D8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9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endParaRPr sz="2400">
              <a:solidFill>
                <a:schemeClr val="tx1"/>
              </a:solidFill>
            </a:endParaRPr>
          </a:p>
          <a:p>
            <a:pPr marL="349965" indent="-349965" algn="l">
              <a:lnSpc>
                <a:spcPct val="200000"/>
              </a:lnSpc>
              <a:buAutoNum type="arabicPeriod"/>
              <a:defRPr/>
            </a:pPr>
            <a:r>
              <a:rPr sz="2400">
                <a:solidFill>
                  <a:schemeClr val="tx1"/>
                </a:solidFill>
              </a:rPr>
              <a:t>Algoritmos eficientes</a:t>
            </a:r>
            <a:endParaRPr sz="2400">
              <a:solidFill>
                <a:schemeClr val="tx1"/>
              </a:solidFill>
            </a:endParaRPr>
          </a:p>
          <a:p>
            <a:pPr marL="349965" indent="-349965" algn="l">
              <a:lnSpc>
                <a:spcPct val="200000"/>
              </a:lnSpc>
              <a:buAutoNum type="arabicPeriod"/>
              <a:defRPr/>
            </a:pPr>
            <a:r>
              <a:rPr sz="2400">
                <a:solidFill>
                  <a:schemeClr val="tx1"/>
                </a:solidFill>
              </a:rPr>
              <a:t>Implementação eficiente</a:t>
            </a:r>
            <a:endParaRPr sz="2400">
              <a:solidFill>
                <a:schemeClr val="tx1"/>
              </a:solidFill>
            </a:endParaRPr>
          </a:p>
          <a:p>
            <a:pPr marL="750015" lvl="1" indent="-349965" algn="l">
              <a:lnSpc>
                <a:spcPct val="200000"/>
              </a:lnSpc>
              <a:buFont typeface="Arial"/>
              <a:buChar char="•"/>
              <a:defRPr/>
            </a:pPr>
            <a:r>
              <a:rPr sz="2400">
                <a:solidFill>
                  <a:schemeClr val="tx1"/>
                </a:solidFill>
              </a:rPr>
              <a:t>Cache, paralelismo de instrução</a:t>
            </a:r>
            <a:endParaRPr sz="2400">
              <a:solidFill>
                <a:schemeClr val="tx1"/>
              </a:solidFill>
            </a:endParaRPr>
          </a:p>
          <a:p>
            <a:pPr marL="750015" lvl="1" indent="-349965" algn="l">
              <a:lnSpc>
                <a:spcPct val="200000"/>
              </a:lnSpc>
              <a:buFont typeface="Arial"/>
              <a:buChar char="•"/>
              <a:defRPr/>
            </a:pPr>
            <a:r>
              <a:rPr sz="2400">
                <a:solidFill>
                  <a:schemeClr val="tx1"/>
                </a:solidFill>
              </a:rPr>
              <a:t>Linguagem de programação adequada</a:t>
            </a:r>
            <a:endParaRPr sz="2400">
              <a:solidFill>
                <a:schemeClr val="tx1"/>
              </a:solidFill>
            </a:endParaRPr>
          </a:p>
          <a:p>
            <a:pPr marL="349965" lvl="0" indent="-349965" algn="l">
              <a:lnSpc>
                <a:spcPct val="200000"/>
              </a:lnSpc>
              <a:buAutoNum type="arabicPeriod"/>
              <a:defRPr/>
            </a:pPr>
            <a:r>
              <a:rPr sz="2400">
                <a:solidFill>
                  <a:schemeClr val="tx1"/>
                </a:solidFill>
              </a:rPr>
              <a:t>Paralelismo</a:t>
            </a:r>
            <a:endParaRPr sz="2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Solução de alto desempenho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DC6B2AC0-73EE-5EBE-FE95-D03E229BA078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8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endParaRPr sz="2400">
              <a:solidFill>
                <a:schemeClr val="tx1"/>
              </a:solidFill>
            </a:endParaRPr>
          </a:p>
          <a:p>
            <a:pPr marL="349965" indent="-349965" algn="l">
              <a:lnSpc>
                <a:spcPct val="200000"/>
              </a:lnSpc>
              <a:buAutoNum type="arabicPeriod"/>
              <a:defRPr/>
            </a:pPr>
            <a:r>
              <a:rPr sz="2400" b="1">
                <a:solidFill>
                  <a:schemeClr val="tx1"/>
                </a:solidFill>
              </a:rPr>
              <a:t>Algoritmos eficientes</a:t>
            </a:r>
            <a:endParaRPr sz="2400" b="1">
              <a:solidFill>
                <a:schemeClr val="tx1"/>
              </a:solidFill>
            </a:endParaRPr>
          </a:p>
          <a:p>
            <a:pPr marL="349965" indent="-349965" algn="l">
              <a:lnSpc>
                <a:spcPct val="200000"/>
              </a:lnSpc>
              <a:buAutoNum type="arabicPeriod"/>
              <a:defRPr/>
            </a:pPr>
            <a:r>
              <a:rPr sz="2400">
                <a:solidFill>
                  <a:schemeClr val="tx1"/>
                </a:solidFill>
              </a:rPr>
              <a:t>Implementação eficiente</a:t>
            </a:r>
            <a:endParaRPr sz="2400">
              <a:solidFill>
                <a:schemeClr val="tx1"/>
              </a:solidFill>
            </a:endParaRPr>
          </a:p>
          <a:p>
            <a:pPr marL="750015" lvl="1" indent="-349965" algn="l">
              <a:lnSpc>
                <a:spcPct val="200000"/>
              </a:lnSpc>
              <a:buFont typeface="Arial"/>
              <a:buChar char="•"/>
              <a:defRPr/>
            </a:pPr>
            <a:r>
              <a:rPr sz="2400">
                <a:solidFill>
                  <a:schemeClr val="tx1"/>
                </a:solidFill>
              </a:rPr>
              <a:t>Cache, paralelismo de instrução</a:t>
            </a:r>
            <a:endParaRPr sz="2400">
              <a:solidFill>
                <a:schemeClr val="tx1"/>
              </a:solidFill>
            </a:endParaRPr>
          </a:p>
          <a:p>
            <a:pPr marL="750015" lvl="1" indent="-349965" algn="l">
              <a:lnSpc>
                <a:spcPct val="200000"/>
              </a:lnSpc>
              <a:buFont typeface="Arial"/>
              <a:buChar char="•"/>
              <a:defRPr/>
            </a:pPr>
            <a:r>
              <a:rPr sz="2400">
                <a:solidFill>
                  <a:schemeClr val="tx1"/>
                </a:solidFill>
              </a:rPr>
              <a:t>Linguagem de programação adequada</a:t>
            </a:r>
            <a:endParaRPr sz="2400">
              <a:solidFill>
                <a:schemeClr val="tx1"/>
              </a:solidFill>
            </a:endParaRPr>
          </a:p>
          <a:p>
            <a:pPr marL="349965" lvl="0" indent="-349965" algn="l">
              <a:lnSpc>
                <a:spcPct val="200000"/>
              </a:lnSpc>
              <a:buAutoNum type="arabicPeriod"/>
              <a:defRPr/>
            </a:pPr>
            <a:r>
              <a:rPr sz="2400" b="1">
                <a:solidFill>
                  <a:schemeClr val="tx1"/>
                </a:solidFill>
              </a:rPr>
              <a:t>Paralelismo</a:t>
            </a:r>
            <a:endParaRPr sz="24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ONLYOFFICE/5.6.4.20</Application>
  <DocSecurity>0</DocSecurity>
  <PresentationFormat>On-screen Show (4:3)</PresentationFormat>
  <Paragraphs>0</Paragraphs>
  <Slides>26</Slides>
  <Notes>26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Igor Montagner</dc:creator>
  <cp:keywords/>
  <dc:description/>
  <dc:identifier/>
  <dc:language/>
  <cp:lastModifiedBy/>
  <cp:revision>191</cp:revision>
  <dcterms:created xsi:type="dcterms:W3CDTF">2014-04-17T20:05:08Z</dcterms:created>
  <dcterms:modified xsi:type="dcterms:W3CDTF">2020-10-20T12:33:02Z</dcterms:modified>
  <cp:category/>
  <cp:contentStatus/>
  <cp:version/>
</cp:coreProperties>
</file>