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 strictFirstAndLastChars="0">
  <p:sldMasterIdLst>
    <p:sldMasterId id="2147483648" r:id="rId1"/>
    <p:sldMasterId id="2147483661" r:id="rId2"/>
  </p:sldMasterIdLst>
  <p:notesMasterIdLst>
    <p:notesMasterId r:id="rId20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9144000" cy="6858000" type="screen4x3"/>
  <p:notesSz cx="6858000" cy="9144000"/>
  <p:defaultTextStyle>
    <a:defPPr marR="0" lvl="0" algn="l">
      <a:lnSpc>
        <a:spcPct val="100000"/>
      </a:lnSpc>
      <a:spcBef>
        <a:spcPts val="0"/>
      </a:spcBef>
      <a:spcAft>
        <a:spcPts val="0"/>
      </a:spcAft>
      <a:defRPr lang="pt-BR"/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theme" Target="theme/theme3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 /><Relationship Id="rId22" Type="http://schemas.openxmlformats.org/officeDocument/2006/relationships/tableStyles" Target="tableStyles.xml" /><Relationship Id="rId23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eader Placeholder 1" hidden="0"/>
          <p:cNvSpPr>
            <a:spLocks noGrp="1"/>
          </p:cNvSpPr>
          <p:nvPr isPhoto="0" userDrawn="0">
            <p:ph type="hdr" sz="quarter" hasCustomPrompt="0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idx="2" hasCustomPrompt="0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6" name="Date Placeholder 2" hidden="0"/>
          <p:cNvSpPr>
            <a:spLocks noGrp="1"/>
          </p:cNvSpPr>
          <p:nvPr isPhoto="0" userDrawn="0">
            <p:ph type="dt" idx="3" hasCustomPrompt="0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Notes Placeholder 4" hidden="0"/>
          <p:cNvSpPr>
            <a:spLocks noGrp="1"/>
          </p:cNvSpPr>
          <p:nvPr isPhoto="0" userDrawn="0">
            <p:ph type="body" sz="quarter" idx="1" hasCustomPrompt="0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4" hasCustomPrompt="0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0" hasCustomPrompt="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72;g606264a757_0_316:notes" hidden="0"/>
          <p:cNvSpPr/>
          <p:nvPr isPhoto="0" userDrawn="0">
            <p:ph type="sldImg" idx="2" hasCustomPrompt="0"/>
          </p:nvPr>
        </p:nvSpPr>
        <p:spPr bwMode="auto">
          <a:xfrm>
            <a:off x="1511934" y="1336474"/>
            <a:ext cx="4535699" cy="3608399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" name="Google Shape;173;g606264a757_0_316:notes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755967" y="5145428"/>
            <a:ext cx="6047699" cy="42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825" tIns="51399" rIns="102825" bIns="51399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/>
              <a:t>https://computing.llnl.gov/tutorials/openMP/</a:t>
            </a:r>
            <a:endParaRPr/>
          </a:p>
        </p:txBody>
      </p:sp>
      <p:sp>
        <p:nvSpPr>
          <p:cNvPr id="6" name="Google Shape;174;g606264a757_0_316:notes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4282065" y="10155354"/>
            <a:ext cx="32760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825" tIns="51399" rIns="102825" bIns="51399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124D16F2-BEA1-5C15-0371-78B0B9B277C9}" type="slidenum">
              <a:rPr lang="pt-BR" sz="1600"/>
              <a:t/>
            </a:fld>
            <a:endParaRPr sz="1600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1;p3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2;p36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1;p5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2;p5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3;p5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5;p5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6;p5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7;p5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48;p52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49;p52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1;p5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52;p5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53;p5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54;p53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55;p53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56;p53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57;p53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4;p5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5;p54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7;p5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8;p5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0;p5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1;p56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72;p56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4;p5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6;p58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8;p5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9;p5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0;p5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1;p59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3;p6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4;p6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5;p60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6;p60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8;p6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9;p6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0;p6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1;p61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3;p6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4;p6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5;p6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7;p6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8;p6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9;p6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0;p63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1;p63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03;p6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04;p6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05;p64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6;p64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7;p64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108;p64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9;p64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5;p4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6;p4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8;p4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9;p4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0;p45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2;p4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4;p47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;p4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7;p48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8;p48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9;p48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1;p4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2;p4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3;p4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4;p49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6;p5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7;p5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8;p50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9;p50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6;p35" hidden="0"/>
          <p:cNvPicPr/>
          <p:nvPr isPhoto="0" userDrawn="0"/>
        </p:nvPicPr>
        <p:blipFill>
          <a:blip r:embed="rId14">
            <a:alphaModFix/>
          </a:blip>
          <a:stretch/>
        </p:blipFill>
        <p:spPr bwMode="auto"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;p35" hidden="0"/>
          <p:cNvPicPr/>
          <p:nvPr isPhoto="0" userDrawn="0"/>
        </p:nvPicPr>
        <p:blipFill>
          <a:blip r:embed="rId15">
            <a:alphaModFix/>
          </a:blip>
          <a:stretch/>
        </p:blipFill>
        <p:spPr bwMode="auto">
          <a:xfrm>
            <a:off x="2880" y="0"/>
            <a:ext cx="913752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;p3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;p3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59;p37" hidden="0"/>
          <p:cNvPicPr/>
          <p:nvPr isPhoto="0" userDrawn="0"/>
        </p:nvPicPr>
        <p:blipFill>
          <a:blip r:embed="rId14">
            <a:alphaModFix/>
          </a:blip>
          <a:stretch/>
        </p:blipFill>
        <p:spPr bwMode="auto"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0;p3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61;p37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966960" y="2384280"/>
            <a:ext cx="7342200" cy="71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  <a:defRPr/>
            </a:pPr>
            <a:r>
              <a:rPr lang="pt-BR" sz="3600" b="1" strike="noStrike" spc="0">
                <a:solidFill>
                  <a:srgbClr val="FFFFFF"/>
                </a:solidFill>
                <a:latin typeface="Verdana"/>
                <a:ea typeface="Verdana"/>
              </a:rPr>
              <a:t>SuperComputação</a:t>
            </a:r>
            <a:endParaRPr lang="pt-BR" sz="3600" b="0" strike="noStrike" spc="0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966960" y="3429000"/>
            <a:ext cx="7342200" cy="47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  <a:defRPr/>
            </a:pPr>
            <a:r>
              <a:rPr lang="pt-BR" sz="2000" b="0" strike="noStrike" spc="0">
                <a:solidFill>
                  <a:srgbClr val="FFFFFF"/>
                </a:solidFill>
                <a:latin typeface="Verdana"/>
                <a:ea typeface="Verdana"/>
              </a:rPr>
              <a:t>Aula 16 – Efeitos Colaterais II</a:t>
            </a:r>
            <a:endParaRPr lang="pt-BR" sz="2000" b="0" strike="noStrike" spc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88"/>
              </a:spcBef>
              <a:defRPr/>
            </a:pPr>
            <a:endParaRPr lang="pt-BR" sz="2000" b="0" strike="noStrike" spc="0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900000" y="5463360"/>
            <a:ext cx="7342200" cy="112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  <a:defRPr/>
            </a:pP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2021 – Engenharia</a:t>
            </a:r>
            <a:endParaRPr lang="pt-BR" sz="1400" b="0" strike="noStrike" spc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72"/>
              </a:spcBef>
              <a:defRPr/>
            </a:pPr>
            <a:endParaRPr lang="pt-BR" sz="1400" b="0" strike="noStrike" spc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72"/>
              </a:spcBef>
              <a:defRPr/>
            </a:pP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Igor Montagner &lt;igorsm1@insper.edu.br&gt;</a:t>
            </a:r>
            <a:endParaRPr lang="pt-BR" sz="1400" b="0" strike="noStrike" spc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69"/>
              </a:spcBef>
              <a:defRPr/>
            </a:pP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Antônio Selvatici &lt;antoniohps1@insper.edu.br&gt;</a:t>
            </a:r>
            <a:endParaRPr lang="pt-BR" sz="14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71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u="sng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Pi com Monte Carlo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398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272;p55" hidden="0"/>
          <p:cNvSpPr>
            <a:spLocks noAdjustHandles="0" noChangeArrowheads="0"/>
          </p:cNvSpPr>
          <p:nvPr isPhoto="0" userDrawn="0"/>
        </p:nvSpPr>
        <p:spPr bwMode="auto">
          <a:xfrm>
            <a:off x="144000" y="1500840"/>
            <a:ext cx="8928000" cy="5228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7" rIns="91422" bIns="45697" anchor="t" anchorCtr="0">
            <a:noAutofit/>
          </a:bodyPr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3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B27B84A9-4E34-5D3E-1168-65D2AF0737D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2" y="4088421"/>
            <a:ext cx="8137926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Implementação Sequencial (20 minutos)</a:t>
            </a:r>
            <a:endParaRPr sz="2000" b="1"/>
          </a:p>
          <a:p>
            <a:pPr>
              <a:defRPr/>
            </a:pPr>
            <a:endParaRPr sz="2000"/>
          </a:p>
          <a:p>
            <a:pPr marL="305899" indent="-305899">
              <a:buAutoNum type="arabicPeriod"/>
              <a:defRPr/>
            </a:pPr>
            <a:r>
              <a:rPr sz="2000" b="0"/>
              <a:t>Exercício de programação em C++</a:t>
            </a: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4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7B6407FD-5FB1-B9DF-EE3A-D60FBB03F1AF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4" y="4088421"/>
            <a:ext cx="8137928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Parte “É possível paralelizar o problema?” (25 minutos)</a:t>
            </a:r>
            <a:endParaRPr sz="2000" b="1"/>
          </a:p>
          <a:p>
            <a:pPr>
              <a:defRPr/>
            </a:pPr>
            <a:endParaRPr sz="2000"/>
          </a:p>
          <a:p>
            <a:pPr marL="305900" indent="-305900">
              <a:buAutoNum type="arabicPeriod"/>
              <a:defRPr/>
            </a:pPr>
            <a:r>
              <a:rPr sz="2000" b="0"/>
              <a:t>Analisar problema e identificar oportunidades de paralelismo</a:t>
            </a:r>
            <a:endParaRPr sz="2000" b="0"/>
          </a:p>
          <a:p>
            <a:pPr marL="305899" indent="-305899">
              <a:buAutoNum type="arabicPeriod"/>
              <a:defRPr/>
            </a:pPr>
            <a:r>
              <a:rPr sz="2000" b="0"/>
              <a:t>Utilização de técnicas de sincronização</a:t>
            </a:r>
            <a:endParaRPr sz="2000" b="0"/>
          </a:p>
          <a:p>
            <a:pPr marL="305900" indent="-305900">
              <a:buAutoNum type="arabicPeriod"/>
              <a:defRPr/>
            </a:pP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3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4FA48A8C-2B7D-55FE-0B62-1C582634F4BE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3" y="4088421"/>
            <a:ext cx="8137927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Parte “Paralelizando processos sequenciais” </a:t>
            </a:r>
            <a:endParaRPr sz="2000" b="1"/>
          </a:p>
          <a:p>
            <a:pPr>
              <a:defRPr/>
            </a:pPr>
            <a:endParaRPr sz="2000"/>
          </a:p>
          <a:p>
            <a:pPr marL="305899" indent="-305899">
              <a:buAutoNum type="arabicPeriod"/>
              <a:defRPr/>
            </a:pPr>
            <a:r>
              <a:rPr sz="2000" b="0"/>
              <a:t>Examinar a utilização de geradores de números aleatórios em programas paralelos</a:t>
            </a:r>
            <a:endParaRPr sz="2000" b="0"/>
          </a:p>
          <a:p>
            <a:pPr marL="305899" indent="-305899">
              <a:buAutoNum type="arabicPeriod"/>
              <a:defRPr/>
            </a:pPr>
            <a:r>
              <a:rPr sz="2000" b="0"/>
              <a:t>Implementar duas formas diferentes de paralelismo e comparar resultados</a:t>
            </a:r>
            <a:endParaRPr sz="2000" b="0"/>
          </a:p>
          <a:p>
            <a:pPr marL="305899" indent="-305899">
              <a:buAutoNum type="arabicPeriod"/>
              <a:defRPr/>
            </a:pP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A0E24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68;p34" hidden="0"/>
          <p:cNvSpPr/>
          <p:nvPr isPhoto="0" userDrawn="0"/>
        </p:nvSpPr>
        <p:spPr bwMode="auto">
          <a:xfrm>
            <a:off x="0" y="0"/>
            <a:ext cx="9143280" cy="6857280"/>
          </a:xfrm>
          <a:prstGeom prst="rect">
            <a:avLst/>
          </a:prstGeom>
          <a:solidFill>
            <a:srgbClr val="BA0E24"/>
          </a:solidFill>
          <a:ln>
            <a:noFill/>
          </a:ln>
          <a:effectLst>
            <a:outerShdw dist="23040" dir="540000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569;p34" hidden="0"/>
          <p:cNvSpPr/>
          <p:nvPr isPhoto="0" userDrawn="0"/>
        </p:nvSpPr>
        <p:spPr bwMode="auto">
          <a:xfrm>
            <a:off x="3026880" y="3636000"/>
            <a:ext cx="3085560" cy="45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www.insper.edu.br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pic>
        <p:nvPicPr>
          <p:cNvPr id="6" name="Google Shape;570;p34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3703320" y="2844720"/>
            <a:ext cx="1732320" cy="611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176;p34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400050" y="554529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943350"/>
                <a:gridCol w="3943350"/>
              </a:tblGrid>
              <a:tr h="225424">
                <a:tc>
                  <a:txBody>
                    <a:bodyPr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800" b="1" u="none" strike="noStrike" cap="none"/>
                        <a:t>Uniform Memory Access</a:t>
                      </a:r>
                      <a:endParaRPr sz="1800" u="none" strike="noStrike" cap="none"/>
                    </a:p>
                  </a:txBody>
                  <a:tcPr marL="0" marR="0" marT="0" marB="0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800" b="1" u="none" strike="noStrike" cap="none"/>
                        <a:t>Non-Uniform Memory Access</a:t>
                      </a:r>
                      <a:endParaRPr sz="1800" u="none" strike="noStrike" cap="none"/>
                    </a:p>
                  </a:txBody>
                  <a:tcPr marL="0" marR="0" marT="0" marB="0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5" name="Google Shape;177;p34" hidden="0"/>
          <p:cNvPicPr/>
          <p:nvPr isPhoto="0" userDrawn="0"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771525" y="2191543"/>
            <a:ext cx="3257587" cy="2242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78;p34" hidden="0"/>
          <p:cNvPicPr/>
          <p:nvPr isPhoto="0" userDrawn="0"/>
        </p:nvPicPr>
        <p:blipFill>
          <a:blip r:embed="rId4">
            <a:alphaModFix/>
          </a:blip>
          <a:srcRect l="0" t="0" r="0" b="0"/>
          <a:stretch/>
        </p:blipFill>
        <p:spPr bwMode="auto">
          <a:xfrm>
            <a:off x="4572000" y="2565161"/>
            <a:ext cx="3808387" cy="1542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79;p34" hidden="0"/>
          <p:cNvSpPr/>
          <p:nvPr isPhoto="0" userDrawn="0"/>
        </p:nvSpPr>
        <p:spPr bwMode="auto">
          <a:xfrm>
            <a:off x="457200" y="781200"/>
            <a:ext cx="8228399" cy="61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Sistemas Multi-core</a:t>
            </a:r>
            <a:endParaRPr sz="32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200" b="0" i="0" u="none" strike="noStrike" cap="none">
              <a:latin typeface="Arial"/>
              <a:ea typeface="Arial"/>
              <a:cs typeface="Arial"/>
            </a:endParaRPr>
          </a:p>
          <a:p>
            <a:pPr marL="216000" marR="0" lvl="0" indent="-12799" algn="l">
              <a:lnSpc>
                <a:spcPct val="100000"/>
              </a:lnSpc>
              <a:spcBef>
                <a:spcPts val="1416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None/>
              <a:defRPr/>
            </a:pPr>
            <a:endParaRPr sz="32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8" name="Google Shape;180;p34" hidden="0"/>
          <p:cNvSpPr/>
          <p:nvPr isPhoto="0" userDrawn="0"/>
        </p:nvSpPr>
        <p:spPr bwMode="auto">
          <a:xfrm>
            <a:off x="529399" y="1888949"/>
            <a:ext cx="3573299" cy="4162799"/>
          </a:xfrm>
          <a:prstGeom prst="rect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Conceito 1: </a:t>
            </a:r>
            <a:r>
              <a:rPr lang="pt-BR" sz="3200" b="0" i="0" u="sng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Dependência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E1C690A8-6801-5B95-363D-290FA45E9B5F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8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2400"/>
              <a:t>Um loop tem uma </a:t>
            </a:r>
            <a:r>
              <a:rPr sz="2400" b="1">
                <a:solidFill>
                  <a:srgbClr val="C00000"/>
                </a:solidFill>
              </a:rPr>
              <a:t>dependência </a:t>
            </a:r>
            <a:r>
              <a:rPr sz="2400"/>
              <a:t>de dados sua execução correta depende da ordem de sua execução</a:t>
            </a:r>
            <a:r>
              <a:rPr sz="2400"/>
              <a:t>.</a:t>
            </a: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Isto ocorre quando </a:t>
            </a:r>
            <a:r>
              <a:rPr sz="2400" b="1">
                <a:solidFill>
                  <a:srgbClr val="C00000"/>
                </a:solidFill>
              </a:rPr>
              <a:t>uma iteração depende de resultados calculados em iterações </a:t>
            </a:r>
            <a:r>
              <a:rPr sz="2400"/>
              <a:t>anteriores.</a:t>
            </a: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Quando não existe nenhuma dependência em um loop ele é dito </a:t>
            </a:r>
            <a:r>
              <a:rPr sz="2400" b="1">
                <a:solidFill>
                  <a:srgbClr val="C00000"/>
                </a:solidFill>
              </a:rPr>
              <a:t>ingenuamente paralelizável</a:t>
            </a:r>
            <a:r>
              <a:rPr sz="2400"/>
              <a:t>. 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Conceito 2: </a:t>
            </a:r>
            <a:r>
              <a:rPr lang="pt-BR" sz="3200" b="0" i="0" u="sng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Paralelismo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739DAD2-784E-5370-33DA-A34369E995E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7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2400" b="1" u="sng">
                <a:solidFill>
                  <a:srgbClr val="C00000"/>
                </a:solidFill>
              </a:rPr>
              <a:t>Paralelismo de dados:</a:t>
            </a:r>
            <a:r>
              <a:rPr sz="2400" u="none"/>
              <a:t> faço em paralelo a mesma operação (lenta) para todos os elementos em um conjunto de dados (grande).</a:t>
            </a:r>
            <a:endParaRPr sz="2400" u="none"/>
          </a:p>
          <a:p>
            <a:pPr>
              <a:defRPr/>
            </a:pPr>
            <a:endParaRPr u="none"/>
          </a:p>
          <a:p>
            <a:pPr>
              <a:defRPr/>
            </a:pPr>
            <a:endParaRPr u="none"/>
          </a:p>
          <a:p>
            <a:pPr>
              <a:defRPr/>
            </a:pPr>
            <a:r>
              <a:rPr lang="pt-BR" sz="2400" b="1" i="0" u="sng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Paralelismo de tarefas:</a:t>
            </a:r>
            <a:r>
              <a:rPr lang="pt-BR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faço em paralelo duas (ou mais) tarefas independentes. Se houver dependências quebro em partes independentes e rodo em ordem. </a:t>
            </a:r>
            <a:endParaRPr u="non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Conceito 3: </a:t>
            </a:r>
            <a:r>
              <a:rPr lang="pt-BR" sz="3200" b="0" i="0" u="sng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Efeito colateral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DEE178F-8E7F-9802-3032-9082F6C552BF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7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 algn="ctr">
              <a:defRPr/>
            </a:pPr>
            <a:r>
              <a:rPr sz="2800" b="0">
                <a:solidFill>
                  <a:srgbClr val="C00000"/>
                </a:solidFill>
              </a:rPr>
              <a:t>"Um bloco de código tem efeitos colaterais quando modifica o estado global do programa."</a:t>
            </a:r>
            <a:endParaRPr sz="2800" b="0">
              <a:solidFill>
                <a:srgbClr val="C00000"/>
              </a:solidFill>
            </a:endParaRPr>
          </a:p>
          <a:p>
            <a:pPr algn="ctr">
              <a:defRPr/>
            </a:pPr>
            <a:endParaRPr sz="2400"/>
          </a:p>
          <a:p>
            <a:pPr algn="ctr">
              <a:defRPr/>
            </a:pPr>
            <a:endParaRPr sz="2400"/>
          </a:p>
          <a:p>
            <a:pPr marL="349965" indent="-349965" algn="l">
              <a:lnSpc>
                <a:spcPct val="114999"/>
              </a:lnSpc>
              <a:buAutoNum type="arabicPeriod"/>
              <a:defRPr/>
            </a:pPr>
            <a:r>
              <a:rPr sz="2400"/>
              <a:t>Escrever em uma variável compartilhada </a:t>
            </a:r>
            <a:endParaRPr sz="2400"/>
          </a:p>
          <a:p>
            <a:pPr marL="349965" indent="-349965" algn="l">
              <a:lnSpc>
                <a:spcPct val="114999"/>
              </a:lnSpc>
              <a:buAutoNum type="arabicPeriod"/>
              <a:defRPr/>
            </a:pPr>
            <a:r>
              <a:rPr sz="2400"/>
              <a:t>Mexer no conteúdo de um ponteiro ou referência</a:t>
            </a:r>
            <a:endParaRPr sz="2400"/>
          </a:p>
          <a:p>
            <a:pPr marL="349965" indent="-349965" algn="l">
              <a:lnSpc>
                <a:spcPct val="114999"/>
              </a:lnSpc>
              <a:buAutoNum type="arabicPeriod"/>
              <a:defRPr/>
            </a:pPr>
            <a:r>
              <a:rPr sz="2400"/>
              <a:t>Ler/escrever em um arquivo</a:t>
            </a:r>
            <a:endParaRPr sz="2400"/>
          </a:p>
          <a:p>
            <a:pPr marL="349965" indent="-349965" algn="l">
              <a:lnSpc>
                <a:spcPct val="114999"/>
              </a:lnSpc>
              <a:buAutoNum type="arabicPeriod"/>
              <a:defRPr/>
            </a:pPr>
            <a:r>
              <a:rPr sz="2400"/>
              <a:t>Chamar uma função que tem efeitos colaterais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Conceito 3: </a:t>
            </a:r>
            <a:r>
              <a:rPr lang="pt-BR" sz="3200" b="0" i="0" u="sng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Efeito colateral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E5426320-25B8-804C-60A0-18B8FA182B63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7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 algn="ctr">
              <a:defRPr/>
            </a:pPr>
            <a:r>
              <a:rPr sz="2800" b="0">
                <a:solidFill>
                  <a:srgbClr val="C00000"/>
                </a:solidFill>
              </a:rPr>
              <a:t>"Um bloco de código tem efeitos colaterais quando modifica o estado global do programa."</a:t>
            </a:r>
            <a:endParaRPr sz="2800" b="0">
              <a:solidFill>
                <a:srgbClr val="C00000"/>
              </a:solidFill>
            </a:endParaRPr>
          </a:p>
          <a:p>
            <a:pPr algn="ctr">
              <a:defRPr/>
            </a:pPr>
            <a:endParaRPr sz="2400"/>
          </a:p>
          <a:p>
            <a:pPr algn="ctr">
              <a:defRPr/>
            </a:pPr>
            <a:endParaRPr sz="2400"/>
          </a:p>
          <a:p>
            <a:pPr algn="l">
              <a:defRPr/>
            </a:pPr>
            <a:r>
              <a:rPr sz="2400"/>
              <a:t>Isto </a:t>
            </a:r>
            <a:r>
              <a:rPr sz="2400" u="sng"/>
              <a:t>pode</a:t>
            </a:r>
            <a:r>
              <a:rPr sz="2400" u="none"/>
              <a:t> </a:t>
            </a:r>
            <a:r>
              <a:rPr sz="2400"/>
              <a:t>levar a situações em que</a:t>
            </a:r>
            <a:endParaRPr sz="2400"/>
          </a:p>
          <a:p>
            <a:pPr algn="l">
              <a:defRPr/>
            </a:pPr>
            <a:endParaRPr sz="2400"/>
          </a:p>
          <a:p>
            <a:pPr algn="ctr">
              <a:defRPr/>
            </a:pPr>
            <a:r>
              <a:rPr lang="pt-BR" sz="2800" b="0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a ordem de execução das operações muda o resultado de um programa.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71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u="sng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Conceito 5:</a:t>
            </a: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 Sincronização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399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272;p55" hidden="0"/>
          <p:cNvSpPr>
            <a:spLocks noAdjustHandles="0" noChangeArrowheads="0"/>
          </p:cNvSpPr>
          <p:nvPr isPhoto="0" userDrawn="0"/>
        </p:nvSpPr>
        <p:spPr bwMode="auto">
          <a:xfrm>
            <a:off x="144000" y="1500840"/>
            <a:ext cx="8928000" cy="522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8" rIns="91422" bIns="45698" anchor="t" anchorCtr="0">
            <a:no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None/>
              <a:defRPr/>
            </a:pPr>
            <a:endParaRPr sz="2800" b="0" strike="noStrike">
              <a:latin typeface="Arial"/>
              <a:ea typeface="Arial"/>
              <a:cs typeface="Arial"/>
            </a:endParaRPr>
          </a:p>
          <a:p>
            <a:pPr marL="228600" marR="0" lvl="0" indent="-75838" algn="ctr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/>
            </a:pPr>
            <a:r>
              <a:rPr sz="2800" b="0" strike="noStrike">
                <a:solidFill>
                  <a:srgbClr val="C00000"/>
                </a:solidFill>
                <a:latin typeface="Arial"/>
                <a:ea typeface="Arial"/>
                <a:cs typeface="Arial"/>
              </a:rPr>
              <a:t>"Definir quais ordens de execução entre threads são válidas"</a:t>
            </a:r>
            <a:endParaRPr sz="2800" b="0" strike="noStrike">
              <a:solidFill>
                <a:srgbClr val="C00000"/>
              </a:solidFill>
              <a:latin typeface="Arial"/>
              <a:ea typeface="Arial"/>
              <a:cs typeface="Arial"/>
            </a:endParaRPr>
          </a:p>
          <a:p>
            <a:pPr marL="228600" marR="0" lvl="0" indent="-75838" algn="ctr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/>
            </a:pPr>
            <a:endParaRPr sz="2800" b="0" strike="noStrike">
              <a:latin typeface="Arial"/>
              <a:ea typeface="Arial"/>
              <a:cs typeface="Arial"/>
            </a:endParaRPr>
          </a:p>
          <a:p>
            <a:pPr marL="502726" marR="0" lvl="0" indent="-349965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/>
            </a:pPr>
            <a:r>
              <a:rPr sz="2400" b="0" strike="noStrike">
                <a:latin typeface="Arial"/>
                <a:ea typeface="Arial"/>
                <a:cs typeface="Arial"/>
              </a:rPr>
              <a:t>Threads esperarem umas pelas outras para evitar que façam operações inválidas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1302826" marR="0" lvl="2" indent="-349965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/>
            </a:pPr>
            <a:r>
              <a:rPr sz="2400" b="0" strike="noStrike">
                <a:latin typeface="Arial"/>
                <a:ea typeface="Arial"/>
                <a:cs typeface="Arial"/>
              </a:rPr>
              <a:t>atualizar uma variável compartilhada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1302826" marR="0" lvl="2" indent="-349965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/>
            </a:pPr>
            <a:r>
              <a:rPr sz="2400" b="0" strike="noStrike">
                <a:latin typeface="Arial"/>
                <a:ea typeface="Arial"/>
                <a:cs typeface="Arial"/>
              </a:rPr>
              <a:t>usar tipos de dados complexos (</a:t>
            </a:r>
            <a:r>
              <a:rPr sz="2400" b="0" strike="noStrike">
                <a:latin typeface="DejaVu Sans Mono"/>
                <a:ea typeface="DejaVu Sans Mono"/>
                <a:cs typeface="DejaVu Sans Mono"/>
              </a:rPr>
              <a:t>std::vector)</a:t>
            </a:r>
            <a:endParaRPr sz="2400" b="0" strike="noStrike">
              <a:latin typeface="DejaVu Sans Mono"/>
              <a:ea typeface="DejaVu Sans Mono"/>
              <a:cs typeface="DejaVu Sans Mono"/>
            </a:endParaRPr>
          </a:p>
          <a:p>
            <a:pPr marL="1302826" marR="0" lvl="2" indent="-349965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/>
            </a:pPr>
            <a:r>
              <a:rPr sz="2400" b="0" strike="noStrike">
                <a:latin typeface="Arial"/>
                <a:ea typeface="Arial"/>
                <a:cs typeface="Arial"/>
              </a:rPr>
              <a:t>executar operações que precisam ser feitas sem interrupção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71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u="sng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Conceito 6:</a:t>
            </a: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 Região crítica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399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272;p55" hidden="0"/>
          <p:cNvSpPr>
            <a:spLocks noAdjustHandles="0" noChangeArrowheads="0"/>
          </p:cNvSpPr>
          <p:nvPr isPhoto="0" userDrawn="0"/>
        </p:nvSpPr>
        <p:spPr bwMode="auto">
          <a:xfrm>
            <a:off x="144000" y="1500840"/>
            <a:ext cx="8928000" cy="522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8" rIns="91422" bIns="45698" anchor="t" anchorCtr="0">
            <a:no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None/>
              <a:defRPr/>
            </a:pPr>
            <a:endParaRPr sz="2800" b="0" strike="noStrike">
              <a:latin typeface="Arial"/>
              <a:ea typeface="Arial"/>
              <a:cs typeface="Arial"/>
            </a:endParaRPr>
          </a:p>
          <a:p>
            <a:pPr marL="228600" marR="0" lvl="0" indent="-75838" algn="ctr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/>
            </a:pPr>
            <a:r>
              <a:rPr sz="2800" b="0" strike="noStrike">
                <a:solidFill>
                  <a:srgbClr val="C00000"/>
                </a:solidFill>
                <a:latin typeface="Arial"/>
                <a:ea typeface="Arial"/>
                <a:cs typeface="Arial"/>
              </a:rPr>
              <a:t>"Bloco de código que só pode ser executado uma thread por vez"</a:t>
            </a:r>
            <a:endParaRPr sz="2800" b="0" strike="noStrike">
              <a:solidFill>
                <a:srgbClr val="C00000"/>
              </a:solidFill>
              <a:latin typeface="Arial"/>
              <a:ea typeface="Arial"/>
              <a:cs typeface="Arial"/>
            </a:endParaRPr>
          </a:p>
          <a:p>
            <a:pPr marL="228600" marR="0" lvl="0" indent="-75838" algn="ctr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/>
            </a:pPr>
            <a:endParaRPr sz="2800" b="0" strike="noStrike">
              <a:latin typeface="Arial"/>
              <a:ea typeface="Arial"/>
              <a:cs typeface="Arial"/>
            </a:endParaRPr>
          </a:p>
          <a:p>
            <a:pPr marL="502726" marR="0" lvl="0" indent="-349965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/>
            </a:pPr>
            <a:r>
              <a:rPr sz="2400" b="0" strike="noStrike">
                <a:latin typeface="Arial"/>
                <a:ea typeface="Arial"/>
                <a:cs typeface="Arial"/>
              </a:rPr>
              <a:t>Força serialização de uma região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502726" marR="0" lvl="0" indent="-349965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/>
            </a:pPr>
            <a:endParaRPr sz="2400" b="0" strike="noStrike">
              <a:latin typeface="Arial"/>
              <a:ea typeface="Arial"/>
              <a:cs typeface="Arial"/>
            </a:endParaRPr>
          </a:p>
          <a:p>
            <a:pPr marL="502726" marR="0" lvl="0" indent="-349965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/>
            </a:pPr>
            <a:r>
              <a:rPr sz="2400" b="0" strike="noStrike">
                <a:latin typeface="Arial"/>
                <a:ea typeface="Arial"/>
                <a:cs typeface="Arial"/>
              </a:rPr>
              <a:t>Caro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502726" marR="0" lvl="0" indent="-349965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/>
            </a:pPr>
            <a:endParaRPr sz="2400" b="0" strike="noStrike">
              <a:latin typeface="Arial"/>
              <a:ea typeface="Arial"/>
              <a:cs typeface="Arial"/>
            </a:endParaRPr>
          </a:p>
          <a:p>
            <a:pPr marL="502726" marR="0" lvl="0" indent="-349965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/>
            </a:pPr>
            <a:r>
              <a:rPr sz="2400" b="0" strike="noStrike">
                <a:latin typeface="Arial"/>
                <a:ea typeface="Arial"/>
                <a:cs typeface="Arial"/>
              </a:rPr>
              <a:t>Implementada no OpenMP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71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u="sng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Problema de hoje: “Monte Carlo”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398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272;p55" hidden="0"/>
          <p:cNvSpPr>
            <a:spLocks noAdjustHandles="0" noChangeArrowheads="0"/>
          </p:cNvSpPr>
          <p:nvPr isPhoto="0" userDrawn="0"/>
        </p:nvSpPr>
        <p:spPr bwMode="auto">
          <a:xfrm>
            <a:off x="144000" y="1500840"/>
            <a:ext cx="8928000" cy="5228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7" rIns="91422" bIns="45697" anchor="t" anchorCtr="0">
            <a:noAutofit/>
          </a:bodyPr>
          <a:lstStyle/>
          <a:p>
            <a:pPr marL="502725" marR="0" lvl="0" indent="-349965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/>
            </a:pPr>
            <a:endParaRPr sz="2400" b="0" strike="noStrike">
              <a:latin typeface="Arial"/>
              <a:ea typeface="Arial"/>
              <a:cs typeface="Arial"/>
            </a:endParaRPr>
          </a:p>
          <a:p>
            <a:pPr marL="502725" marR="0" lvl="0" indent="-349965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/>
            </a:pPr>
            <a:r>
              <a:rPr sz="2400" b="0" strike="noStrike">
                <a:latin typeface="Arial"/>
                <a:ea typeface="Arial"/>
                <a:cs typeface="Arial"/>
              </a:rPr>
              <a:t>Método de simulação/otimização baseado em Sorteios Aleatórios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502725" marR="0" lvl="0" indent="-349965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/>
            </a:pPr>
            <a:endParaRPr sz="2400" b="0" strike="noStrike">
              <a:latin typeface="Arial"/>
              <a:ea typeface="Arial"/>
              <a:cs typeface="Arial"/>
            </a:endParaRPr>
          </a:p>
          <a:p>
            <a:pPr marL="502725" marR="0" lvl="0" indent="-349965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/>
            </a:pPr>
            <a:r>
              <a:rPr sz="2400" b="0" strike="noStrike">
                <a:latin typeface="Arial"/>
                <a:ea typeface="Arial"/>
                <a:cs typeface="Arial"/>
              </a:rPr>
              <a:t>“Caro”, mas útil quando outras técnicas não são possíveis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502725" marR="0" lvl="0" indent="-349965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/>
            </a:pPr>
            <a:endParaRPr sz="2400" b="0" strike="noStrike">
              <a:latin typeface="Arial"/>
              <a:ea typeface="Arial"/>
              <a:cs typeface="Arial"/>
            </a:endParaRPr>
          </a:p>
          <a:p>
            <a:pPr marL="502725" marR="0" lvl="0" indent="-349965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/>
            </a:pPr>
            <a:r>
              <a:rPr sz="2400" b="0" strike="noStrike">
                <a:latin typeface="Arial"/>
                <a:ea typeface="Arial"/>
                <a:cs typeface="Arial"/>
              </a:rPr>
              <a:t>Altamente paralelizável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lv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defRPr/>
            </a:pPr>
            <a:endParaRPr sz="24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ONLYOFFICE/6.2.0.148</Application>
  <DocSecurity>0</DocSecurity>
  <PresentationFormat>On-screen Show (4:3)</PresentationFormat>
  <Paragraphs>0</Paragraphs>
  <Slides>14</Slides>
  <Notes>14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Igor Montagner</dc:creator>
  <cp:keywords/>
  <dc:description/>
  <dc:identifier/>
  <dc:language/>
  <cp:lastModifiedBy/>
  <cp:revision>200</cp:revision>
  <dcterms:created xsi:type="dcterms:W3CDTF">2014-04-17T20:05:08Z</dcterms:created>
  <dcterms:modified xsi:type="dcterms:W3CDTF">2021-05-04T16:24:16Z</dcterms:modified>
  <cp:category/>
  <cp:contentStatus/>
  <cp:version/>
</cp:coreProperties>
</file>