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notesMasterIdLst>
    <p:notesMasterId r:id="rId2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g606264a757_0_316:notes" hidden="0"/>
          <p:cNvSpPr/>
          <p:nvPr isPhoto="0" userDrawn="0">
            <p:ph type="sldImg" idx="2" hasCustomPrompt="0"/>
          </p:nvPr>
        </p:nvSpPr>
        <p:spPr bwMode="auto">
          <a:xfrm>
            <a:off x="1511934" y="1336474"/>
            <a:ext cx="4535699" cy="3608399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73;g606264a757_0_316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55967" y="5145428"/>
            <a:ext cx="6047699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https://computing.llnl.gov/tutorials/openMP/</a:t>
            </a:r>
            <a:endParaRPr/>
          </a:p>
        </p:txBody>
      </p:sp>
      <p:sp>
        <p:nvSpPr>
          <p:cNvPr id="6" name="Google Shape;174;g606264a757_0_316:notes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4282065" y="10155354"/>
            <a:ext cx="3276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24D16F2-BEA1-5C15-0371-78B0B9B277C9}" type="slidenum">
              <a:rPr lang="pt-BR" sz="1600"/>
              <a:t/>
            </a:fld>
            <a:endParaRPr sz="1600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 spc="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15 – Efeitos colaterais e sincronização</a:t>
            </a:r>
            <a:endParaRPr sz="20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3: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 colateral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426320-25B8-804C-60A0-18B8FA182B6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"Um bloco de código tem efeitos colaterais quando modifica o estado global do programa."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r>
              <a:rPr sz="2400"/>
              <a:t>Isto </a:t>
            </a:r>
            <a:r>
              <a:rPr sz="2400" u="sng"/>
              <a:t>pode</a:t>
            </a:r>
            <a:r>
              <a:rPr sz="2400" u="none"/>
              <a:t> </a:t>
            </a:r>
            <a:r>
              <a:rPr sz="2400"/>
              <a:t>levar a situações em que</a:t>
            </a:r>
            <a:endParaRPr sz="2400"/>
          </a:p>
          <a:p>
            <a:pPr algn="l">
              <a:defRPr/>
            </a:pPr>
            <a:endParaRPr sz="2400"/>
          </a:p>
          <a:p>
            <a:pPr algn="ctr">
              <a:defRPr/>
            </a:pPr>
            <a:r>
              <a:rPr lang="pt-BR" sz="2800" b="0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a ordem de execução das operações muda o resultado de um programa.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5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Efeitos colaterais e dependências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u="sng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ideal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nenhuma função modifica o estado global do programa, facilitando muito a paralelização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real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eliminar todos efeitos colaterais pode tornar o código menos claro, menos eficiente e muito menos legível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5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Efeitos colaterais e dependências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u="sng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ideal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nenhuma função modifica o estado global do programa, facilitando muito a paralelização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real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eliminar todos efeitos colaterais pode tornar o código menos claro, menos eficiente e muito menos legível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40;p53" hidden="0"/>
          <p:cNvSpPr/>
          <p:nvPr isPhoto="0" userDrawn="0"/>
        </p:nvSpPr>
        <p:spPr bwMode="auto">
          <a:xfrm flipH="0" flipV="0">
            <a:off x="6332697" y="1460489"/>
            <a:ext cx="2607715" cy="1232972"/>
          </a:xfrm>
          <a:prstGeom prst="rect">
            <a:avLst/>
          </a:prstGeom>
          <a:solidFill>
            <a:srgbClr val="CF383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FFFFFF"/>
                </a:solidFill>
                <a:latin typeface="Arial"/>
                <a:ea typeface="Arial"/>
                <a:cs typeface="Arial"/>
              </a:rPr>
              <a:t>Linguagens funcionais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5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Efeitos colaterais e dependências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u="sng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ideal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nenhuma função modifica o estado global do programa, facilitando muito a paralelização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real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controlar 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efeitos colaterais na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parte paralela 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 código pode 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349965" marR="0" lvl="0" indent="-349965" algn="l">
              <a:lnSpc>
                <a:spcPct val="100000"/>
              </a:lnSpc>
              <a:spcBef>
                <a:spcPts val="84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evitar problemas de compartilhamento de dados e de concorrência por recursos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349965" marR="0" lvl="0" indent="-349965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facilitar a identificação de dependências possivelmente problemáticas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4: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Thread safety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848DDA2-A68D-3FAA-540C-AC68F295521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"Uma função é threadsafe quando pode ser executada por várias threads sem que ocorram interações não intencionais."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marL="349965" indent="-349965" algn="l">
              <a:lnSpc>
                <a:spcPct val="150000"/>
              </a:lnSpc>
              <a:buAutoNum type="arabicPeriod"/>
              <a:defRPr/>
            </a:pPr>
            <a:r>
              <a:rPr sz="2400"/>
              <a:t>Escrever código sem efeitos colaterais</a:t>
            </a:r>
            <a:endParaRPr sz="2400"/>
          </a:p>
          <a:p>
            <a:pPr marL="349965" indent="-349965" algn="l">
              <a:lnSpc>
                <a:spcPct val="150000"/>
              </a:lnSpc>
              <a:buAutoNum type="arabicPeriod"/>
              <a:defRPr/>
            </a:pPr>
            <a:r>
              <a:rPr sz="2400"/>
              <a:t>Usar primitivas de sincronização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1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 spc="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Efeitos colaterais - </a:t>
            </a: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Estratégias de controle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2;p55" hidden="0"/>
          <p:cNvSpPr>
            <a:spLocks noAdjustHandles="0" noChangeArrowheads="0"/>
          </p:cNvSpPr>
          <p:nvPr isPhoto="0" userDrawn="0"/>
        </p:nvSpPr>
        <p:spPr bwMode="auto">
          <a:xfrm>
            <a:off x="144000" y="1500840"/>
            <a:ext cx="8928000" cy="522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Redução (for paralelo)</a:t>
            </a:r>
            <a:endParaRPr lang="pt-BR" sz="24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Criar cópias por thread de um item de dados compartilhado</a:t>
            </a:r>
            <a:endParaRPr lang="pt-BR" sz="24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28649" marR="0" lvl="1" indent="-22824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Resultados podem não ser equivalentes ao sequencial</a:t>
            </a:r>
            <a:endParaRPr lang="pt-BR" sz="24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endParaRPr lang="pt-BR" sz="2400" b="0" strike="noStrike">
              <a:latin typeface="Arial"/>
              <a:ea typeface="Arial"/>
              <a:cs typeface="Arial"/>
            </a:endParaRPr>
          </a:p>
          <a:p>
            <a:pPr marL="228600" marR="0" lvl="0" indent="-2282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lang="pt-BR" sz="2400" b="1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Sincronização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28600" marR="0" lvl="0" indent="-7583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1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u="sng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5:</a:t>
            </a: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 Sincronização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399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2;p55" hidden="0"/>
          <p:cNvSpPr>
            <a:spLocks noAdjustHandles="0" noChangeArrowheads="0"/>
          </p:cNvSpPr>
          <p:nvPr isPhoto="0" userDrawn="0"/>
        </p:nvSpPr>
        <p:spPr bwMode="auto">
          <a:xfrm>
            <a:off x="144000" y="1500840"/>
            <a:ext cx="8928000" cy="522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75838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sz="2800" b="0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"Definir quais ordens de execução entre threads são válidas"</a:t>
            </a:r>
            <a:endParaRPr sz="2800" b="0" strike="noStrike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 marL="228600" marR="0" lvl="0" indent="-75838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Threads esperarem umas pelas outras para evitar que façam operações inválidas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1302826" marR="0" lvl="2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atualizar uma variável compartilhada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1302826" marR="0" lvl="2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usar tipos de dados complexos (</a:t>
            </a:r>
            <a:r>
              <a:rPr sz="2400" b="0" strike="noStrike">
                <a:latin typeface="DejaVu Sans Mono"/>
                <a:ea typeface="DejaVu Sans Mono"/>
                <a:cs typeface="DejaVu Sans Mono"/>
              </a:rPr>
              <a:t>std::vector)</a:t>
            </a:r>
            <a:endParaRPr sz="2400" b="0" strike="noStrike">
              <a:latin typeface="DejaVu Sans Mono"/>
              <a:ea typeface="DejaVu Sans Mono"/>
              <a:cs typeface="DejaVu Sans Mono"/>
            </a:endParaRPr>
          </a:p>
          <a:p>
            <a:pPr marL="1302826" marR="0" lvl="2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executar operações que precisam ser feitas sem interrupção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1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u="sng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6:</a:t>
            </a: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 Região crítica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399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72;p55" hidden="0"/>
          <p:cNvSpPr>
            <a:spLocks noAdjustHandles="0" noChangeArrowheads="0"/>
          </p:cNvSpPr>
          <p:nvPr isPhoto="0" userDrawn="0"/>
        </p:nvSpPr>
        <p:spPr bwMode="auto">
          <a:xfrm>
            <a:off x="144000" y="1500840"/>
            <a:ext cx="8928000" cy="522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228600" marR="0" lvl="0" indent="-75838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sz="2800" b="0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"Bloco de código que só pode ser executado uma thread por vez"</a:t>
            </a:r>
            <a:endParaRPr sz="2800" b="0" strike="noStrike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 marL="228600" marR="0" lvl="0" indent="-75838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endParaRPr sz="28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Força serialização de uma região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Caro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502726" marR="0" lvl="0" indent="-349965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/>
            </a:pPr>
            <a:r>
              <a:rPr sz="2400" b="0" strike="noStrike">
                <a:latin typeface="Arial"/>
                <a:ea typeface="Arial"/>
                <a:cs typeface="Arial"/>
              </a:rPr>
              <a:t>Implementada no OpenMP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27B84A9-4E34-5D3E-1168-65D2AF0737D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Parte "Seção crítica"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Utilizar recursos do OpenMP para controlar acessos concorrentes a um recurso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5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Efeitos colaterais e dependências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u="sng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ideal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nenhuma função modifica o estado global do programa, facilitando muito a paralelização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C00000"/>
                </a:solidFill>
                <a:latin typeface="Arial"/>
                <a:ea typeface="Arial"/>
                <a:cs typeface="Arial"/>
              </a:rPr>
              <a:t>Mundo real</a:t>
            </a: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controlar 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efeitos colaterais na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parte paralela 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 código pode 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349965" marR="0" lvl="0" indent="-349965" algn="l">
              <a:lnSpc>
                <a:spcPct val="100000"/>
              </a:lnSpc>
              <a:spcBef>
                <a:spcPts val="848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evitar problemas de compartilhamento de dados e de concorrência por recursos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349965" marR="0" lvl="0" indent="-349965" algn="l">
              <a:lnSpc>
                <a:spcPct val="100000"/>
              </a:lnSpc>
              <a:spcBef>
                <a:spcPts val="1698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facilitar a identificação de dependências possivelmente problemáticas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6;p3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0050" y="554529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943350"/>
                <a:gridCol w="3943350"/>
              </a:tblGrid>
              <a:tr h="225424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Non-Uniform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Google Shape;177;p3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71525" y="2191543"/>
            <a:ext cx="3257587" cy="22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8;p3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572000" y="2565161"/>
            <a:ext cx="3808387" cy="15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9;p34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9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80;p34" hidden="0"/>
          <p:cNvSpPr/>
          <p:nvPr isPhoto="0" userDrawn="0"/>
        </p:nvSpPr>
        <p:spPr bwMode="auto">
          <a:xfrm>
            <a:off x="529399" y="1888949"/>
            <a:ext cx="3573299" cy="4162799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B6407FD-5FB1-B9DF-EE3A-D60FBB03F1A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Parte "Manejo de conflitos usando pré-alocação de memória"</a:t>
            </a:r>
            <a:endParaRPr sz="2000" b="1"/>
          </a:p>
          <a:p>
            <a:pPr>
              <a:defRPr/>
            </a:pPr>
            <a:endParaRPr sz="2000"/>
          </a:p>
          <a:p>
            <a:pPr marL="305900" indent="-305900">
              <a:buAutoNum type="arabicPeriod"/>
              <a:defRPr/>
            </a:pPr>
            <a:r>
              <a:rPr sz="2000" b="0"/>
              <a:t>Usar memória de maneira intencional para evitar conflitos</a:t>
            </a:r>
            <a:endParaRPr sz="2000" b="0"/>
          </a:p>
          <a:p>
            <a:pPr marL="305900" indent="-305900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1: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Dependência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C690A8-6801-5B95-363D-290FA45E9B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Um loop tem uma </a:t>
            </a:r>
            <a:r>
              <a:rPr sz="2400" b="1">
                <a:solidFill>
                  <a:srgbClr val="C00000"/>
                </a:solidFill>
              </a:rPr>
              <a:t>dependência </a:t>
            </a:r>
            <a:r>
              <a:rPr sz="2400"/>
              <a:t>de dados sua execução correta depende da ordem de sua execução</a:t>
            </a:r>
            <a:r>
              <a:rPr sz="2400"/>
              <a:t>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Isto ocorre quando </a:t>
            </a:r>
            <a:r>
              <a:rPr sz="2400" b="1">
                <a:solidFill>
                  <a:srgbClr val="C00000"/>
                </a:solidFill>
              </a:rPr>
              <a:t>uma iteração depende de resultados calculados em iterações </a:t>
            </a:r>
            <a:r>
              <a:rPr sz="2400"/>
              <a:t>anteriores.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Quando não existe nenhuma dependência em um loop ele é dito </a:t>
            </a:r>
            <a:r>
              <a:rPr sz="2400" b="1">
                <a:solidFill>
                  <a:srgbClr val="C00000"/>
                </a:solidFill>
              </a:rPr>
              <a:t>ingenuamente paralelizável</a:t>
            </a:r>
            <a:r>
              <a:rPr sz="2400"/>
              <a:t>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39DAD2-784E-5370-33DA-A34369E995E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0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28647" y="1825623"/>
            <a:ext cx="5672098" cy="4351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512478" lvl="0" indent="-28387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/>
              <a:t>A tarefa é definida em um bloco estruturado de código</a:t>
            </a:r>
            <a:endParaRPr lang="pt-BR"/>
          </a:p>
          <a:p>
            <a:pPr marL="512478" lvl="0" indent="-28387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/>
              <a:t>Tarefas podem ser aninhadas: isto é, uma tarefa pode gerar novas tarefas</a:t>
            </a:r>
            <a:endParaRPr lang="pt-BR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Cada thread pode ser alocada para rodar uma tarefa</a:t>
            </a: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 existe ordenação no início das tarefas</a:t>
            </a: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endParaRPr sz="1800"/>
          </a:p>
          <a:p>
            <a:pPr marL="512478" lvl="0" indent="-28387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SzPts val="1400"/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Tarefa são unidades de trabalho independentes</a:t>
            </a:r>
            <a:endParaRPr sz="1800"/>
          </a:p>
        </p:txBody>
      </p:sp>
      <p:grpSp>
        <p:nvGrpSpPr>
          <p:cNvPr id="5" name="Google Shape;201;p45" hidden="0"/>
          <p:cNvGrpSpPr/>
          <p:nvPr isPhoto="0" userDrawn="0"/>
        </p:nvGrpSpPr>
        <p:grpSpPr bwMode="auto">
          <a:xfrm>
            <a:off x="5788634" y="1547951"/>
            <a:ext cx="3362611" cy="4814703"/>
            <a:chOff x="0" y="0"/>
            <a:chExt cx="3362611" cy="4814703"/>
          </a:xfrm>
        </p:grpSpPr>
        <p:pic>
          <p:nvPicPr>
            <p:cNvPr id="6" name="Google Shape;202;p45" hidden="0"/>
            <p:cNvPicPr/>
            <p:nvPr isPhoto="0" userDrawn="0"/>
          </p:nvPicPr>
          <p:blipFill>
            <a:blip r:embed="rId2">
              <a:alphaModFix/>
            </a:blip>
            <a:srcRect l="0" t="0" r="0" b="0"/>
            <a:stretch/>
          </p:blipFill>
          <p:spPr bwMode="auto">
            <a:xfrm>
              <a:off x="576992" y="0"/>
              <a:ext cx="2351938" cy="4622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203;p45" hidden="0"/>
            <p:cNvSpPr/>
            <p:nvPr isPhoto="0" userDrawn="0"/>
          </p:nvSpPr>
          <p:spPr bwMode="auto">
            <a:xfrm flipH="0" flipV="0">
              <a:off x="0" y="4230002"/>
              <a:ext cx="1322884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Serial</a:t>
              </a:r>
              <a:endParaRPr/>
            </a:p>
          </p:txBody>
        </p:sp>
        <p:sp>
          <p:nvSpPr>
            <p:cNvPr id="8" name="Google Shape;204;p45" hidden="0"/>
            <p:cNvSpPr/>
            <p:nvPr isPhoto="0" userDrawn="0"/>
          </p:nvSpPr>
          <p:spPr bwMode="auto">
            <a:xfrm flipH="0" flipV="0">
              <a:off x="1659657" y="4220082"/>
              <a:ext cx="1702953" cy="584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2" tIns="45698" rIns="91422" bIns="45698" anchor="t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</a:rPr>
                <a:t>Paralela</a:t>
              </a:r>
              <a:endParaRPr/>
            </a:p>
          </p:txBody>
        </p:sp>
      </p:grpSp>
      <p:sp>
        <p:nvSpPr>
          <p:cNvPr id="9" name="Google Shape;205;p45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 de tarefas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8;p4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 de dados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189;p44" hidden="0"/>
          <p:cNvSpPr>
            <a:spLocks noAdjustHandles="0" noChangeArrowheads="0"/>
          </p:cNvSpPr>
          <p:nvPr isPhoto="0" userDrawn="0"/>
        </p:nvSpPr>
        <p:spPr bwMode="auto">
          <a:xfrm>
            <a:off x="216000" y="6270840"/>
            <a:ext cx="4990320" cy="31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i="0" u="none" strike="noStrike" cap="none">
                <a:latin typeface="Arial"/>
                <a:ea typeface="Arial"/>
                <a:cs typeface="Arial"/>
              </a:rPr>
              <a:t>Figura: https://en.wikipedia.org/wiki/File:Fork_join.svg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190;p44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240" y="2018160"/>
            <a:ext cx="8989920" cy="374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Comentários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4B741FC-56EB-DDD5-05AE-85F96C824F4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Exercício do pi_recursivo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Controlando efeitos colaterais em dados compartilhados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09EC9C0-8B12-CDBE-D561-31405CE849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Seção "Um primeiro teste"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Identificar em um código regiões que podem causar problemas se forem paralelizadas.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3: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Efeito colateral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DEE178F-8E7F-9802-3032-9082F6C552B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"Um bloco de código tem efeitos colaterais quando modifica o estado global do programa."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marL="349965" indent="-349965" algn="l">
              <a:lnSpc>
                <a:spcPct val="114999"/>
              </a:lnSpc>
              <a:buAutoNum type="arabicPeriod"/>
              <a:defRPr/>
            </a:pPr>
            <a:r>
              <a:rPr sz="2400"/>
              <a:t>Escrever em uma variável compartilhada </a:t>
            </a:r>
            <a:endParaRPr sz="2400"/>
          </a:p>
          <a:p>
            <a:pPr marL="349965" indent="-349965" algn="l">
              <a:lnSpc>
                <a:spcPct val="114999"/>
              </a:lnSpc>
              <a:buAutoNum type="arabicPeriod"/>
              <a:defRPr/>
            </a:pPr>
            <a:r>
              <a:rPr sz="2400"/>
              <a:t>Mexer no conteúdo de um ponteiro ou referência</a:t>
            </a:r>
            <a:endParaRPr sz="2400"/>
          </a:p>
          <a:p>
            <a:pPr marL="349965" indent="-349965" algn="l">
              <a:lnSpc>
                <a:spcPct val="114999"/>
              </a:lnSpc>
              <a:buAutoNum type="arabicPeriod"/>
              <a:defRPr/>
            </a:pPr>
            <a:r>
              <a:rPr sz="2400"/>
              <a:t>Ler/escrever em um arquivo</a:t>
            </a:r>
            <a:endParaRPr sz="2400"/>
          </a:p>
          <a:p>
            <a:pPr marL="349965" indent="-349965" algn="l">
              <a:lnSpc>
                <a:spcPct val="114999"/>
              </a:lnSpc>
              <a:buAutoNum type="arabicPeriod"/>
              <a:defRPr/>
            </a:pPr>
            <a:r>
              <a:rPr sz="2400"/>
              <a:t>Chamar uma função que tem efeitos colaterais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199</cp:revision>
  <dcterms:created xsi:type="dcterms:W3CDTF">2014-04-17T20:05:08Z</dcterms:created>
  <dcterms:modified xsi:type="dcterms:W3CDTF">2021-04-30T18:30:05Z</dcterms:modified>
  <cp:category/>
  <cp:contentStatus/>
  <cp:version/>
</cp:coreProperties>
</file>