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85" r:id="rId3"/>
    <p:sldMasterId id="2147483686" r:id="rId4"/>
    <p:sldMasterId id="2147483687" r:id="rId5"/>
    <p:sldMasterId id="2147483688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y="6858000" cx="9144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5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09e67126f_0_0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609e67126f_0_0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609e67126f_0_1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609e67126f_0_1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1ca6cf658_0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71ca6cf658_0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4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4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6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2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2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3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3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3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4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5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5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5"/>
          <p:cNvSpPr txBox="1"/>
          <p:nvPr>
            <p:ph idx="4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6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6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4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6"/>
          <p:cNvSpPr txBox="1"/>
          <p:nvPr>
            <p:ph idx="6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9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0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0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1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1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3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4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4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4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5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5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5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6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6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36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7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7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7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8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38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8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8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8"/>
          <p:cNvSpPr txBox="1"/>
          <p:nvPr>
            <p:ph idx="4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9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9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9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9"/>
          <p:cNvSpPr txBox="1"/>
          <p:nvPr>
            <p:ph idx="4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9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39"/>
          <p:cNvSpPr txBox="1"/>
          <p:nvPr>
            <p:ph idx="6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1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41"/>
          <p:cNvSpPr txBox="1"/>
          <p:nvPr>
            <p:ph idx="1" type="subTitle"/>
          </p:nvPr>
        </p:nvSpPr>
        <p:spPr>
          <a:xfrm>
            <a:off x="457200" y="1604520"/>
            <a:ext cx="82293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7.jp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5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7.jp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4.xml"/><Relationship Id="rId1" Type="http://schemas.openxmlformats.org/officeDocument/2006/relationships/image" Target="../media/image7.jpg"/><Relationship Id="rId2" Type="http://schemas.openxmlformats.org/officeDocument/2006/relationships/image" Target="../media/image1.jp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3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8.jp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7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2920" cy="685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80" y="0"/>
            <a:ext cx="9137160" cy="68569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2920" cy="685692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2920" cy="685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2920" cy="685692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7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4" name="Google Shape;114;p27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2920" cy="68569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80" y="0"/>
            <a:ext cx="9137162" cy="685692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40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7" name="Google Shape;167;p40"/>
          <p:cNvSpPr txBox="1"/>
          <p:nvPr>
            <p:ph idx="1" type="body"/>
          </p:nvPr>
        </p:nvSpPr>
        <p:spPr>
          <a:xfrm>
            <a:off x="457200" y="1604520"/>
            <a:ext cx="82293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lpsoares@insper.edu.br" TargetMode="External"/><Relationship Id="rId4" Type="http://schemas.openxmlformats.org/officeDocument/2006/relationships/hyperlink" Target="mailto:igorsm1@insper.edu.br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www.openmp.org/wp-content/uploads/omp-hands-on-SC08.pdf" TargetMode="External"/><Relationship Id="rId4" Type="http://schemas.openxmlformats.org/officeDocument/2006/relationships/hyperlink" Target="http://www.openmp.org/wp-content/uploads/omp-hands-on-SC08.pdf" TargetMode="External"/><Relationship Id="rId5" Type="http://schemas.openxmlformats.org/officeDocument/2006/relationships/hyperlink" Target="http://extremecomputingtraining.anl.gov/files/2016/08/Mattson_830aug3_HandsOnIntro.pdf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2"/>
          <p:cNvSpPr/>
          <p:nvPr/>
        </p:nvSpPr>
        <p:spPr>
          <a:xfrm>
            <a:off x="966960" y="2384280"/>
            <a:ext cx="73425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6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SuperComputação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42"/>
          <p:cNvSpPr/>
          <p:nvPr/>
        </p:nvSpPr>
        <p:spPr>
          <a:xfrm>
            <a:off x="966960" y="3429000"/>
            <a:ext cx="73425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Aula </a:t>
            </a:r>
            <a:r>
              <a:rPr lang="pt-BR" sz="2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08</a:t>
            </a:r>
            <a:r>
              <a:rPr b="0" i="0" lang="pt-BR" sz="20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– </a:t>
            </a:r>
            <a:r>
              <a:rPr lang="pt-BR" sz="2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Efeitos colaterais e paralelização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42"/>
          <p:cNvSpPr/>
          <p:nvPr/>
        </p:nvSpPr>
        <p:spPr>
          <a:xfrm>
            <a:off x="900000" y="5463360"/>
            <a:ext cx="7342500" cy="11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20</a:t>
            </a:r>
            <a:r>
              <a:rPr lang="pt-BR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20</a:t>
            </a:r>
            <a:r>
              <a:rPr b="0" i="0" lang="pt-BR" sz="1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– Engenharia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Luciano Soares </a:t>
            </a:r>
            <a:r>
              <a:rPr b="0" i="0" lang="pt-BR" sz="1400" u="sng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&lt;lpsoares@insper.edu.br&gt;</a:t>
            </a:r>
            <a:r>
              <a:rPr b="0" i="0" lang="pt-BR" sz="1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Igor Montagner </a:t>
            </a:r>
            <a:r>
              <a:rPr b="0" i="0" lang="pt-BR" sz="1400" u="sng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4"/>
              </a:rPr>
              <a:t>&lt;igorsm1@insper.edu.br&gt;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1"/>
          <p:cNvSpPr/>
          <p:nvPr/>
        </p:nvSpPr>
        <p:spPr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3200" strike="noStrike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rPr>
              <a:t>Exercício </a:t>
            </a:r>
            <a:r>
              <a:rPr b="0" i="1" lang="pt-BR" sz="3200" strike="noStrike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rPr>
              <a:t>mandel.c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600" u="sng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Efeitos colaterais:</a:t>
            </a:r>
            <a:r>
              <a:rPr b="0" lang="pt-BR" sz="26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função que lê ou modifica o estado global do programa.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6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AutoNum type="arabicParenR"/>
            </a:pPr>
            <a:r>
              <a:rPr b="0" lang="pt-BR" sz="26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Seu resultado não depende somente dos argumentos passados;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AutoNum type="arabicParenR"/>
            </a:pPr>
            <a:r>
              <a:rPr b="0" lang="pt-BR" sz="26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A função escreve seus resultados em outros lugares além do seu valor de retorno.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52"/>
          <p:cNvSpPr/>
          <p:nvPr/>
        </p:nvSpPr>
        <p:spPr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3200" strike="noStrike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rPr>
              <a:t>Exercício </a:t>
            </a:r>
            <a:r>
              <a:rPr b="0" i="1" lang="pt-BR" sz="3200" strike="noStrike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rPr>
              <a:t>mandel.c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600" u="sng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Mundo ideal:</a:t>
            </a:r>
            <a:r>
              <a:rPr b="0" lang="pt-BR" sz="26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nenhuma função modifica o estado global do programa, facilitando muito a paralelização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600" u="sng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Mundo real:</a:t>
            </a:r>
            <a:r>
              <a:rPr b="0" lang="pt-BR" sz="26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eliminar todos efeitos colaterais pode tornar o código menos claro, menos eficiente e muito menos legível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53"/>
          <p:cNvSpPr/>
          <p:nvPr/>
        </p:nvSpPr>
        <p:spPr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3200" strike="noStrike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rPr>
              <a:t>Exercício </a:t>
            </a:r>
            <a:r>
              <a:rPr b="0" i="1" lang="pt-BR" sz="3200" strike="noStrike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rPr>
              <a:t>mandel.c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600" u="sng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Mundo ideal:</a:t>
            </a:r>
            <a:r>
              <a:rPr b="0" lang="pt-BR" sz="26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nenhuma função modifica o estado global do programa, facilitando muito a paralelização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600" u="sng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Mundo real:</a:t>
            </a:r>
            <a:r>
              <a:rPr b="0" lang="pt-BR" sz="26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eliminar todos efeitos colaterais pode tornar o código menos claro, menos eficiente e muito menos legível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53"/>
          <p:cNvSpPr/>
          <p:nvPr/>
        </p:nvSpPr>
        <p:spPr>
          <a:xfrm>
            <a:off x="3816000" y="1296000"/>
            <a:ext cx="4248000" cy="1440000"/>
          </a:xfrm>
          <a:prstGeom prst="rect">
            <a:avLst/>
          </a:prstGeom>
          <a:solidFill>
            <a:srgbClr val="CF3834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3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Linguagens funcionais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54"/>
          <p:cNvSpPr/>
          <p:nvPr/>
        </p:nvSpPr>
        <p:spPr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3200" strike="noStrike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rPr>
              <a:t>Exercício </a:t>
            </a:r>
            <a:r>
              <a:rPr b="0" i="1" lang="pt-BR" sz="3200" strike="noStrike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rPr>
              <a:t>mandel.c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600" u="sng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Mundo ideal:</a:t>
            </a:r>
            <a:r>
              <a:rPr b="0" lang="pt-BR" sz="26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nenhuma função modifica o estado global do programa, facilitando muito a paralelização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600" u="sng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Mundo real:</a:t>
            </a:r>
            <a:r>
              <a:rPr b="0" lang="pt-BR" sz="26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pt-BR" sz="26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diminuir</a:t>
            </a:r>
            <a:r>
              <a:rPr b="0" lang="pt-BR" sz="26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efeitos colaterais na </a:t>
            </a:r>
            <a:r>
              <a:rPr b="1" lang="pt-BR" sz="26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parte paralela </a:t>
            </a:r>
            <a:r>
              <a:rPr b="0" lang="pt-BR" sz="26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do código pode 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AutoNum type="arabicParenR"/>
            </a:pPr>
            <a:r>
              <a:rPr b="0" lang="pt-BR" sz="26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evitar problemas de compartilhamento de dados e de concorrência por recursos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AutoNum type="arabicParenR"/>
            </a:pPr>
            <a:r>
              <a:rPr b="0" lang="pt-BR" sz="26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melhorar organização do código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5"/>
          <p:cNvSpPr/>
          <p:nvPr/>
        </p:nvSpPr>
        <p:spPr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3200" strike="noStrike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rPr>
              <a:t>Exercício </a:t>
            </a:r>
            <a:r>
              <a:rPr b="0" i="1" lang="pt-BR" sz="3200" strike="noStrike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rPr>
              <a:t>mandel.c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6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Objetivo é escrever código </a:t>
            </a:r>
            <a:r>
              <a:rPr b="0" i="1" lang="pt-BR" sz="2600" u="sng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threadsafe</a:t>
            </a:r>
            <a:r>
              <a:rPr b="0" lang="pt-BR" sz="26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26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manipula dados de modo que nenhuma thread interfira na execução de outra.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pt-BR" sz="26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Evitar estado compartilhado/efeitos colaterais 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2268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pt-BR" sz="26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Utilizar primitivas de sincronização para acessar os dados compartilhados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6"/>
          <p:cNvSpPr/>
          <p:nvPr/>
        </p:nvSpPr>
        <p:spPr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3200" strike="noStrike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rPr>
              <a:t>Atividade prática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3402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Cálculo do PI usando algortimo probabilístico</a:t>
            </a:r>
            <a:endParaRPr sz="2400"/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Diversas opções de paralelização </a:t>
            </a:r>
            <a:endParaRPr sz="2400"/>
          </a:p>
        </p:txBody>
      </p:sp>
      <p:sp>
        <p:nvSpPr>
          <p:cNvPr id="256" name="Google Shape;256;p56"/>
          <p:cNvSpPr/>
          <p:nvPr/>
        </p:nvSpPr>
        <p:spPr>
          <a:xfrm>
            <a:off x="10133280" y="1371960"/>
            <a:ext cx="871560" cy="395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work.c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57"/>
          <p:cNvSpPr/>
          <p:nvPr/>
        </p:nvSpPr>
        <p:spPr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3200" strike="noStrike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rPr>
              <a:t>Geração de números aleatórios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3402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lang="pt-BR" sz="2400" strike="noStrike">
                <a:latin typeface="Arial"/>
                <a:ea typeface="Arial"/>
                <a:cs typeface="Arial"/>
                <a:sym typeface="Arial"/>
              </a:rPr>
              <a:t>Em um gerador aleatório não é possível prever qual será o próximo número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3402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lang="pt-BR" sz="2400" strike="noStrike">
                <a:latin typeface="Arial"/>
                <a:ea typeface="Arial"/>
                <a:cs typeface="Arial"/>
                <a:sym typeface="Arial"/>
              </a:rPr>
              <a:t>Podemos criar geradores pseudo-aleatórios: sequência depende de uma regra conhecida, mas possui propriedades parecidas com uma sequência aleatória de verdade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3402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lang="pt-BR" sz="2400" strike="noStrike">
                <a:latin typeface="Arial"/>
                <a:ea typeface="Arial"/>
                <a:cs typeface="Arial"/>
                <a:sym typeface="Arial"/>
              </a:rPr>
              <a:t>A “aleatoriedade” da sequência depende do método e dos parâmetros usados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3402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lang="pt-BR" sz="2400" strike="noStrike">
                <a:latin typeface="Arial"/>
                <a:ea typeface="Arial"/>
                <a:cs typeface="Arial"/>
                <a:sym typeface="Arial"/>
              </a:rPr>
              <a:t>Possibilidade de realizar simulações estatísticas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57"/>
          <p:cNvSpPr/>
          <p:nvPr/>
        </p:nvSpPr>
        <p:spPr>
          <a:xfrm>
            <a:off x="10133280" y="1371960"/>
            <a:ext cx="871560" cy="395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work.c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8"/>
          <p:cNvSpPr/>
          <p:nvPr/>
        </p:nvSpPr>
        <p:spPr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3200" strike="noStrike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rPr>
              <a:t>Método de Monte Carlo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402"/>
              </a:spcBef>
              <a:spcAft>
                <a:spcPts val="0"/>
              </a:spcAft>
              <a:buNone/>
            </a:pPr>
            <a:r>
              <a:rPr b="0" lang="pt-BR" sz="2400" strike="noStrike">
                <a:latin typeface="Arial"/>
                <a:ea typeface="Arial"/>
                <a:cs typeface="Arial"/>
                <a:sym typeface="Arial"/>
              </a:rPr>
              <a:t>Aproximar algum valor baseado em sorteios aleatórios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402"/>
              </a:spcBef>
              <a:spcAft>
                <a:spcPts val="0"/>
              </a:spcAft>
              <a:buNone/>
            </a:pPr>
            <a:r>
              <a:rPr b="0" lang="pt-BR" sz="2400" u="sng" strike="noStrike">
                <a:latin typeface="Arial"/>
                <a:ea typeface="Arial"/>
                <a:cs typeface="Arial"/>
                <a:sym typeface="Arial"/>
              </a:rPr>
              <a:t>Exemplo</a:t>
            </a:r>
            <a:r>
              <a:rPr b="0" lang="pt-BR" sz="2400" strike="noStrike">
                <a:latin typeface="Arial"/>
                <a:ea typeface="Arial"/>
                <a:cs typeface="Arial"/>
                <a:sym typeface="Arial"/>
              </a:rPr>
              <a:t>: 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58"/>
          <p:cNvSpPr/>
          <p:nvPr/>
        </p:nvSpPr>
        <p:spPr>
          <a:xfrm>
            <a:off x="10133280" y="1371960"/>
            <a:ext cx="871560" cy="395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work.c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9" name="Google Shape;269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720" y="3171600"/>
            <a:ext cx="2843280" cy="3258719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58"/>
          <p:cNvSpPr/>
          <p:nvPr/>
        </p:nvSpPr>
        <p:spPr>
          <a:xfrm>
            <a:off x="3096892" y="2652050"/>
            <a:ext cx="5995200" cy="224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Lance dardos aleatoriamente no quadrado</a:t>
            </a:r>
            <a:endParaRPr sz="1600">
              <a:solidFill>
                <a:srgbClr val="075EA5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Probabilidade de cair no círculo é proporcional </a:t>
            </a:r>
            <a:r>
              <a:rPr lang="pt-BR" sz="2000"/>
              <a:t>às</a:t>
            </a: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áreas: 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π*r</a:t>
            </a:r>
            <a:r>
              <a:rPr baseline="30000"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b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(2*r) * (2*r) = 4 * r</a:t>
            </a:r>
            <a:r>
              <a:rPr baseline="30000"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b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Prob. = A</a:t>
            </a: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/A</a:t>
            </a: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 </a:t>
            </a: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π/4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1" name="Google Shape;271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98271" y="5027325"/>
            <a:ext cx="2843275" cy="140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59"/>
          <p:cNvSpPr/>
          <p:nvPr/>
        </p:nvSpPr>
        <p:spPr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3200" strike="noStrike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rPr>
              <a:t>Método de Monte Carlo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402"/>
              </a:spcBef>
              <a:spcAft>
                <a:spcPts val="0"/>
              </a:spcAft>
              <a:buNone/>
            </a:pPr>
            <a:r>
              <a:rPr b="0" lang="pt-BR" sz="2400" strike="noStrike">
                <a:latin typeface="Arial"/>
                <a:ea typeface="Arial"/>
                <a:cs typeface="Arial"/>
                <a:sym typeface="Arial"/>
              </a:rPr>
              <a:t>Aproximar algum valor baseado em sorteios aleatórios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402"/>
              </a:spcBef>
              <a:spcAft>
                <a:spcPts val="0"/>
              </a:spcAft>
              <a:buNone/>
            </a:pPr>
            <a:r>
              <a:rPr b="0" lang="pt-BR" sz="2400" u="sng" strike="noStrike">
                <a:latin typeface="Arial"/>
                <a:ea typeface="Arial"/>
                <a:cs typeface="Arial"/>
                <a:sym typeface="Arial"/>
              </a:rPr>
              <a:t>Exemplo</a:t>
            </a:r>
            <a:r>
              <a:rPr b="0" lang="pt-BR" sz="2400" strike="noStrike">
                <a:latin typeface="Arial"/>
                <a:ea typeface="Arial"/>
                <a:cs typeface="Arial"/>
                <a:sym typeface="Arial"/>
              </a:rPr>
              <a:t>: Cálculo do PI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59"/>
          <p:cNvSpPr/>
          <p:nvPr/>
        </p:nvSpPr>
        <p:spPr>
          <a:xfrm>
            <a:off x="10133280" y="1371960"/>
            <a:ext cx="871560" cy="395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work.c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8" name="Google Shape;278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6520" y="3171600"/>
            <a:ext cx="2843280" cy="325872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59"/>
          <p:cNvSpPr txBox="1"/>
          <p:nvPr/>
        </p:nvSpPr>
        <p:spPr>
          <a:xfrm>
            <a:off x="3852000" y="3528000"/>
            <a:ext cx="4952100" cy="29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 strike="noStrike">
                <a:latin typeface="Arial"/>
                <a:ea typeface="Arial"/>
                <a:cs typeface="Arial"/>
                <a:sym typeface="Arial"/>
              </a:rPr>
              <a:t>Probabilidade de um ponto 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 strike="noStrike">
                <a:latin typeface="Arial"/>
                <a:ea typeface="Arial"/>
                <a:cs typeface="Arial"/>
                <a:sym typeface="Arial"/>
              </a:rPr>
              <a:t>cair dentro do círculo: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 u="sng" strike="noStrike">
                <a:latin typeface="Arial"/>
                <a:ea typeface="Arial"/>
                <a:cs typeface="Arial"/>
                <a:sym typeface="Arial"/>
              </a:rPr>
              <a:t>Método: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AutoNum type="arabicParenR"/>
            </a:pPr>
            <a:r>
              <a:rPr b="0" lang="pt-BR" sz="1800" strike="noStrike">
                <a:latin typeface="Arial"/>
                <a:ea typeface="Arial"/>
                <a:cs typeface="Arial"/>
                <a:sym typeface="Arial"/>
              </a:rPr>
              <a:t> Sorteia N pontos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AutoNum type="arabicParenR"/>
            </a:pPr>
            <a:r>
              <a:rPr b="0" lang="pt-BR" sz="1800" strike="noStrike">
                <a:latin typeface="Arial"/>
                <a:ea typeface="Arial"/>
                <a:cs typeface="Arial"/>
                <a:sym typeface="Arial"/>
              </a:rPr>
              <a:t> Conta pontos dentro (</a:t>
            </a:r>
            <a:r>
              <a:rPr lang="pt-BR" sz="1800"/>
              <a:t>I</a:t>
            </a:r>
            <a:r>
              <a:rPr b="0" lang="pt-BR" sz="1800" strike="noStrike">
                <a:latin typeface="Arial"/>
                <a:ea typeface="Arial"/>
                <a:cs typeface="Arial"/>
                <a:sym typeface="Arial"/>
              </a:rPr>
              <a:t>) e fora (</a:t>
            </a:r>
            <a:r>
              <a:rPr lang="pt-BR" sz="1800"/>
              <a:t>F</a:t>
            </a:r>
            <a:r>
              <a:rPr b="0" lang="pt-BR" sz="1800" strike="noStrike">
                <a:latin typeface="Arial"/>
                <a:ea typeface="Arial"/>
                <a:cs typeface="Arial"/>
                <a:sym typeface="Arial"/>
              </a:rPr>
              <a:t>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AutoNum type="arabicParenR"/>
            </a:pPr>
            <a:r>
              <a:rPr b="0" lang="pt-BR" sz="1800" strike="noStrike">
                <a:latin typeface="Arial"/>
                <a:ea typeface="Arial"/>
                <a:cs typeface="Arial"/>
                <a:sym typeface="Arial"/>
              </a:rPr>
              <a:t> pi = 4 * (</a:t>
            </a:r>
            <a:r>
              <a:rPr lang="pt-BR" sz="1800"/>
              <a:t>I</a:t>
            </a:r>
            <a:r>
              <a:rPr b="0" lang="pt-BR" sz="1800" strike="noStrike">
                <a:latin typeface="Arial"/>
                <a:ea typeface="Arial"/>
                <a:cs typeface="Arial"/>
                <a:sym typeface="Arial"/>
              </a:rPr>
              <a:t>/F)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59"/>
          <p:cNvSpPr/>
          <p:nvPr/>
        </p:nvSpPr>
        <p:spPr>
          <a:xfrm>
            <a:off x="3732000" y="4840800"/>
            <a:ext cx="2320200" cy="576000"/>
          </a:xfrm>
          <a:prstGeom prst="ellipse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1" name="Google Shape;281;p59"/>
          <p:cNvCxnSpPr/>
          <p:nvPr/>
        </p:nvCxnSpPr>
        <p:spPr>
          <a:xfrm flipH="1">
            <a:off x="5753925" y="3284100"/>
            <a:ext cx="864000" cy="1656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82" name="Google Shape;282;p59"/>
          <p:cNvSpPr txBox="1"/>
          <p:nvPr/>
        </p:nvSpPr>
        <p:spPr>
          <a:xfrm>
            <a:off x="3856200" y="2824800"/>
            <a:ext cx="52071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600" strike="noStrike">
                <a:solidFill>
                  <a:srgbClr val="CE181E"/>
                </a:solidFill>
                <a:latin typeface="Arial"/>
                <a:ea typeface="Arial"/>
                <a:cs typeface="Arial"/>
                <a:sym typeface="Arial"/>
              </a:rPr>
              <a:t>Define qualidade da aproximação!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60"/>
          <p:cNvSpPr/>
          <p:nvPr/>
        </p:nvSpPr>
        <p:spPr>
          <a:xfrm>
            <a:off x="457200" y="781200"/>
            <a:ext cx="8228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3200" strike="noStrike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rPr>
              <a:t>Atividade prática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3402"/>
              </a:spcBef>
              <a:spcAft>
                <a:spcPts val="0"/>
              </a:spcAft>
              <a:buNone/>
            </a:pPr>
            <a:r>
              <a:rPr lang="pt-BR" sz="2400" u="sng"/>
              <a:t>Cálculo do PI usando algortimo probabilístico</a:t>
            </a:r>
            <a:endParaRPr sz="2400"/>
          </a:p>
          <a:p>
            <a:pPr indent="0" lvl="0" marL="0" rtl="0" algn="l">
              <a:spcBef>
                <a:spcPts val="3402"/>
              </a:spcBef>
              <a:spcAft>
                <a:spcPts val="0"/>
              </a:spcAft>
              <a:buNone/>
            </a:pPr>
            <a:r>
              <a:rPr lang="pt-BR" sz="2400" u="sng">
                <a:solidFill>
                  <a:schemeClr val="dk1"/>
                </a:solidFill>
              </a:rPr>
              <a:t>Objetivo:</a:t>
            </a:r>
            <a:r>
              <a:rPr lang="pt-BR" sz="2400">
                <a:solidFill>
                  <a:schemeClr val="dk1"/>
                </a:solidFill>
              </a:rPr>
              <a:t> explorar diferentes estratégias de paralelização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3402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pt-BR" sz="2400">
                <a:solidFill>
                  <a:schemeClr val="dk1"/>
                </a:solidFill>
              </a:rPr>
              <a:t>exclusão mútua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pt-BR" sz="2400">
                <a:solidFill>
                  <a:schemeClr val="dk1"/>
                </a:solidFill>
              </a:rPr>
              <a:t>dividir tarefas paralelizáveis e não paralelizáveis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pt-BR" sz="2400">
                <a:solidFill>
                  <a:schemeClr val="dk1"/>
                </a:solidFill>
              </a:rPr>
              <a:t>transformar em tarefas independentes</a:t>
            </a:r>
            <a:endParaRPr sz="2400"/>
          </a:p>
        </p:txBody>
      </p:sp>
      <p:sp>
        <p:nvSpPr>
          <p:cNvPr id="288" name="Google Shape;288;p60"/>
          <p:cNvSpPr/>
          <p:nvPr/>
        </p:nvSpPr>
        <p:spPr>
          <a:xfrm>
            <a:off x="10133280" y="1371960"/>
            <a:ext cx="871500" cy="39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work.c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3"/>
          <p:cNvSpPr/>
          <p:nvPr/>
        </p:nvSpPr>
        <p:spPr>
          <a:xfrm>
            <a:off x="457200" y="781200"/>
            <a:ext cx="8228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rPr>
              <a:t>Calendário e dinâmicas online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102"/>
              </a:spcBef>
              <a:spcAft>
                <a:spcPts val="0"/>
              </a:spcAft>
              <a:buNone/>
            </a:pPr>
            <a:r>
              <a:t/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51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marR="0" rtl="0" algn="l">
              <a:lnSpc>
                <a:spcPct val="100000"/>
              </a:lnSpc>
              <a:spcBef>
                <a:spcPts val="2551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93700" lvl="0" marL="457200" marR="0" rtl="0" algn="l">
              <a:lnSpc>
                <a:spcPct val="100000"/>
              </a:lnSpc>
              <a:spcBef>
                <a:spcPts val="2551"/>
              </a:spcBef>
              <a:spcAft>
                <a:spcPts val="0"/>
              </a:spcAft>
              <a:buSzPts val="2600"/>
              <a:buChar char="●"/>
            </a:pPr>
            <a:r>
              <a:rPr lang="pt-BR" sz="2600"/>
              <a:t>Tudo foi postergado uma semana</a:t>
            </a:r>
            <a:endParaRPr sz="2600"/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pt-BR" sz="2600"/>
              <a:t>Atendimento usando aba “Pedir atendimento”</a:t>
            </a:r>
            <a:endParaRPr sz="2600"/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pt-BR" sz="2600"/>
              <a:t>Presença na aba “Presença”</a:t>
            </a:r>
            <a:endParaRPr sz="2600"/>
          </a:p>
        </p:txBody>
      </p:sp>
      <p:pic>
        <p:nvPicPr>
          <p:cNvPr id="183" name="Google Shape;18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1646433"/>
            <a:ext cx="7343775" cy="21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61"/>
          <p:cNvSpPr/>
          <p:nvPr/>
        </p:nvSpPr>
        <p:spPr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3200" strike="noStrike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rPr>
              <a:t>Referências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61"/>
          <p:cNvSpPr/>
          <p:nvPr/>
        </p:nvSpPr>
        <p:spPr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61"/>
          <p:cNvSpPr/>
          <p:nvPr/>
        </p:nvSpPr>
        <p:spPr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pt-BR" sz="1000" strike="noStrike">
                <a:solidFill>
                  <a:srgbClr val="B2B2B2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sz="1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61"/>
          <p:cNvSpPr txBox="1"/>
          <p:nvPr/>
        </p:nvSpPr>
        <p:spPr>
          <a:xfrm>
            <a:off x="144000" y="1600200"/>
            <a:ext cx="8640000" cy="50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24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lang="pt-BR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Livros: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28240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Hager, G. ; Wellein, G. </a:t>
            </a:r>
            <a:r>
              <a:rPr b="1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Introduction to High Performance Computing for Scientists and Engineers</a:t>
            </a: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1ª Ed. CRC Press, 2010.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lang="pt-BR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Artigos: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28240" lvl="1" marL="685800" marR="0" rtl="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Dagum, Leonardo, and Ramesh Menon. "OpenMP: an industry standard API for shared-memory programming." </a:t>
            </a:r>
            <a:r>
              <a:rPr b="0" i="1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IEEE computational science and engineering</a:t>
            </a: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5, no. 1 (1998): 46-55.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lang="pt-BR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Internet: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28240" lvl="1" marL="685800" marR="0" rtl="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pt-BR" sz="2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https://www.youtube.com/playlist?list=PLLX-Q6B8xqZ8n8bwjGdzBJ25X2utwnoEG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8240" lvl="1" marL="685800" marR="0" rtl="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pt-BR" sz="2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http://www.openmp.org/wp-content/uploads/omp-hands-on-SC08.pdf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8240" lvl="1" marL="685800" marR="0" rtl="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pt-BR" sz="2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http://extremecomputingtraining.anl.gov/files/2016/08/Mattson_830aug3_HandsOnIntro.pdf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A0E24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62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rgbClr val="BA0E24"/>
          </a:solidFill>
          <a:ln>
            <a:noFill/>
          </a:ln>
          <a:effectLst>
            <a:outerShdw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62"/>
          <p:cNvSpPr/>
          <p:nvPr/>
        </p:nvSpPr>
        <p:spPr>
          <a:xfrm>
            <a:off x="3067920" y="3636000"/>
            <a:ext cx="300276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400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www.insper.edu.br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3" name="Google Shape;303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3320" y="2844720"/>
            <a:ext cx="1731960" cy="611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4"/>
          <p:cNvSpPr/>
          <p:nvPr/>
        </p:nvSpPr>
        <p:spPr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200" u="none" cap="none" strike="noStrike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rPr>
              <a:t>Aulas passadas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44"/>
          <p:cNvSpPr txBox="1"/>
          <p:nvPr/>
        </p:nvSpPr>
        <p:spPr>
          <a:xfrm>
            <a:off x="216000" y="6270840"/>
            <a:ext cx="4990320" cy="316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latin typeface="Arial"/>
                <a:ea typeface="Arial"/>
                <a:cs typeface="Arial"/>
                <a:sym typeface="Arial"/>
              </a:rPr>
              <a:t>Figura: https://en.wikipedia.org/wiki/File:Fork_join.svg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40" y="2018160"/>
            <a:ext cx="8989920" cy="3741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5"/>
          <p:cNvSpPr/>
          <p:nvPr/>
        </p:nvSpPr>
        <p:spPr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3200" strike="noStrike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rPr>
              <a:t>Aulas passadas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rPr b="0" lang="pt-BR" sz="2600" u="sng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Modelo fork-join: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Google Shape;196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4000" y="3001320"/>
            <a:ext cx="3294720" cy="1894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96720" y="2642040"/>
            <a:ext cx="5830560" cy="3352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6"/>
          <p:cNvSpPr/>
          <p:nvPr/>
        </p:nvSpPr>
        <p:spPr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3200" strike="noStrike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rPr>
              <a:t>Aulas passadas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rPr b="0" lang="pt-BR" sz="2600" u="sng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Modelo fork-join: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040" y="2736000"/>
            <a:ext cx="8038440" cy="18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7"/>
          <p:cNvSpPr/>
          <p:nvPr/>
        </p:nvSpPr>
        <p:spPr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3200" strike="noStrike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rPr>
              <a:t>Hoje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2551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pt-BR" sz="26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Comentários </a:t>
            </a:r>
            <a:r>
              <a:rPr b="0" i="1" lang="pt-BR" sz="26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mandel.c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5102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pt-BR" sz="26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Códigos com efeitos colaterais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5102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pt-BR" sz="26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Mini-projeto: cálculo do pi usando sorteios aleatórios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51"/>
              </a:spcBef>
              <a:spcAft>
                <a:spcPts val="0"/>
              </a:spcAft>
              <a:buNone/>
            </a:pPr>
            <a:r>
              <a:t/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8"/>
          <p:cNvSpPr/>
          <p:nvPr/>
        </p:nvSpPr>
        <p:spPr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3200" strike="noStrike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rPr>
              <a:t>Exercício </a:t>
            </a:r>
            <a:r>
              <a:rPr b="0" i="1" lang="pt-BR" sz="3200" strike="noStrike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rPr>
              <a:t>mandel.c </a:t>
            </a:r>
            <a:r>
              <a:rPr b="0" lang="pt-BR" sz="3200" strike="noStrike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rPr>
              <a:t>(solução)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520" y="1602720"/>
            <a:ext cx="9143640" cy="4933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9"/>
          <p:cNvSpPr/>
          <p:nvPr/>
        </p:nvSpPr>
        <p:spPr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3200" strike="noStrike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rPr>
              <a:t>Exercício </a:t>
            </a:r>
            <a:r>
              <a:rPr b="0" i="1" lang="pt-BR" sz="3200" strike="noStrike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rPr>
              <a:t>mandel.c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6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Qual a nota de vocês para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2551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pt-BR" sz="26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organização do código?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5102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pt-BR" sz="26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facilidade de leitura?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5102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pt-BR" sz="26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boas práticas de programação?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0"/>
          <p:cNvSpPr/>
          <p:nvPr/>
        </p:nvSpPr>
        <p:spPr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3200" strike="noStrike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rPr>
              <a:t>Exercício </a:t>
            </a:r>
            <a:r>
              <a:rPr b="0" i="1" lang="pt-BR" sz="3200" strike="noStrike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rPr>
              <a:t>mandel.c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6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Exercício 4 pedia para reorganizar o código.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6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Isso diminuiu os problemas de paralelização?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