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9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35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  <p:sldMasterId id="2147483661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x="9144000" cy="6858000" type="screen4x3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presProps" Target="presProps.xml" /><Relationship Id="rId45" Type="http://schemas.openxmlformats.org/officeDocument/2006/relationships/tableStyles" Target="tableStyles.xml" /><Relationship Id="rId4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;p3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;p3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;p5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2;p5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3;p5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5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6;p5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5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8;p5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9;p52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;p5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2;p5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3;p5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4;p5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5;p5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56;p53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57;p53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;p5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5;p5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5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8;p5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;p5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1;p5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2;p5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5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6;p5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5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9;p5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0;p5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1;p5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;p6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4;p6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6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6;p6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8;p6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9;p6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6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1;p6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6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6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5;p6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7;p6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8;p6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6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6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1;p6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6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4;p6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6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6;p6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7;p64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08;p64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9;p64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;p4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;p4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;p4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;p4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4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;p4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;p4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4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;p4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8;p4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9;p4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;p4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2;p4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3;p4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4;p4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5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7;p5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;p5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9;p5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;p35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;p35" hidden="0"/>
          <p:cNvPicPr/>
          <p:nvPr isPhoto="0" userDrawn="0"/>
        </p:nvPicPr>
        <p:blipFill>
          <a:blip r:embed="rId15">
            <a:alphaModFix/>
          </a:blip>
          <a:stretch/>
        </p:blipFill>
        <p:spPr bwMode="auto">
          <a:xfrm>
            <a:off x="2880" y="0"/>
            <a:ext cx="913752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;p3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;p3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9;p37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;p3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1;p3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lpsoares@insper.edu.br" TargetMode="External"/><Relationship Id="rId3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jp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2;p53" hidden="0"/>
          <p:cNvSpPr/>
          <p:nvPr isPhoto="0" userDrawn="0"/>
        </p:nvSpPr>
        <p:spPr bwMode="auto">
          <a:xfrm>
            <a:off x="966960" y="2384280"/>
            <a:ext cx="7342560" cy="713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SuperComputação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53;p53" hidden="0"/>
          <p:cNvSpPr/>
          <p:nvPr isPhoto="0" userDrawn="0"/>
        </p:nvSpPr>
        <p:spPr bwMode="auto">
          <a:xfrm>
            <a:off x="966960" y="3429000"/>
            <a:ext cx="734256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Aula 1 – Introdução ao curso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398"/>
              </a:spcBef>
              <a:spcAft>
                <a:spcPts val="0"/>
              </a:spcAft>
              <a:buNone/>
              <a:defRPr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254;p53" hidden="0"/>
          <p:cNvSpPr/>
          <p:nvPr isPhoto="0" userDrawn="0"/>
        </p:nvSpPr>
        <p:spPr bwMode="auto">
          <a:xfrm>
            <a:off x="900000" y="5463360"/>
            <a:ext cx="7342560" cy="113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– Engenharia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Luciano Soares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2" tooltip="mailto:lpsoares@insper.edu.br"/>
              </a:rPr>
              <a:t>&lt;lpsoares@insper.edu.br&gt;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</a:t>
            </a:r>
            <a:endParaRPr/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Igor Montagner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3" tooltip="mailto:igorsm1@insper.edu.br"/>
              </a:rPr>
              <a:t>&lt;igorsm1@insper.edu.br&gt;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Objetivos de aprendizagem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C9B3C4B-16A4-5F05-0FBC-FD7BA363512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8" y="1661758"/>
            <a:ext cx="8704383" cy="4976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noAutofit/>
          </a:bodyPr>
          <a:lstStyle/>
          <a:p>
            <a:pPr marL="217792" indent="-217792">
              <a:lnSpc>
                <a:spcPct val="114999"/>
              </a:lnSpc>
              <a:buAutoNum type="arabicPeriod"/>
              <a:defRPr/>
            </a:pP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Criar </a:t>
            </a:r>
            <a:r>
              <a:rPr sz="24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implementações eficientes</a:t>
            </a: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para problemas computacionalmente  difíceis;</a:t>
            </a:r>
            <a:endParaRPr sz="2400" b="0" i="0" u="none">
              <a:solidFill>
                <a:srgbClr val="000000"/>
              </a:solidFill>
              <a:latin typeface="Liberation Sans"/>
              <a:ea typeface="Liberation Sans"/>
              <a:cs typeface="Liberation Sans"/>
            </a:endParaRPr>
          </a:p>
          <a:p>
            <a:pPr marL="217792" indent="-217792">
              <a:lnSpc>
                <a:spcPct val="114999"/>
              </a:lnSpc>
              <a:buAutoNum type="arabicPeriod"/>
              <a:defRPr/>
            </a:pP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Planejar  e projetar sistemas de computação de alto desempenho, </a:t>
            </a:r>
            <a:r>
              <a:rPr sz="24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escolhendo as tecnologias mais adequadas</a:t>
            </a: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para cada tipo de aplicação;</a:t>
            </a:r>
            <a:endParaRPr sz="2400" b="0" i="0" u="none">
              <a:solidFill>
                <a:srgbClr val="000000"/>
              </a:solidFill>
              <a:latin typeface="Liberation Sans"/>
              <a:ea typeface="Liberation Sans"/>
              <a:cs typeface="Liberation Sans"/>
            </a:endParaRPr>
          </a:p>
          <a:p>
            <a:pPr marL="217792" indent="-217792">
              <a:lnSpc>
                <a:spcPct val="114999"/>
              </a:lnSpc>
              <a:buAutoNum type="arabicPeriod"/>
              <a:defRPr/>
            </a:pP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Utilizar  recursos de </a:t>
            </a:r>
            <a:r>
              <a:rPr sz="24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computação multi-core</a:t>
            </a: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para melhorar o desempenho de  programas sequenciais; </a:t>
            </a:r>
            <a:endParaRPr sz="2400" b="0" i="0" u="none">
              <a:solidFill>
                <a:srgbClr val="000000"/>
              </a:solidFill>
              <a:latin typeface="Liberation Sans"/>
              <a:ea typeface="Liberation Sans"/>
              <a:cs typeface="Liberation Sans"/>
            </a:endParaRPr>
          </a:p>
          <a:p>
            <a:pPr marL="217792" indent="-217792">
              <a:lnSpc>
                <a:spcPct val="114999"/>
              </a:lnSpc>
              <a:buAutoNum type="arabicPeriod"/>
              <a:defRPr/>
            </a:pP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Implementar algoritmos ingenuamente paralelizáveis em </a:t>
            </a:r>
            <a:r>
              <a:rPr sz="24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GPU</a:t>
            </a: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;</a:t>
            </a:r>
            <a:endParaRPr sz="2400" b="0" i="0" u="none">
              <a:solidFill>
                <a:srgbClr val="000000"/>
              </a:solidFill>
              <a:latin typeface="Liberation Sans"/>
              <a:ea typeface="Liberation Sans"/>
              <a:cs typeface="Liberation Sans"/>
            </a:endParaRPr>
          </a:p>
          <a:p>
            <a:pPr marL="217792" indent="-217792">
              <a:lnSpc>
                <a:spcPct val="114999"/>
              </a:lnSpc>
              <a:buAutoNum type="arabicPeriod"/>
              <a:defRPr/>
            </a:pP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Analisar </a:t>
            </a:r>
            <a:r>
              <a:rPr sz="24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resultados de desempenho</a:t>
            </a: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levando em conta </a:t>
            </a:r>
            <a:r>
              <a:rPr sz="24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complexidade computacional</a:t>
            </a: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e </a:t>
            </a:r>
            <a:r>
              <a:rPr sz="24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tecnologias usadas</a:t>
            </a: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na implementação.</a:t>
            </a:r>
            <a:endParaRPr sz="12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Avaliação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9" cy="35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9" cy="36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9359D87-43C2-9BBA-F57A-62BDA9F50BC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9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Média Final:</a:t>
            </a:r>
            <a:endParaRPr sz="2400">
              <a:solidFill>
                <a:schemeClr val="dk1"/>
              </a:solidFill>
            </a:endParaRPr>
          </a:p>
          <a:p>
            <a:pPr marL="514348" marR="0" lvl="0" indent="-380999" algn="l">
              <a:lnSpc>
                <a:spcPct val="15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Projeto = 55</a:t>
            </a: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%	</a:t>
            </a:r>
            <a:endParaRPr sz="2400"/>
          </a:p>
          <a:p>
            <a:pPr marL="514348" marR="0" lvl="0" indent="-380999" algn="l">
              <a:lnSpc>
                <a:spcPct val="15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Provas = </a:t>
            </a:r>
            <a:r>
              <a:rPr lang="pt-BR" sz="2400">
                <a:solidFill>
                  <a:schemeClr val="dk1"/>
                </a:solidFill>
              </a:rPr>
              <a:t>45</a:t>
            </a: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%	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defRPr/>
            </a:pPr>
            <a:r>
              <a:rPr sz="2400" u="sng">
                <a:solidFill>
                  <a:schemeClr val="dk1"/>
                </a:solidFill>
              </a:rPr>
              <a:t>Condições</a:t>
            </a:r>
            <a:r>
              <a:rPr sz="2400">
                <a:solidFill>
                  <a:schemeClr val="dk1"/>
                </a:solidFill>
              </a:rPr>
              <a:t>:</a:t>
            </a:r>
            <a:endParaRPr sz="2400">
              <a:solidFill>
                <a:schemeClr val="dk1"/>
              </a:solidFill>
            </a:endParaRPr>
          </a:p>
          <a:p>
            <a:pPr marL="349965" lvl="0" indent="-349965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AutoNum type="arabicPeriod"/>
              <a:defRPr/>
            </a:pPr>
            <a:r>
              <a:rPr sz="2400">
                <a:solidFill>
                  <a:schemeClr val="dk1"/>
                </a:solidFill>
              </a:rPr>
              <a:t>Média provas &gt;= 4,5</a:t>
            </a:r>
            <a:endParaRPr sz="2400">
              <a:solidFill>
                <a:schemeClr val="dk1"/>
              </a:solidFill>
            </a:endParaRPr>
          </a:p>
          <a:p>
            <a:pPr marL="349965" lvl="0" indent="-349965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AutoNum type="arabicPeriod"/>
              <a:defRPr/>
            </a:pPr>
            <a:r>
              <a:rPr sz="2400">
                <a:solidFill>
                  <a:schemeClr val="dk1"/>
                </a:solidFill>
              </a:rPr>
              <a:t>PI e PF &gt;= 4</a:t>
            </a:r>
            <a:endParaRPr sz="2400">
              <a:solidFill>
                <a:schemeClr val="dk1"/>
              </a:solidFill>
            </a:endParaRPr>
          </a:p>
          <a:p>
            <a:pPr marL="349965" lvl="0" indent="-349965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AutoNum type="arabicPeriod"/>
              <a:defRPr/>
            </a:pPr>
            <a:r>
              <a:rPr sz="2400">
                <a:solidFill>
                  <a:schemeClr val="dk1"/>
                </a:solidFill>
              </a:rPr>
              <a:t>Projeto &gt;= 5</a:t>
            </a:r>
            <a:endParaRPr sz="2400">
              <a:solidFill>
                <a:schemeClr val="dk1"/>
              </a:solidFill>
            </a:endParaRPr>
          </a:p>
          <a:p>
            <a:pPr marL="807165" lvl="0" indent="-349965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AutoNum type="arabicPeriod"/>
              <a:defRPr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Avaliação (DELTA provas)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9" cy="35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9" cy="36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4BDEE74-B914-C585-58B8-E73AA558109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9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defRPr/>
            </a:pPr>
            <a:r>
              <a:rPr sz="2400">
                <a:solidFill>
                  <a:schemeClr val="dk1"/>
                </a:solidFill>
              </a:rPr>
              <a:t>Se (PI &lt; 4 E PF &gt;= 5) OU (PI &gt;= 5 E PF &lt; 4):</a:t>
            </a:r>
            <a:endParaRPr sz="2400">
              <a:solidFill>
                <a:schemeClr val="dk1"/>
              </a:solidFill>
            </a:endParaRPr>
          </a:p>
          <a:p>
            <a:pPr marL="349965" lvl="0" indent="-349965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AutoNum type="arabicPeriod"/>
              <a:defRPr/>
            </a:pPr>
            <a:r>
              <a:rPr sz="2400">
                <a:solidFill>
                  <a:schemeClr val="dk1"/>
                </a:solidFill>
              </a:rPr>
              <a:t>Aluno faz uma nova prova PD no dia da SUB relativa a avaliação em que tirou nota menor que 4.</a:t>
            </a:r>
            <a:endParaRPr sz="2400">
              <a:solidFill>
                <a:schemeClr val="dk1"/>
              </a:solidFill>
            </a:endParaRPr>
          </a:p>
          <a:p>
            <a:pPr marL="349965" lvl="0" indent="-349965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AutoNum type="arabicPeriod"/>
              <a:defRPr/>
            </a:pPr>
            <a:r>
              <a:rPr sz="2400">
                <a:solidFill>
                  <a:schemeClr val="dk1"/>
                </a:solidFill>
              </a:rPr>
              <a:t>Critério de barreira de provas é cumprido se PD &gt;= 5.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Avaliação (Projeto)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9" cy="35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9" cy="36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A78D01A-8731-F4F9-F99E-71D2715453B6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9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pt-BR" sz="2400" b="0" i="0" u="sng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Rubrica D</a:t>
            </a:r>
            <a:r>
              <a:rPr lang="pt-BR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:</a:t>
            </a:r>
            <a:r>
              <a:rPr lang="pt-BR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Implementação correta de todas as partes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pt-BR" sz="2400" b="0" i="0" u="sng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Rubrica C</a:t>
            </a:r>
            <a:r>
              <a:rPr lang="pt-BR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: Relatório feito de acordo com os critérios de aula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pt-BR"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Rubrica B</a:t>
            </a: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: Todas as implementações são minimamente eficientes.</a:t>
            </a:r>
            <a:endParaRPr lang="pt-BR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pt-BR"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+(3,0)</a:t>
            </a: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: Competição de desempenho para cada uma das três partes. </a:t>
            </a:r>
            <a:endParaRPr lang="pt-BR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pt-BR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Avaliação (Projeto - Detalhes) 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9" cy="35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9" cy="36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87BADEE-47F8-DDAF-8C78-42691996414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9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9965" lvl="0" indent="-34996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Os itens que compõe a rubrica C são obrigatórios;</a:t>
            </a: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Correções parcialmente baseadas em testes automatizados;</a:t>
            </a: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Competições serão feitas perto da PI e PF com configurações de hardware padrão</a:t>
            </a: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4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pt-BR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Avaliação (Projeto - atrasos e descontos) 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9" cy="35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9" cy="36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DA1EBAC-2354-A59B-2051-8428905C1A1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9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Datas são firmes. Todo atraso significa desconto de 1,0;</a:t>
            </a: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Qualidade de código é importante. Uma lista de requisitos está na página de projeto</a:t>
            </a: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i="0" u="none" strike="noStrike" cap="none" spc="0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Nenhum dos descontos causa reprovação!</a:t>
            </a:r>
            <a:endParaRPr sz="2400" b="1" i="0" u="none" strike="noStrike" cap="none" spc="0">
              <a:solidFill>
                <a:schemeClr val="accent2">
                  <a:lumMod val="75000"/>
                </a:schemeClr>
              </a:solidFill>
              <a:latin typeface="Arial"/>
              <a:ea typeface="Arial"/>
              <a:cs typeface="Arial"/>
            </a:endParaRPr>
          </a:p>
          <a:p>
            <a: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400" b="1" i="0" u="none" strike="noStrike" cap="none" spc="0">
              <a:solidFill>
                <a:schemeClr val="accent2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Esses descontos nunca deixam uma nota de projeto menor que o mínimo para a aprovação (desde que seja aprovado em provas). </a:t>
            </a:r>
            <a:endParaRPr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4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pt-BR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Ferramentas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3118B93-7724-3E0D-D312-2B49B578686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50;p64" hidden="0"/>
          <p:cNvSpPr>
            <a:spLocks noAdjustHandles="0" noChangeArrowheads="0"/>
          </p:cNvSpPr>
          <p:nvPr isPhoto="0" userDrawn="0"/>
        </p:nvSpPr>
        <p:spPr bwMode="auto">
          <a:xfrm>
            <a:off x="576000" y="1944000"/>
            <a:ext cx="7776000" cy="447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/>
            </a:pPr>
            <a:r>
              <a:rPr lang="pt-BR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GCC </a:t>
            </a:r>
            <a:r>
              <a:rPr lang="pt-BR" sz="2800">
                <a:solidFill>
                  <a:schemeClr val="dk1"/>
                </a:solidFill>
              </a:rPr>
              <a:t>8.0 (ou superior) --</a:t>
            </a:r>
            <a:r>
              <a:rPr lang="pt-BR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 C++11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2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/>
            </a:pPr>
            <a:r>
              <a:rPr lang="pt-BR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Linux (Ubuntu 18.04 ou superior)</a:t>
            </a:r>
            <a:endParaRPr lang="pt-BR"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2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/>
            </a:pPr>
            <a:r>
              <a:rPr lang="pt-BR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Monstrão (containers/VMs)</a:t>
            </a:r>
            <a:endParaRPr lang="pt-BR"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616050" marR="0" lvl="1" indent="-216000" algn="l">
              <a:lnSpc>
                <a:spcPct val="100000"/>
              </a:lnSpc>
              <a:spcBef>
                <a:spcPts val="2832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/>
            </a:pPr>
            <a:r>
              <a:rPr lang="pt-BR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ambiente de testes padrão</a:t>
            </a:r>
            <a:endParaRPr lang="pt-BR"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6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Resumo do curso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5EF436C-1E6F-1D2A-A50B-C3CC68E5090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55;p6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Objetivo de SuperComputação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56;p6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57;p6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6AA2CD4-5BB0-ED75-31CD-5EA1E771FEC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58;p65" hidden="0"/>
          <p:cNvSpPr>
            <a:spLocks noAdjustHandles="0" noChangeArrowheads="0"/>
          </p:cNvSpPr>
          <p:nvPr isPhoto="0" userDrawn="0"/>
        </p:nvSpPr>
        <p:spPr bwMode="auto"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Aumentar velocidade de processamento! (Hardware)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32000" marR="0" lvl="0" indent="-324000" algn="l"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Mais clock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32000" marR="0" lvl="0" indent="-324000" algn="l"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Memória mais rápida	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32000" marR="0" lvl="0" indent="-324000" algn="l"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Mais núcleos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32000" marR="0" lvl="0" indent="-324000" algn="l"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Melhor resfriamento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3;p66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Objetivo de SuperComputação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64;p66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65;p66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2133160B-E5B1-7C78-6673-B5760F6D3166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7" name="Google Shape;366;p66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296000" y="1364040"/>
            <a:ext cx="6336000" cy="5280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9;p54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Hoje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0;p5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1;p5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B09B56D-0015-6DCB-AC27-82B0539C99D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62;p54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7920000" cy="359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r>
              <a:rPr lang="pt-B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Burocracias 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96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r>
              <a:rPr lang="pt-B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Resumo do curso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96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r>
              <a:rPr lang="pt-B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Atividade prática de C++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71;p67" hidden="0"/>
          <p:cNvSpPr/>
          <p:nvPr isPhoto="0" userDrawn="0"/>
        </p:nvSpPr>
        <p:spPr bwMode="auto">
          <a:xfrm>
            <a:off x="457200" y="406621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Objetivo de SuperComputação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72;p67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73;p67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5F636B2-0F4F-B131-B383-98228AEE3133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7" name="Google Shape;374;p67" hidden="0"/>
          <p:cNvPicPr/>
          <p:nvPr isPhoto="0" userDrawn="0"/>
        </p:nvPicPr>
        <p:blipFill>
          <a:blip r:embed="rId2">
            <a:alphaModFix/>
          </a:blip>
          <a:srcRect l="0" t="6512" r="0" b="7040"/>
          <a:stretch/>
        </p:blipFill>
        <p:spPr bwMode="auto">
          <a:xfrm>
            <a:off x="684000" y="1137422"/>
            <a:ext cx="7907038" cy="48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75;p67" hidden="0"/>
          <p:cNvSpPr/>
          <p:nvPr isPhoto="0" userDrawn="0"/>
        </p:nvSpPr>
        <p:spPr bwMode="auto">
          <a:xfrm>
            <a:off x="936432" y="6384966"/>
            <a:ext cx="8317567" cy="30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</a:rPr>
              <a:t>* Brendan Gregg; Systems Performance: Enterprise and the Cloud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80;p68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Objetivo de SuperComputação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81;p68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82;p68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BACC2F5-BBFF-B350-2822-2387DEDC46CE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83;p68" hidden="0"/>
          <p:cNvSpPr>
            <a:spLocks noAdjustHandles="0" noChangeArrowheads="0"/>
          </p:cNvSpPr>
          <p:nvPr isPhoto="0" userDrawn="0"/>
        </p:nvSpPr>
        <p:spPr bwMode="auto"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Aumentar velocidade de processamento! (Software)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88;p69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Objetivo de SuperComputação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89;p69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90;p69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6ECA4AB-79FD-F516-311F-8130DB097A75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91;p69" hidden="0"/>
          <p:cNvSpPr>
            <a:spLocks noAdjustHandles="0" noChangeArrowheads="0"/>
          </p:cNvSpPr>
          <p:nvPr isPhoto="0" userDrawn="0"/>
        </p:nvSpPr>
        <p:spPr bwMode="auto"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Aumentar velocidade de processamento! (Software)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32000" marR="0" lvl="0" indent="-324000" algn="l"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Interpretador/JIT/compilador mais rápido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32000" marR="0" lvl="0" indent="-324000" algn="l"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Algoritmos melhores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32000" marR="0" lvl="0" indent="-324000" algn="l"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Melhorar organização dos dados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96;p70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Objetivo de SuperComputação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97;p70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98;p70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291EB01-B09C-30B8-5688-0BBCE180A480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graphicFrame>
        <p:nvGraphicFramePr>
          <p:cNvPr id="7" name="Google Shape;399;p70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08960" y="6088320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93049"/>
                <a:gridCol w="1543674"/>
                <a:gridCol w="2955949"/>
                <a:gridCol w="2765149"/>
              </a:tblGrid>
              <a:tr h="48239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O(n!)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fatorial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100" b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força bruta: testa todas as permutações possíveis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100" b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caixeiro viajante por força bruta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oogle Shape;400;p70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08960" y="5602680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93049"/>
                <a:gridCol w="1543674"/>
                <a:gridCol w="2955949"/>
                <a:gridCol w="2765149"/>
              </a:tblGrid>
              <a:tr h="48239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O(c</a:t>
                      </a:r>
                      <a:r>
                        <a:rPr lang="pt-BR" sz="1200" b="0" u="none" strike="noStrike" cap="none" baseline="300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n</a:t>
                      </a:r>
                      <a:r>
                        <a:rPr lang="pt-BR" sz="1200" b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)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exponencial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100" b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força bruta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100" b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todos subconjuntos de n elementos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oogle Shape;401;p70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08960" y="5119920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93049"/>
                <a:gridCol w="1543674"/>
                <a:gridCol w="2955949"/>
                <a:gridCol w="2765149"/>
              </a:tblGrid>
              <a:tr h="48239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O(n</a:t>
                      </a:r>
                      <a:r>
                        <a:rPr lang="pt-BR" sz="1200" b="0" u="none" strike="noStrike" cap="none" baseline="300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c</a:t>
                      </a:r>
                      <a:r>
                        <a:rPr lang="pt-BR" sz="1200" b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), c&gt;1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polinomial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800"/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1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caixeiro viajante por programação dinâmica</a:t>
                      </a:r>
                      <a:endParaRPr sz="11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oogle Shape;402;p70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08960" y="4634279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93049"/>
                <a:gridCol w="1543674"/>
                <a:gridCol w="2955949"/>
                <a:gridCol w="2765149"/>
              </a:tblGrid>
              <a:tr h="48239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O(n</a:t>
                      </a:r>
                      <a:r>
                        <a:rPr lang="pt-BR" sz="1200" b="0" strike="noStrike" baseline="300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</a:t>
                      </a:r>
                      <a:r>
                        <a:rPr lang="pt-BR" sz="12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)</a:t>
                      </a:r>
                      <a:endParaRPr sz="12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cúbica</a:t>
                      </a:r>
                      <a:endParaRPr sz="12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800"/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1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multiplicação de matrizes n x n; todas as triplas de n elementos</a:t>
                      </a:r>
                      <a:endParaRPr sz="11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Google Shape;403;p70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08960" y="3962160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93049"/>
                <a:gridCol w="1543674"/>
                <a:gridCol w="2955949"/>
                <a:gridCol w="2765149"/>
              </a:tblGrid>
              <a:tr h="671749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O(n</a:t>
                      </a:r>
                      <a:r>
                        <a:rPr lang="pt-BR" sz="1200" b="0" strike="noStrike" baseline="300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2</a:t>
                      </a:r>
                      <a:r>
                        <a:rPr lang="pt-BR" sz="12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)</a:t>
                      </a:r>
                      <a:endParaRPr sz="12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quadrática</a:t>
                      </a:r>
                      <a:endParaRPr sz="12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1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itens processados aos pares (geralmente loop aninhado)</a:t>
                      </a:r>
                      <a:endParaRPr sz="11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1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bubble sort (pior caso); quick sort (pior caso); selection sort; insertion sort</a:t>
                      </a:r>
                      <a:endParaRPr sz="11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Google Shape;404;p70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08960" y="3478320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93049"/>
                <a:gridCol w="1543674"/>
                <a:gridCol w="2955949"/>
                <a:gridCol w="2765149"/>
              </a:tblGrid>
              <a:tr h="48239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O(n log n)</a:t>
                      </a:r>
                      <a:endParaRPr sz="12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log-linear</a:t>
                      </a:r>
                      <a:endParaRPr sz="12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1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o problema é dividido em problemas menores e depois junta as soluções</a:t>
                      </a:r>
                      <a:endParaRPr sz="11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1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heapsort, quicksort, merge sort</a:t>
                      </a:r>
                      <a:endParaRPr sz="11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Google Shape;405;p70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08960" y="2993040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93049"/>
                <a:gridCol w="1543674"/>
                <a:gridCol w="2955949"/>
                <a:gridCol w="2765149"/>
              </a:tblGrid>
              <a:tr h="48239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O(n)</a:t>
                      </a:r>
                      <a:endParaRPr sz="12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linear</a:t>
                      </a:r>
                      <a:endParaRPr sz="12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1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realiza uma operação para cada elemento de entrada</a:t>
                      </a:r>
                      <a:endParaRPr sz="11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1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busca sequencial;</a:t>
                      </a:r>
                      <a:endParaRPr sz="1100" b="0" strike="noStrike"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1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soma de elementos de um vetor</a:t>
                      </a:r>
                      <a:endParaRPr sz="11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Google Shape;406;p70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08960" y="2507040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93049"/>
                <a:gridCol w="1543674"/>
                <a:gridCol w="2955949"/>
                <a:gridCol w="2765149"/>
              </a:tblGrid>
              <a:tr h="482398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O(log n)</a:t>
                      </a:r>
                      <a:endParaRPr sz="12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logarítmica</a:t>
                      </a:r>
                      <a:endParaRPr sz="12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1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o problema é dividido em problemas menores</a:t>
                      </a:r>
                      <a:endParaRPr sz="11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1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busca binária</a:t>
                      </a:r>
                      <a:endParaRPr sz="11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Google Shape;407;p70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08960" y="1830600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93049"/>
                <a:gridCol w="1543674"/>
                <a:gridCol w="2955949"/>
                <a:gridCol w="2765149"/>
              </a:tblGrid>
              <a:tr h="671749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O(1)</a:t>
                      </a:r>
                      <a:endParaRPr sz="12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constante</a:t>
                      </a:r>
                      <a:endParaRPr sz="12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05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independe do tamanho n da entrada</a:t>
                      </a:r>
                      <a:endParaRPr sz="105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100" b="0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determinar se um número é par ou ímpar; usar uma tabela de dispersão (hash) de tamanho fixo</a:t>
                      </a:r>
                      <a:endParaRPr sz="11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12224" algn="ctr">
                      <a:solidFill>
                        <a:srgbClr val="000000"/>
                      </a:solidFill>
                    </a:lnB>
                    <a:solidFill>
                      <a:srgbClr val="FFF1C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Google Shape;408;p70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08960" y="1399319"/>
          <a:ext cx="8470049" cy="444237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93049"/>
                <a:gridCol w="1543674"/>
                <a:gridCol w="2955949"/>
                <a:gridCol w="2765149"/>
              </a:tblGrid>
              <a:tr h="419049"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Notação</a:t>
                      </a:r>
                      <a:endParaRPr sz="12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38149" algn="ctr">
                      <a:solidFill>
                        <a:srgbClr val="000000"/>
                      </a:solidFill>
                    </a:lnB>
                    <a:solidFill>
                      <a:srgbClr val="FFDC85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Nome</a:t>
                      </a:r>
                      <a:endParaRPr sz="12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38149" algn="ctr">
                      <a:solidFill>
                        <a:srgbClr val="000000"/>
                      </a:solidFill>
                    </a:lnB>
                    <a:solidFill>
                      <a:srgbClr val="FFDC85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Característica</a:t>
                      </a:r>
                      <a:endParaRPr sz="12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38149" algn="ctr">
                      <a:solidFill>
                        <a:srgbClr val="000000"/>
                      </a:solidFill>
                    </a:lnB>
                    <a:solidFill>
                      <a:srgbClr val="FFDC85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200" b="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Exemplo</a:t>
                      </a:r>
                      <a:endParaRPr sz="1200" b="0" strike="noStrike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7549" marR="97549" marT="45724" marB="45724">
                    <a:lnL w="12224" algn="ctr">
                      <a:solidFill>
                        <a:srgbClr val="000000"/>
                      </a:solidFill>
                    </a:lnL>
                    <a:lnR w="12224" algn="ctr">
                      <a:solidFill>
                        <a:srgbClr val="000000"/>
                      </a:solidFill>
                    </a:lnR>
                    <a:lnT w="12224" algn="ctr">
                      <a:solidFill>
                        <a:srgbClr val="000000"/>
                      </a:solidFill>
                    </a:lnT>
                    <a:lnB w="38149" algn="ctr">
                      <a:solidFill>
                        <a:srgbClr val="000000"/>
                      </a:solidFill>
                    </a:lnB>
                    <a:solidFill>
                      <a:srgbClr val="FFDC8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3;p7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Objetivo de SuperComputação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414;p71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415;p71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221AF9B-04B3-C6EC-05F0-A3F7620BD10C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416;p71" hidden="0"/>
          <p:cNvSpPr>
            <a:spLocks noAdjustHandles="0" noChangeArrowheads="0"/>
          </p:cNvSpPr>
          <p:nvPr isPhoto="0" userDrawn="0"/>
        </p:nvSpPr>
        <p:spPr bwMode="auto"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Aumentar velocidade de processamento! (Software)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32000" marR="0" lvl="0" indent="-324000" algn="l"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Interpretador/JIT/compilador mais rápido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32000" marR="0" lvl="0" indent="-324000" algn="l"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Algoritmos melhores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32000" marR="0" lvl="0" indent="-324000" algn="l"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Melhorar organização dos dados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" name="Google Shape;417;p71" hidden="0"/>
          <p:cNvSpPr/>
          <p:nvPr isPhoto="0" userDrawn="0"/>
        </p:nvSpPr>
        <p:spPr bwMode="auto">
          <a:xfrm rot="19767">
            <a:off x="717840" y="2504287"/>
            <a:ext cx="5760000" cy="703440"/>
          </a:xfrm>
          <a:prstGeom prst="ellipse">
            <a:avLst/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9" name="Google Shape;418;p71" hidden="0"/>
          <p:cNvCxnSpPr>
            <a:cxnSpLocks/>
          </p:cNvCxnSpPr>
          <p:nvPr isPhoto="0" userDrawn="0"/>
        </p:nvCxnSpPr>
        <p:spPr bwMode="auto">
          <a:xfrm flipH="1">
            <a:off x="5976000" y="2886418"/>
            <a:ext cx="503817" cy="164958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" name="Google Shape;419;p71" hidden="0"/>
          <p:cNvSpPr>
            <a:spLocks noAdjustHandles="0" noChangeArrowheads="0"/>
          </p:cNvSpPr>
          <p:nvPr isPhoto="0" userDrawn="0"/>
        </p:nvSpPr>
        <p:spPr bwMode="auto">
          <a:xfrm>
            <a:off x="4153320" y="4500000"/>
            <a:ext cx="4532400" cy="429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Sistemas Hardware-software</a:t>
            </a:r>
            <a:endParaRPr/>
          </a:p>
        </p:txBody>
      </p:sp>
      <p:pic>
        <p:nvPicPr>
          <p:cNvPr id="11" name="Google Shape;420;p71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5655879" y="4981262"/>
            <a:ext cx="1240191" cy="164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25;p72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Objetivo de SuperComputação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426;p72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427;p72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3D1A652-50AC-B79D-6B34-20656E4ED236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428;p72" hidden="0"/>
          <p:cNvSpPr>
            <a:spLocks noAdjustHandles="0" noChangeArrowheads="0"/>
          </p:cNvSpPr>
          <p:nvPr isPhoto="0" userDrawn="0"/>
        </p:nvSpPr>
        <p:spPr bwMode="auto"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Aumentar velocidade de processamento! (Software)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32000" marR="0" lvl="0" indent="-324000" algn="l"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Interpretador/JIT/compilador mais rápido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32000" marR="0" lvl="0" indent="-324000" algn="l"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Algoritmos melhores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32000" marR="0" lvl="0" indent="-324000" algn="l"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Melhorar organização dos dados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" name="Google Shape;429;p72" hidden="0"/>
          <p:cNvSpPr/>
          <p:nvPr isPhoto="0" userDrawn="0"/>
        </p:nvSpPr>
        <p:spPr bwMode="auto">
          <a:xfrm rot="19767">
            <a:off x="88338" y="3075478"/>
            <a:ext cx="5760000" cy="1440000"/>
          </a:xfrm>
          <a:prstGeom prst="ellipse">
            <a:avLst/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9" name="Google Shape;430;p72" hidden="0"/>
          <p:cNvCxnSpPr>
            <a:cxnSpLocks/>
          </p:cNvCxnSpPr>
          <p:nvPr isPhoto="0" userDrawn="0"/>
        </p:nvCxnSpPr>
        <p:spPr bwMode="auto">
          <a:xfrm>
            <a:off x="3062688" y="4532054"/>
            <a:ext cx="1257310" cy="79594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" name="Google Shape;431;p72" hidden="0"/>
          <p:cNvSpPr>
            <a:spLocks noAdjustHandles="0" noChangeArrowheads="0"/>
          </p:cNvSpPr>
          <p:nvPr isPhoto="0" userDrawn="0"/>
        </p:nvSpPr>
        <p:spPr bwMode="auto">
          <a:xfrm>
            <a:off x="4364280" y="5184000"/>
            <a:ext cx="3942437" cy="429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Desafios de Programação</a:t>
            </a:r>
            <a:endParaRPr/>
          </a:p>
        </p:txBody>
      </p:sp>
      <p:pic>
        <p:nvPicPr>
          <p:cNvPr id="11" name="Google Shape;432;p72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7776000" y="4618440"/>
            <a:ext cx="1047240" cy="1285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37;p73" hidden="0"/>
          <p:cNvSpPr/>
          <p:nvPr isPhoto="0" userDrawn="0"/>
        </p:nvSpPr>
        <p:spPr bwMode="auto">
          <a:xfrm>
            <a:off x="457200" y="582894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Soluções encontradas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438;p7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439;p73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ED5D641-93E3-E88F-8400-D924AF491089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7" name="Google Shape;440;p73" hidden="0"/>
          <p:cNvGrpSpPr/>
          <p:nvPr isPhoto="0" userDrawn="0"/>
        </p:nvGrpSpPr>
        <p:grpSpPr bwMode="auto">
          <a:xfrm>
            <a:off x="684000" y="1125054"/>
            <a:ext cx="6876000" cy="3824640"/>
            <a:chOff x="684000" y="1323360"/>
            <a:chExt cx="6876000" cy="3824640"/>
          </a:xfrm>
        </p:grpSpPr>
        <p:pic>
          <p:nvPicPr>
            <p:cNvPr id="8" name="Google Shape;441;p73" hidden="0"/>
            <p:cNvPicPr/>
            <p:nvPr isPhoto="0" userDrawn="0"/>
          </p:nvPicPr>
          <p:blipFill>
            <a:blip r:embed="rId2">
              <a:alphaModFix/>
            </a:blip>
            <a:srcRect l="0" t="0" r="0" b="3700"/>
            <a:stretch/>
          </p:blipFill>
          <p:spPr bwMode="auto">
            <a:xfrm>
              <a:off x="811080" y="1323360"/>
              <a:ext cx="6748920" cy="370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Google Shape;442;p73" hidden="0"/>
            <p:cNvSpPr/>
            <p:nvPr isPhoto="0" userDrawn="0"/>
          </p:nvSpPr>
          <p:spPr bwMode="auto">
            <a:xfrm>
              <a:off x="684000" y="4538160"/>
              <a:ext cx="1283400" cy="6098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0" name="Google Shape;443;p73" hidden="0"/>
          <p:cNvSpPr>
            <a:spLocks noAdjustHandles="0" noChangeArrowheads="0"/>
          </p:cNvSpPr>
          <p:nvPr isPhoto="0" userDrawn="0"/>
        </p:nvSpPr>
        <p:spPr bwMode="auto">
          <a:xfrm>
            <a:off x="246960" y="5847242"/>
            <a:ext cx="8537040" cy="45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600" b="0" u="sng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Como programar para estes computadores/arquiteturas?</a:t>
            </a:r>
            <a:endParaRPr sz="26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1" name="Google Shape;444;p73" hidden="0"/>
          <p:cNvPicPr/>
          <p:nvPr isPhoto="0" userDrawn="0"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5973119" y="4830534"/>
            <a:ext cx="1587960" cy="1089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49;p7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342210" y="349029"/>
            <a:ext cx="7886700" cy="48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  <a:defRPr/>
            </a:pPr>
            <a:r>
              <a:rPr lang="pt-BR" sz="3950"/>
              <a:t>TOP 500</a:t>
            </a:r>
            <a:endParaRPr/>
          </a:p>
        </p:txBody>
      </p:sp>
      <p:sp>
        <p:nvSpPr>
          <p:cNvPr id="5" name="Google Shape;450;p7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77771" y="1753362"/>
            <a:ext cx="2537411" cy="3126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pPr>
            <a:r>
              <a:rPr lang="pt-BR" sz="2000"/>
              <a:t>Ranking dos 500 computadores mais poderosos do mundo.</a:t>
            </a:r>
            <a:br>
              <a:rPr lang="pt-BR" sz="2000"/>
            </a:br>
            <a:endParaRPr sz="2000"/>
          </a:p>
          <a:p>
            <a:pPr marL="228600" lvl="0" indent="-101599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pPr>
            <a:endParaRPr sz="2000"/>
          </a:p>
        </p:txBody>
      </p:sp>
      <p:sp>
        <p:nvSpPr>
          <p:cNvPr id="6" name="Google Shape;451;p74" hidden="0"/>
          <p:cNvSpPr/>
          <p:nvPr isPhoto="0" userDrawn="0"/>
        </p:nvSpPr>
        <p:spPr bwMode="auto">
          <a:xfrm>
            <a:off x="5098965" y="831011"/>
            <a:ext cx="3416383" cy="3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350">
                <a:solidFill>
                  <a:schemeClr val="dk1"/>
                </a:solidFill>
                <a:latin typeface="Arial"/>
                <a:ea typeface="Arial"/>
                <a:cs typeface="Arial"/>
              </a:rPr>
              <a:t>https://www.top500.org/statistics/overtime/</a:t>
            </a:r>
            <a:endParaRPr/>
          </a:p>
        </p:txBody>
      </p:sp>
      <p:pic>
        <p:nvPicPr>
          <p:cNvPr id="7" name="Google Shape;452;p74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5746452" y="1168390"/>
            <a:ext cx="3158541" cy="466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453;p74" hidden="0"/>
          <p:cNvPicPr/>
          <p:nvPr isPhoto="0" userDrawn="0"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2418684" y="1168390"/>
            <a:ext cx="3204874" cy="4707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454;p74" hidden="0"/>
          <p:cNvPicPr/>
          <p:nvPr isPhoto="0" userDrawn="0"/>
        </p:nvPicPr>
        <p:blipFill>
          <a:blip r:embed="rId4">
            <a:alphaModFix/>
          </a:blip>
          <a:srcRect l="0" t="0" r="0" b="0"/>
          <a:stretch/>
        </p:blipFill>
        <p:spPr bwMode="auto">
          <a:xfrm>
            <a:off x="0" y="3497200"/>
            <a:ext cx="2400775" cy="233629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" hidden="0"/>
          <p:cNvSpPr/>
          <p:nvPr isPhoto="0" userDrawn="0"/>
        </p:nvSpPr>
        <p:spPr bwMode="auto">
          <a:xfrm flipH="0" flipV="0">
            <a:off x="7930779" y="2940842"/>
            <a:ext cx="914652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Linux</a:t>
            </a: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4520109" y="3155155"/>
            <a:ext cx="1226343" cy="13716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Cluster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9;p7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pPr>
            <a:r>
              <a:rPr lang="pt-BR"/>
              <a:t>Aplicações de Supercomputação</a:t>
            </a:r>
            <a:endParaRPr/>
          </a:p>
        </p:txBody>
      </p:sp>
      <p:sp>
        <p:nvSpPr>
          <p:cNvPr id="5" name="Google Shape;460;p7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pPr>
            <a:r>
              <a:rPr lang="pt-BR" sz="2000"/>
              <a:t>Previsão do tempo</a:t>
            </a:r>
            <a:endParaRPr/>
          </a:p>
          <a:p>
            <a:pPr marL="228600" lvl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pPr>
            <a:r>
              <a:rPr lang="pt-BR" sz="2000"/>
              <a:t>Cálculo de aerodinâmica e car crash</a:t>
            </a:r>
            <a:endParaRPr/>
          </a:p>
          <a:p>
            <a:pPr marL="228600" lvl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pPr>
            <a:r>
              <a:rPr lang="pt-BR" sz="2000"/>
              <a:t>Análise probabilística</a:t>
            </a:r>
            <a:endParaRPr/>
          </a:p>
          <a:p>
            <a:pPr marL="228600" lvl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pPr>
            <a:r>
              <a:rPr lang="pt-BR" sz="2000"/>
              <a:t>Modelagem de proteção contra radiação.</a:t>
            </a:r>
            <a:endParaRPr/>
          </a:p>
          <a:p>
            <a:pPr marL="228600" lvl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pPr>
            <a:r>
              <a:rPr lang="pt-BR" sz="2000"/>
              <a:t>Quebra de senhas por força bruta</a:t>
            </a:r>
            <a:endParaRPr/>
          </a:p>
          <a:p>
            <a:pPr marL="228600" lvl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pPr>
            <a:r>
              <a:rPr lang="pt-BR" sz="2000"/>
              <a:t>Simulações de testes nucleares 3D </a:t>
            </a:r>
            <a:endParaRPr/>
          </a:p>
          <a:p>
            <a:pPr marL="228600" lvl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pPr>
            <a:r>
              <a:rPr lang="pt-BR" sz="2000"/>
              <a:t>Simulação de Dinâmica Molecular</a:t>
            </a:r>
            <a:endParaRPr/>
          </a:p>
          <a:p>
            <a:pPr marL="228600" lvl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pPr>
            <a:r>
              <a:rPr lang="pt-BR" sz="2000"/>
              <a:t>Minização de consumo de combustível por rotas de entrega</a:t>
            </a:r>
            <a:endParaRPr/>
          </a:p>
        </p:txBody>
      </p:sp>
      <p:sp>
        <p:nvSpPr>
          <p:cNvPr id="6" name="Google Shape;461;p75" hidden="0"/>
          <p:cNvSpPr/>
          <p:nvPr isPhoto="0" userDrawn="0"/>
        </p:nvSpPr>
        <p:spPr bwMode="auto">
          <a:xfrm>
            <a:off x="6254496" y="5788825"/>
            <a:ext cx="2889504" cy="369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900">
                <a:solidFill>
                  <a:schemeClr val="dk1"/>
                </a:solidFill>
                <a:latin typeface="Arial"/>
                <a:ea typeface="Arial"/>
                <a:cs typeface="Arial"/>
              </a:rPr>
              <a:t>Argnome e https://en.wikipedia.org/wiki/Supercomputer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7" name="Google Shape;462;p75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6367938" y="1310329"/>
            <a:ext cx="2586037" cy="1578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463;p75" hidden="0"/>
          <p:cNvPicPr/>
          <p:nvPr isPhoto="0" userDrawn="0"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7525765" y="3628089"/>
            <a:ext cx="1531185" cy="174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464;p75" hidden="0"/>
          <p:cNvPicPr/>
          <p:nvPr isPhoto="0" userDrawn="0"/>
        </p:nvPicPr>
        <p:blipFill>
          <a:blip r:embed="rId4">
            <a:alphaModFix/>
          </a:blip>
          <a:srcRect l="0" t="0" r="0" b="0"/>
          <a:stretch/>
        </p:blipFill>
        <p:spPr bwMode="auto">
          <a:xfrm>
            <a:off x="5584983" y="2990300"/>
            <a:ext cx="1794223" cy="1302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69;p76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Conteúdos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470;p76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471;p76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2742B161-BF1C-6AC0-773D-5FB398730295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472;p76" hidden="0"/>
          <p:cNvSpPr>
            <a:spLocks noAdjustHandles="0" noChangeArrowheads="0"/>
          </p:cNvSpPr>
          <p:nvPr isPhoto="0" userDrawn="0"/>
        </p:nvSpPr>
        <p:spPr bwMode="auto">
          <a:xfrm>
            <a:off x="576000" y="1944000"/>
            <a:ext cx="7776000" cy="27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/>
            </a:pPr>
            <a:r>
              <a:rPr lang="pt-BR" sz="28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Programação concorrente e sincronização</a:t>
            </a:r>
            <a:endParaRPr sz="28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/>
            </a:pPr>
            <a:r>
              <a:rPr lang="pt-BR" sz="28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Programação paralela em CPUs multi core</a:t>
            </a:r>
            <a:endParaRPr sz="28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/>
            </a:pPr>
            <a:r>
              <a:rPr lang="pt-BR" sz="28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GPGPU</a:t>
            </a:r>
            <a:endParaRPr sz="28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6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Burocracias e Avaliação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DD1FE32-30E2-1E52-551F-827437F6F51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77;p77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Programação concorrente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478;p77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479;p77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61B65A2-7A49-2A0C-568B-71BB4E8DD111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480;p77" hidden="0"/>
          <p:cNvSpPr>
            <a:spLocks noAdjustHandles="0" noChangeArrowheads="0"/>
          </p:cNvSpPr>
          <p:nvPr isPhoto="0" userDrawn="0"/>
        </p:nvSpPr>
        <p:spPr bwMode="auto">
          <a:xfrm>
            <a:off x="598033" y="1559340"/>
            <a:ext cx="7776000" cy="4830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Tarefas limitadas por entrada e saída</a:t>
            </a: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None/>
              <a:defRPr/>
            </a:pP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None/>
              <a:defRPr/>
            </a:pP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None/>
              <a:defRPr/>
            </a:pP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None/>
              <a:defRPr/>
            </a:pP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Estratégia de divisão do problema em </a:t>
            </a:r>
            <a:r>
              <a:rPr lang="pt-BR" sz="2400" b="0" u="sng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tarefas</a:t>
            </a: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Primitivas para </a:t>
            </a:r>
            <a:r>
              <a:rPr lang="pt-BR" sz="2400" b="0" u="sng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sincronizar</a:t>
            </a:r>
            <a:r>
              <a:rPr lang="pt-BR" sz="24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 a execução</a:t>
            </a: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8" name="Google Shape;481;p77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320176" y="2361370"/>
            <a:ext cx="5285520" cy="2243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86;p78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Programação Multi core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487;p78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488;p78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39BB54E-356F-07F4-651A-3EEC4A5B46FC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489;p78" hidden="0"/>
          <p:cNvSpPr>
            <a:spLocks noAdjustHandles="0" noChangeArrowheads="0"/>
          </p:cNvSpPr>
          <p:nvPr isPhoto="0" userDrawn="0"/>
        </p:nvSpPr>
        <p:spPr bwMode="auto">
          <a:xfrm>
            <a:off x="557640" y="1485460"/>
            <a:ext cx="7776000" cy="4830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Tarefas limitadas por CPU</a:t>
            </a: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None/>
              <a:defRPr/>
            </a:pP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None/>
              <a:defRPr/>
            </a:pP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None/>
              <a:defRPr/>
            </a:pP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None/>
              <a:defRPr/>
            </a:pP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Divisão em </a:t>
            </a:r>
            <a:r>
              <a:rPr lang="pt-BR" sz="2400" b="0" u="sng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partes independentes</a:t>
            </a: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Modelo </a:t>
            </a:r>
            <a:r>
              <a:rPr lang="pt-BR" sz="2400" b="0" u="sng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fork-join</a:t>
            </a: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8" name="Google Shape;490;p78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755640" y="2887200"/>
            <a:ext cx="7380000" cy="17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95;p79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Sistemas distribuídos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496;p79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497;p79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2CABAE3-0B3E-5266-BD38-5770429E7C22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7" name="Google Shape;498;p79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864000" y="1812600"/>
            <a:ext cx="7560000" cy="3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99;p79" hidden="0"/>
          <p:cNvSpPr>
            <a:spLocks noAdjustHandles="0" noChangeArrowheads="0"/>
          </p:cNvSpPr>
          <p:nvPr isPhoto="0" userDrawn="0"/>
        </p:nvSpPr>
        <p:spPr bwMode="auto">
          <a:xfrm>
            <a:off x="216000" y="5184000"/>
            <a:ext cx="8790840" cy="1171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/>
            </a:pPr>
            <a:r>
              <a:rPr lang="pt-BR" sz="28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Divisão de tarefas em clusters</a:t>
            </a:r>
            <a:endParaRPr sz="28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/>
            </a:pPr>
            <a:r>
              <a:rPr lang="pt-BR" sz="28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Passagem de mensagens entre processos/máquinas</a:t>
            </a:r>
            <a:endParaRPr sz="28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04;p80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GPGPU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505;p80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506;p80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2F64097-C66C-40A5-E25F-93A861C19565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7" name="Google Shape;507;p80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224000" y="1562758"/>
            <a:ext cx="6552000" cy="36932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08;p80" hidden="0"/>
          <p:cNvSpPr>
            <a:spLocks noAdjustHandles="0" noChangeArrowheads="0"/>
          </p:cNvSpPr>
          <p:nvPr isPhoto="0" userDrawn="0"/>
        </p:nvSpPr>
        <p:spPr bwMode="auto">
          <a:xfrm>
            <a:off x="576000" y="5434199"/>
            <a:ext cx="6515640" cy="106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Versão turbinada do modelo multi-core</a:t>
            </a: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1699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Arquitetura completamente diferente </a:t>
            </a: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3;p8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Revolução no acesso a recursos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514;p81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515;p81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2BD88576-2849-819B-549B-C53A9CBF5EE2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7" name="Google Shape;516;p81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439640" y="1584000"/>
            <a:ext cx="2952360" cy="1552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17;p81" hidden="0"/>
          <p:cNvPicPr/>
          <p:nvPr isPhoto="0" userDrawn="0"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5451480" y="2088000"/>
            <a:ext cx="2828518" cy="161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518;p81" hidden="0"/>
          <p:cNvPicPr/>
          <p:nvPr isPhoto="0" userDrawn="0"/>
        </p:nvPicPr>
        <p:blipFill>
          <a:blip r:embed="rId4">
            <a:alphaModFix/>
          </a:blip>
          <a:srcRect l="0" t="0" r="0" b="0"/>
          <a:stretch/>
        </p:blipFill>
        <p:spPr bwMode="auto">
          <a:xfrm>
            <a:off x="813600" y="4104000"/>
            <a:ext cx="2066400" cy="220932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519;p81" hidden="0"/>
          <p:cNvSpPr>
            <a:spLocks noAdjustHandles="0" noChangeArrowheads="0"/>
          </p:cNvSpPr>
          <p:nvPr isPhoto="0" userDrawn="0"/>
        </p:nvSpPr>
        <p:spPr bwMode="auto">
          <a:xfrm>
            <a:off x="3890518" y="5023080"/>
            <a:ext cx="512316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strike="noStrike">
                <a:solidFill>
                  <a:srgbClr val="BA131A"/>
                </a:solidFill>
                <a:latin typeface="Arial"/>
                <a:ea typeface="Arial"/>
                <a:cs typeface="Arial"/>
              </a:rPr>
              <a:t>Super Computação sob demanda!</a:t>
            </a: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95;p58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Visão geral do curso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96;p58" hidden="0"/>
          <p:cNvSpPr/>
          <p:nvPr isPhoto="0" userDrawn="0"/>
        </p:nvSpPr>
        <p:spPr bwMode="auto">
          <a:xfrm>
            <a:off x="162000" y="85680"/>
            <a:ext cx="7228499" cy="35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97;p58" hidden="0"/>
          <p:cNvSpPr/>
          <p:nvPr isPhoto="0" userDrawn="0"/>
        </p:nvSpPr>
        <p:spPr bwMode="auto">
          <a:xfrm>
            <a:off x="84240" y="6402240"/>
            <a:ext cx="640499" cy="36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09A7265-968E-8672-2EE3-268D9C7A2646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7" name="" hidden="0"/>
          <p:cNvCxnSpPr>
            <a:cxnSpLocks/>
          </p:cNvCxnSpPr>
          <p:nvPr isPhoto="0" userDrawn="0"/>
        </p:nvCxnSpPr>
        <p:spPr bwMode="auto">
          <a:xfrm flipH="0" flipV="0">
            <a:off x="604874" y="3809999"/>
            <a:ext cx="7889874" cy="0"/>
          </a:xfrm>
          <a:prstGeom prst="line">
            <a:avLst/>
          </a:prstGeom>
          <a:ln w="28575" cap="flat" cmpd="sng" algn="ctr">
            <a:solidFill>
              <a:schemeClr val="accent2">
                <a:lumMod val="50196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" hidden="0"/>
          <p:cNvCxnSpPr>
            <a:cxnSpLocks/>
          </p:cNvCxnSpPr>
          <p:nvPr isPhoto="0" userDrawn="0"/>
        </p:nvCxnSpPr>
        <p:spPr bwMode="auto">
          <a:xfrm flipH="1" flipV="0">
            <a:off x="4303749" y="3540124"/>
            <a:ext cx="0" cy="507999"/>
          </a:xfrm>
          <a:prstGeom prst="line">
            <a:avLst/>
          </a:prstGeom>
          <a:ln w="19049" cap="flat" cmpd="sng" algn="ctr">
            <a:solidFill>
              <a:schemeClr val="accent2">
                <a:lumMod val="50196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 hidden="0"/>
          <p:cNvSpPr/>
          <p:nvPr isPhoto="0" userDrawn="0"/>
        </p:nvSpPr>
        <p:spPr bwMode="auto">
          <a:xfrm flipH="0" flipV="0">
            <a:off x="162000" y="1786236"/>
            <a:ext cx="4248509" cy="88076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400">
                <a:latin typeface="Liberation Sans"/>
                <a:ea typeface="Liberation Sans"/>
                <a:cs typeface="Liberation Sans"/>
              </a:rPr>
              <a:t>Estratégias para resolução de problemas difíceis</a:t>
            </a:r>
            <a:endParaRPr sz="2400">
              <a:latin typeface="Liberation Sans"/>
              <a:ea typeface="Liberation Sans"/>
              <a:cs typeface="Liberation Sans"/>
            </a:endParaRPr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3978312" y="3010199"/>
            <a:ext cx="650874" cy="5299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800">
                <a:solidFill>
                  <a:schemeClr val="accent2"/>
                </a:solidFill>
                <a:latin typeface="Liberation Sans"/>
                <a:ea typeface="Liberation Sans"/>
                <a:cs typeface="Liberation Sans"/>
              </a:rPr>
              <a:t>PI</a:t>
            </a:r>
            <a:endParaRPr/>
          </a:p>
        </p:txBody>
      </p:sp>
      <p:cxnSp>
        <p:nvCxnSpPr>
          <p:cNvPr id="11" name="" hidden="0"/>
          <p:cNvCxnSpPr>
            <a:cxnSpLocks/>
          </p:cNvCxnSpPr>
          <p:nvPr isPhoto="0" userDrawn="0"/>
        </p:nvCxnSpPr>
        <p:spPr bwMode="auto">
          <a:xfrm flipH="1" flipV="0">
            <a:off x="8510625" y="3540124"/>
            <a:ext cx="0" cy="507999"/>
          </a:xfrm>
          <a:prstGeom prst="line">
            <a:avLst/>
          </a:prstGeom>
          <a:ln w="19049" cap="flat" cmpd="sng" algn="ctr">
            <a:solidFill>
              <a:schemeClr val="accent2">
                <a:lumMod val="50196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" hidden="0"/>
          <p:cNvSpPr/>
          <p:nvPr isPhoto="0" userDrawn="0"/>
        </p:nvSpPr>
        <p:spPr bwMode="auto">
          <a:xfrm flipH="0" flipV="0">
            <a:off x="8105811" y="4016373"/>
            <a:ext cx="650874" cy="52992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800">
                <a:solidFill>
                  <a:schemeClr val="accent2"/>
                </a:solidFill>
                <a:latin typeface="Liberation Sans"/>
                <a:ea typeface="Liberation Sans"/>
                <a:cs typeface="Liberation Sans"/>
              </a:rPr>
              <a:t>PF</a:t>
            </a:r>
            <a:endParaRPr/>
          </a:p>
        </p:txBody>
      </p:sp>
      <p:cxnSp>
        <p:nvCxnSpPr>
          <p:cNvPr id="13" name="" hidden="0"/>
          <p:cNvCxnSpPr>
            <a:cxnSpLocks/>
          </p:cNvCxnSpPr>
          <p:nvPr isPhoto="0" userDrawn="0"/>
        </p:nvCxnSpPr>
        <p:spPr bwMode="auto">
          <a:xfrm rot="5399976" flipH="0" flipV="1">
            <a:off x="2548877" y="2086877"/>
            <a:ext cx="650874" cy="1811119"/>
          </a:xfrm>
          <a:prstGeom prst="line">
            <a:avLst/>
          </a:prstGeom>
          <a:ln w="38099" cap="flat" cmpd="sng" algn="ctr">
            <a:solidFill>
              <a:schemeClr val="accent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" hidden="0"/>
          <p:cNvSpPr/>
          <p:nvPr isPhoto="0" userDrawn="0"/>
        </p:nvSpPr>
        <p:spPr bwMode="auto">
          <a:xfrm flipH="0" flipV="0">
            <a:off x="4557748" y="1000125"/>
            <a:ext cx="428625" cy="1740143"/>
          </a:xfrm>
          <a:prstGeom prst="leftBrace">
            <a:avLst>
              <a:gd name="adj1" fmla="val 21568"/>
              <a:gd name="adj2" fmla="val 58736"/>
            </a:avLst>
          </a:prstGeom>
          <a:ln w="19049" cap="flat" cmpd="sng" algn="ctr">
            <a:solidFill>
              <a:schemeClr val="accent2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" name="" hidden="0"/>
          <p:cNvSpPr/>
          <p:nvPr isPhoto="0" userDrawn="0"/>
        </p:nvSpPr>
        <p:spPr bwMode="auto">
          <a:xfrm flipH="0" flipV="0">
            <a:off x="4970498" y="1135062"/>
            <a:ext cx="3971577" cy="196849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marL="239821" indent="-239821">
              <a:buFont typeface="Arial"/>
              <a:buChar char="•"/>
              <a:defRPr/>
            </a:pPr>
            <a:r>
              <a:rPr sz="1800">
                <a:latin typeface="Liberation Sans"/>
                <a:ea typeface="Liberation Sans"/>
                <a:cs typeface="Liberation Sans"/>
              </a:rPr>
              <a:t>Complexidade Computacional</a:t>
            </a:r>
            <a:endParaRPr sz="1800">
              <a:latin typeface="Liberation Sans"/>
              <a:ea typeface="Liberation Sans"/>
              <a:cs typeface="Liberation Sans"/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1800">
                <a:latin typeface="Liberation Sans"/>
                <a:ea typeface="Liberation Sans"/>
                <a:cs typeface="Liberation Sans"/>
              </a:rPr>
              <a:t>Problemas NP-completo</a:t>
            </a:r>
            <a:endParaRPr sz="1800">
              <a:latin typeface="Liberation Sans"/>
              <a:ea typeface="Liberation Sans"/>
              <a:cs typeface="Liberation Sans"/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1800">
                <a:latin typeface="Liberation Sans"/>
                <a:ea typeface="Liberation Sans"/>
                <a:cs typeface="Liberation Sans"/>
              </a:rPr>
              <a:t>Heurísticas</a:t>
            </a:r>
            <a:endParaRPr sz="1800">
              <a:latin typeface="Liberation Sans"/>
              <a:ea typeface="Liberation Sans"/>
              <a:cs typeface="Liberation Sans"/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1800">
                <a:latin typeface="Liberation Sans"/>
                <a:ea typeface="Liberation Sans"/>
                <a:cs typeface="Liberation Sans"/>
              </a:rPr>
              <a:t>Busca local e global</a:t>
            </a:r>
            <a:endParaRPr sz="1800">
              <a:latin typeface="Liberation Sans"/>
              <a:ea typeface="Liberation Sans"/>
              <a:cs typeface="Liberation Sans"/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1800">
                <a:latin typeface="Liberation Sans"/>
                <a:ea typeface="Liberation Sans"/>
                <a:cs typeface="Liberation Sans"/>
              </a:rPr>
              <a:t>Algoritmo aleatorizados</a:t>
            </a:r>
            <a:endParaRPr/>
          </a:p>
        </p:txBody>
      </p:sp>
      <p:sp>
        <p:nvSpPr>
          <p:cNvPr id="16" name="" hidden="0"/>
          <p:cNvSpPr/>
          <p:nvPr isPhoto="0" userDrawn="0"/>
        </p:nvSpPr>
        <p:spPr bwMode="auto">
          <a:xfrm flipH="0" flipV="0">
            <a:off x="5103839" y="5326360"/>
            <a:ext cx="3581759" cy="59501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400">
                <a:latin typeface="Liberation Sans"/>
                <a:ea typeface="Liberation Sans"/>
                <a:cs typeface="Liberation Sans"/>
              </a:rPr>
              <a:t>Processamento paralelo</a:t>
            </a:r>
            <a:endParaRPr sz="2400">
              <a:latin typeface="Liberation Sans"/>
              <a:ea typeface="Liberation Sans"/>
              <a:cs typeface="Liberation Sans"/>
            </a:endParaRPr>
          </a:p>
        </p:txBody>
      </p:sp>
      <p:cxnSp>
        <p:nvCxnSpPr>
          <p:cNvPr id="17" name="" hidden="0"/>
          <p:cNvCxnSpPr>
            <a:cxnSpLocks/>
            <a:stCxn id="16" idx="0"/>
            <a:endCxn id="12" idx="2"/>
          </p:cNvCxnSpPr>
          <p:nvPr isPhoto="0" userDrawn="0"/>
        </p:nvCxnSpPr>
        <p:spPr bwMode="auto">
          <a:xfrm rot="16199969" flipH="0" flipV="0">
            <a:off x="7272953" y="4168065"/>
            <a:ext cx="780061" cy="1536529"/>
          </a:xfrm>
          <a:prstGeom prst="line">
            <a:avLst/>
          </a:prstGeom>
          <a:ln w="38099" cap="flat" cmpd="sng" algn="ctr">
            <a:solidFill>
              <a:schemeClr val="accent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" hidden="0"/>
          <p:cNvSpPr/>
          <p:nvPr isPhoto="0" userDrawn="0"/>
        </p:nvSpPr>
        <p:spPr bwMode="auto">
          <a:xfrm flipH="0" flipV="0">
            <a:off x="4668874" y="4556124"/>
            <a:ext cx="492124" cy="2127249"/>
          </a:xfrm>
          <a:prstGeom prst="rightBrace">
            <a:avLst>
              <a:gd name="adj1" fmla="val 35483"/>
              <a:gd name="adj2" fmla="val 54088"/>
            </a:avLst>
          </a:prstGeom>
          <a:ln w="19049" cap="flat" cmpd="sng" algn="ctr">
            <a:solidFill>
              <a:schemeClr val="accent2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" name="" hidden="0"/>
          <p:cNvSpPr/>
          <p:nvPr isPhoto="0" userDrawn="0"/>
        </p:nvSpPr>
        <p:spPr bwMode="auto">
          <a:xfrm flipH="0" flipV="0">
            <a:off x="2033623" y="4754562"/>
            <a:ext cx="3460749" cy="196849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marL="239821" indent="-239821">
              <a:buFont typeface="Arial"/>
              <a:buChar char="•"/>
              <a:defRPr/>
            </a:pPr>
            <a:r>
              <a:rPr sz="1800">
                <a:latin typeface="Liberation Sans"/>
                <a:ea typeface="Liberation Sans"/>
                <a:cs typeface="Liberation Sans"/>
              </a:rPr>
              <a:t>Paralelismo</a:t>
            </a:r>
            <a:endParaRPr sz="1800">
              <a:latin typeface="Liberation Sans"/>
              <a:ea typeface="Liberation Sans"/>
              <a:cs typeface="Liberation Sans"/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1800">
                <a:latin typeface="Liberation Sans"/>
                <a:ea typeface="Liberation Sans"/>
                <a:cs typeface="Liberation Sans"/>
              </a:rPr>
              <a:t>Sistemas Multi-core</a:t>
            </a:r>
            <a:endParaRPr sz="1800">
              <a:latin typeface="Liberation Sans"/>
              <a:ea typeface="Liberation Sans"/>
              <a:cs typeface="Liberation Sans"/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1800">
                <a:latin typeface="Liberation Sans"/>
                <a:ea typeface="Liberation Sans"/>
                <a:cs typeface="Liberation Sans"/>
              </a:rPr>
              <a:t>GPU</a:t>
            </a:r>
            <a:endParaRPr sz="1800">
              <a:latin typeface="Liberation Sans"/>
              <a:ea typeface="Liberation Sans"/>
              <a:cs typeface="Liberation Sans"/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1800">
                <a:latin typeface="Liberation Sans"/>
                <a:ea typeface="Liberation Sans"/>
                <a:cs typeface="Liberation Sans"/>
              </a:rPr>
              <a:t>Projeto de programas paralelos</a:t>
            </a:r>
            <a:endParaRPr sz="1800">
              <a:latin typeface="Liberation Sans"/>
              <a:ea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6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BD212D0-B152-A436-4E68-37FA9749967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9" y="4088422"/>
            <a:ext cx="5712037" cy="36345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Recursos de C++:</a:t>
            </a:r>
            <a:endParaRPr sz="2000" b="1"/>
          </a:p>
          <a:p>
            <a:pPr>
              <a:defRPr/>
            </a:pPr>
            <a:endParaRPr sz="2000"/>
          </a:p>
          <a:p>
            <a:pPr marL="305908" indent="-305908">
              <a:buAutoNum type="arabicPeriod"/>
              <a:defRPr/>
            </a:pPr>
            <a:r>
              <a:rPr sz="2000" b="0"/>
              <a:t>Implementação de algoritmos simples</a:t>
            </a:r>
            <a:endParaRPr sz="2000" b="0"/>
          </a:p>
          <a:p>
            <a:pPr marL="305908" indent="-305908">
              <a:buAutoNum type="arabicPeriod"/>
              <a:defRPr/>
            </a:pPr>
            <a:r>
              <a:rPr sz="2000" b="0"/>
              <a:t>Recursos úteis de C++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Gabaritos e respostas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9" cy="35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9" cy="36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E1E313B-A7C6-969B-3B0C-BA6ACA7D4AE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9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O curso não tem gabaritos e respostas dos exercícios</a:t>
            </a:r>
            <a:r>
              <a:rPr lang="pt-BR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. Isto tem duas razões pedagógicas:</a:t>
            </a: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pt-BR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Copiar e colar atrapalha memorização e cria ilusão de aprendizado. </a:t>
            </a: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pt-BR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Curso foca em algoritmos e em sua implementação eficiente.</a:t>
            </a: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4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pt-BR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Gabaritos e respostas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9" cy="35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9" cy="36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85A57BA-CBEC-5149-48FD-A4C75DE304E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9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Para cada aluno acompanhar seu progresso será oferecido:</a:t>
            </a: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Arquivos com entrada e saída esperada para todo exercício. Alguns virão com testes automatizados;</a:t>
            </a:r>
            <a:endParaRPr lang="pt-BR"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Algoritmos em pseudo-código.</a:t>
            </a:r>
            <a:endParaRPr lang="pt-BR"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300" b="1" i="0" u="none" strike="noStrike" cap="none" spc="0">
                <a:solidFill>
                  <a:schemeClr val="accent2"/>
                </a:solidFill>
                <a:latin typeface="Arial"/>
                <a:ea typeface="Arial"/>
                <a:cs typeface="Arial"/>
              </a:rPr>
              <a:t>Isso é tudo que um engenheiro da computação precisa para checar se sua solução está correta. </a:t>
            </a: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sz="2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8;p34" hidden="0"/>
          <p:cNvSpPr/>
          <p:nvPr isPhoto="0" userDrawn="0"/>
        </p:nvSpPr>
        <p:spPr bwMode="auto">
          <a:xfrm>
            <a:off x="0" y="0"/>
            <a:ext cx="9143280" cy="685728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4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569;p34" hidden="0"/>
          <p:cNvSpPr/>
          <p:nvPr isPhoto="0" userDrawn="0"/>
        </p:nvSpPr>
        <p:spPr bwMode="auto">
          <a:xfrm>
            <a:off x="3026880" y="3636000"/>
            <a:ext cx="3085560" cy="45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www.insper.edu.br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570;p3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703320" y="2844720"/>
            <a:ext cx="1732320" cy="61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Questão presencial/remoto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D67924C-3281-E486-2725-A20962E22B7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8" y="1661758"/>
            <a:ext cx="8704383" cy="4976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noAutofit/>
          </a:bodyPr>
          <a:lstStyle/>
          <a:p>
            <a:pPr marL="349965" indent="-349965">
              <a:buFont typeface="Arial"/>
              <a:buChar char="•"/>
              <a:defRPr/>
            </a:pPr>
            <a:r>
              <a:rPr sz="2400"/>
              <a:t>Iremos contar presença.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Aulas presenciais a partir de 08/09.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Divisão de turmas tentará agradar todos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Turma 100% remota terá aula exclusivamente pelo Teams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Turma 100% presencial terá aulas no Insper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Pode eventualmente trocar, mas precisa ser conversado.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Questão presencial/remoto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E9972C3-BCB1-64F6-1A7B-61297C43841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8" y="1661757"/>
            <a:ext cx="8704382" cy="497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t" anchorCtr="0">
            <a:noAutofit/>
          </a:bodyPr>
          <a:lstStyle/>
          <a:p>
            <a:pPr>
              <a:defRPr/>
            </a:pPr>
            <a:endParaRPr lang="en-US" sz="24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349965" indent="-349965"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Divisão de turmas será manual</a:t>
            </a:r>
            <a:endParaRPr lang="en-US" sz="24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349965" indent="-349965">
              <a:buFont typeface="Arial"/>
              <a:buChar char="•"/>
              <a:defRPr/>
            </a:pPr>
            <a:endParaRPr lang="en-US" sz="24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349965" indent="-349965"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Faremos conforme as preferências desta pesquisa</a:t>
            </a:r>
            <a:endParaRPr lang="en-US" sz="24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349965" indent="-349965">
              <a:buFont typeface="Arial"/>
              <a:buChar char="•"/>
              <a:defRPr/>
            </a:pPr>
            <a:endParaRPr lang="en-US" sz="24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349965" indent="-349965"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Acertaremos casos particulares com o tempo</a:t>
            </a:r>
            <a:endParaRPr lang="en-US" sz="24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235613" y="4483086"/>
            <a:ext cx="2283113" cy="22831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Atendimentos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96BB7EC-66EC-2704-9A25-9A8885F7B72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8" y="1661757"/>
            <a:ext cx="8704382" cy="497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t" anchorCtr="0">
            <a:noAutofit/>
          </a:bodyPr>
          <a:lstStyle/>
          <a:p>
            <a:pPr marL="349965" indent="-349965"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Atendimentos:</a:t>
            </a:r>
            <a:endParaRPr sz="2400"/>
          </a:p>
          <a:p>
            <a:pPr marL="750014" lvl="1" indent="-349965"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SEX 9:30 - 11:00</a:t>
            </a:r>
            <a:endParaRPr sz="2400"/>
          </a:p>
          <a:p>
            <a:pPr marL="750014" lvl="1" indent="-349965"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SEX 15:30 - 17:00</a:t>
            </a:r>
            <a:endParaRPr sz="2400"/>
          </a:p>
          <a:p>
            <a:pPr marL="750014" lvl="1" indent="-349965">
              <a:buFont typeface="Arial"/>
              <a:buChar char="•"/>
              <a:defRPr/>
            </a:pPr>
            <a:endParaRPr sz="2400"/>
          </a:p>
          <a:p>
            <a:pPr marL="349965" lvl="0" indent="-349965"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Emails SEG/TER/QUA 16:00 -  17:00</a:t>
            </a:r>
            <a:endParaRPr sz="2400"/>
          </a:p>
          <a:p>
            <a:pPr marL="750014" lvl="1" indent="-349965"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Resposta em 2 horários. </a:t>
            </a:r>
            <a:r>
              <a:rPr lang="en-US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Não respondi? Me lembre.</a:t>
            </a:r>
            <a:endParaRPr lang="en-US" sz="24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750015" lvl="1" indent="-349965"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Responsabilidade compartilhada.</a:t>
            </a:r>
            <a:endParaRPr lang="en-US" sz="24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750015" lvl="1" indent="-349965"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E-mail é para discussão de algoritmos, não código.</a:t>
            </a:r>
            <a:endParaRPr lang="en-US" sz="24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349965" lvl="0" indent="-349965">
              <a:buFont typeface="Arial"/>
              <a:buChar char="•"/>
              <a:defRPr/>
            </a:pPr>
            <a:endParaRPr lang="en-US" sz="24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349965" lvl="0" indent="-349965"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Chat do Teams não conta como meio de comunicação.</a:t>
            </a:r>
            <a:endParaRPr lang="en-US" sz="24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349965" lvl="0" indent="-349965">
              <a:buFont typeface="Arial"/>
              <a:buChar char="•"/>
              <a:defRPr/>
            </a:pPr>
            <a:endParaRPr sz="2400"/>
          </a:p>
          <a:p>
            <a:pPr marL="349965" lvl="0" indent="-349965">
              <a:buFont typeface="Arial"/>
              <a:buChar char="•"/>
              <a:defRPr/>
            </a:pPr>
            <a:r>
              <a:rPr lang="en-US" sz="2400"/>
              <a:t>Posso pedir no email para resolver no atendimento.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8" cy="61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Gabaritos e respostas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8" cy="351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8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3A84FDD-9C05-38B8-BA2B-4A65F846085F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8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O curso não tem gabaritos e respostas dos exercícios</a:t>
            </a:r>
            <a:r>
              <a:rPr lang="pt-BR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. Isto tem duas razões pedagógicas:</a:t>
            </a: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pt-BR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Copiar e colar atrapalha memorização e cria ilusão de aprendizado. </a:t>
            </a: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pt-BR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Curso foca em algoritmos e em sua implementação eficiente.</a:t>
            </a: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4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pt-BR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8" cy="61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Gabaritos e respostas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8" cy="351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8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17033E2-5F31-93CB-041B-8332F96D82BD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8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Para cada aluno acompanhar seu progresso será oferecido:</a:t>
            </a: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Arquivos com entrada e saída esperada para todo exercício. Alguns virão com testes automatizados;</a:t>
            </a:r>
            <a:endParaRPr lang="pt-BR"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Algoritmos em pseudo-código.</a:t>
            </a:r>
            <a:endParaRPr lang="pt-BR"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300" b="1" i="0" u="none" strike="noStrike" cap="none" spc="0">
                <a:solidFill>
                  <a:schemeClr val="accent2"/>
                </a:solidFill>
                <a:latin typeface="Arial"/>
                <a:ea typeface="Arial"/>
                <a:cs typeface="Arial"/>
              </a:rPr>
              <a:t>Isso é tudo que um engenheiro da computação precisa para checar se sua solução está correta. </a:t>
            </a: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sz="2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Objetivos de aprendizagem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43C9736-5A48-5F32-EB12-CB63ACF1289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8" y="1661758"/>
            <a:ext cx="8704383" cy="4976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noAutofit/>
          </a:bodyPr>
          <a:lstStyle/>
          <a:p>
            <a:pPr marL="217792" indent="-217792">
              <a:lnSpc>
                <a:spcPct val="114999"/>
              </a:lnSpc>
              <a:buAutoNum type="arabicPeriod"/>
              <a:defRPr/>
            </a:pP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Criar  implementações eficientes para problemas computacionalmente  difíceis;</a:t>
            </a:r>
            <a:endParaRPr sz="2400" b="0" i="0" u="none">
              <a:solidFill>
                <a:srgbClr val="000000"/>
              </a:solidFill>
              <a:latin typeface="Liberation Sans"/>
              <a:ea typeface="Liberation Sans"/>
              <a:cs typeface="Liberation Sans"/>
            </a:endParaRPr>
          </a:p>
          <a:p>
            <a:pPr marL="217792" indent="-217792">
              <a:lnSpc>
                <a:spcPct val="114999"/>
              </a:lnSpc>
              <a:buAutoNum type="arabicPeriod"/>
              <a:defRPr/>
            </a:pP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Planejar  e projetar sistemas de computação de alto desempenho, escolhendo  as tecnologias mais adequadas para cada tipo de aplicação;</a:t>
            </a:r>
            <a:endParaRPr sz="2400" b="0" i="0" u="none">
              <a:solidFill>
                <a:srgbClr val="000000"/>
              </a:solidFill>
              <a:latin typeface="Liberation Sans"/>
              <a:ea typeface="Liberation Sans"/>
              <a:cs typeface="Liberation Sans"/>
            </a:endParaRPr>
          </a:p>
          <a:p>
            <a:pPr marL="217792" indent="-217792">
              <a:lnSpc>
                <a:spcPct val="114999"/>
              </a:lnSpc>
              <a:buAutoNum type="arabicPeriod"/>
              <a:defRPr/>
            </a:pP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Utilizar  recursos de computação multi-core para melhorar o desempenho de  programas sequenciais; </a:t>
            </a:r>
            <a:endParaRPr sz="2400" b="0" i="0" u="none">
              <a:solidFill>
                <a:srgbClr val="000000"/>
              </a:solidFill>
              <a:latin typeface="Liberation Sans"/>
              <a:ea typeface="Liberation Sans"/>
              <a:cs typeface="Liberation Sans"/>
            </a:endParaRPr>
          </a:p>
          <a:p>
            <a:pPr marL="217792" indent="-217792">
              <a:lnSpc>
                <a:spcPct val="114999"/>
              </a:lnSpc>
              <a:buAutoNum type="arabicPeriod"/>
              <a:defRPr/>
            </a:pP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Implementar  algoritmos ingenuamente paralelizáveis em GPU;</a:t>
            </a:r>
            <a:endParaRPr sz="2400" b="0" i="0" u="none">
              <a:solidFill>
                <a:srgbClr val="000000"/>
              </a:solidFill>
              <a:latin typeface="Liberation Sans"/>
              <a:ea typeface="Liberation Sans"/>
              <a:cs typeface="Liberation Sans"/>
            </a:endParaRPr>
          </a:p>
          <a:p>
            <a:pPr marL="217792" indent="-217792">
              <a:lnSpc>
                <a:spcPct val="114999"/>
              </a:lnSpc>
              <a:buAutoNum type="arabicPeriod"/>
              <a:defRPr/>
            </a:pP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Analisar  resultados de desempenho levando em conta complexidade computacional  e </a:t>
            </a: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tecnologias  usadas na implementação.</a:t>
            </a:r>
            <a:endParaRPr sz="12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ONLYOFFICE/5.6.0.21</Application>
  <DocSecurity>0</DocSecurity>
  <PresentationFormat>On-screen Show (4:3)</PresentationFormat>
  <Paragraphs>0</Paragraphs>
  <Slides>39</Slides>
  <Notes>39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Igor Montagner</dc:creator>
  <cp:keywords/>
  <dc:description/>
  <dc:identifier/>
  <dc:language/>
  <cp:lastModifiedBy/>
  <cp:revision>168</cp:revision>
  <dcterms:created xsi:type="dcterms:W3CDTF">2014-04-17T20:05:08Z</dcterms:created>
  <dcterms:modified xsi:type="dcterms:W3CDTF">2020-08-25T12:47:07Z</dcterms:modified>
  <cp:category/>
  <cp:contentStatus/>
  <cp:version/>
</cp:coreProperties>
</file>