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1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1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1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1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1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1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1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1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1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1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2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2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2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2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2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2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2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2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2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2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2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2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26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26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7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8;p2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3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3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5;p3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7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3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3;p3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4;p3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9;p3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2;p3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3;p3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4;p3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6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7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8;p3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3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1;p3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2;p3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3;p3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4;p38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6;p3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7;p3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8;p3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9;p3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0;p39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1;p39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2;p39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1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1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1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1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14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1;p27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27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4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forms.office.com/r/zrNsetQdAH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18 – Iteradores especiais e operações customizadas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86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6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9;p8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 - infra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0;p8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91;p8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92;p8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72;p76" hidden="0"/>
          <p:cNvSpPr>
            <a:spLocks noAdjustHandles="0" noChangeArrowheads="0"/>
          </p:cNvSpPr>
          <p:nvPr isPhoto="0" userDrawn="0"/>
        </p:nvSpPr>
        <p:spPr bwMode="auto">
          <a:xfrm>
            <a:off x="354960" y="1818720"/>
            <a:ext cx="8069038" cy="387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200" b="0" u="sng" strike="noStrike">
                <a:latin typeface="Arial"/>
                <a:ea typeface="Arial"/>
                <a:cs typeface="Arial"/>
              </a:rPr>
              <a:t>Se você tem uma GPU: 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327936" marR="0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200" b="0" strike="noStrike">
                <a:latin typeface="Arial"/>
                <a:ea typeface="Arial"/>
                <a:cs typeface="Arial"/>
              </a:rPr>
              <a:t>pode usá-la diretamente na disciplina;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327936" marR="0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200" b="0" strike="noStrike">
                <a:latin typeface="Arial"/>
                <a:ea typeface="Arial"/>
                <a:cs typeface="Arial"/>
              </a:rPr>
              <a:t>instale o pacote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nvidia-cuda-toolkit e os drivers compatíveis</a:t>
            </a: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-US" sz="2200" b="0" strike="noStrike"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u="sng" strike="noStrike">
                <a:latin typeface="Arial"/>
                <a:ea typeface="Arial"/>
                <a:cs typeface="Arial"/>
              </a:rPr>
              <a:t>Se você não tem GPU:</a:t>
            </a:r>
            <a:endParaRPr lang="en-US" sz="2200" b="0" strike="noStrike">
              <a:latin typeface="Arial"/>
              <a:ea typeface="Arial"/>
              <a:cs typeface="Arial"/>
            </a:endParaRPr>
          </a:p>
          <a:p>
            <a:pPr marL="327936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strike="noStrike">
                <a:latin typeface="Arial"/>
                <a:ea typeface="Arial"/>
                <a:cs typeface="Arial"/>
              </a:rPr>
              <a:t>compile código usando thrust/OpenMP </a:t>
            </a:r>
            <a:endParaRPr lang="en-US" sz="2200" b="0" strike="noStrike">
              <a:latin typeface="Arial"/>
              <a:ea typeface="Arial"/>
              <a:cs typeface="Arial"/>
            </a:endParaRPr>
          </a:p>
          <a:p>
            <a:pPr marL="327936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strike="noStrike">
                <a:latin typeface="Arial"/>
                <a:ea typeface="Arial"/>
                <a:cs typeface="Arial"/>
              </a:rPr>
              <a:t>solicite a conversão da sua VM para GPU com o Tiago via formulário </a:t>
            </a:r>
            <a:r>
              <a:rPr lang="en-US" sz="2200" b="0" i="0" u="sng" strike="noStrike" cap="none" spc="0">
                <a:latin typeface="Arial"/>
                <a:ea typeface="Arial"/>
                <a:cs typeface="Arial"/>
                <a:hlinkClick r:id="rId2" tooltip="https://forms.office.com/r/zrNsetQdAH"/>
              </a:rPr>
              <a:t>https://forms.office.com/r/zrNsetQdAH</a:t>
            </a: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 partir da próxima semana vamos supor que todos já tem acesso a uma GPU com compilador funcionando.</a:t>
            </a: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strike="noStrike">
                <a:latin typeface="Arial"/>
                <a:ea typeface="Arial"/>
                <a:cs typeface="Arial"/>
              </a:rPr>
              <a:t> </a:t>
            </a:r>
            <a:endParaRPr lang="en-US"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9;p8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0;p8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01;p8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02;p8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03;p83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73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latin typeface="Arial"/>
                <a:ea typeface="Arial"/>
                <a:cs typeface="Arial"/>
              </a:rPr>
              <a:t>Vantagens: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1" strike="noStrike">
                <a:latin typeface="Arial"/>
                <a:ea typeface="Arial"/>
                <a:cs typeface="Arial"/>
              </a:rPr>
              <a:t>Simplifica transferências de memória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Duas operações customizáveis (</a:t>
            </a:r>
            <a:r>
              <a:rPr lang="pt-BR" sz="2200" b="0" i="1" strike="noStrike">
                <a:latin typeface="Arial"/>
                <a:ea typeface="Arial"/>
                <a:cs typeface="Arial"/>
              </a:rPr>
              <a:t>reduce, transform</a:t>
            </a:r>
            <a:r>
              <a:rPr lang="pt-BR" sz="2200" b="0" strike="noStrike">
                <a:latin typeface="Arial"/>
                <a:ea typeface="Arial"/>
                <a:cs typeface="Arial"/>
              </a:rPr>
              <a:t>)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OpenMP e CUDA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153135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latin typeface="Arial"/>
                <a:ea typeface="Arial"/>
                <a:cs typeface="Arial"/>
              </a:rPr>
              <a:t>Desvantagens: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Limitado: menos recursos e desempenho que CUDA C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Só tem dois tipos de operações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Baseado em </a:t>
            </a:r>
            <a:r>
              <a:rPr lang="pt-BR" sz="2200" b="0" i="1" strike="noStrike">
                <a:latin typeface="Arial"/>
                <a:ea typeface="Arial"/>
                <a:cs typeface="Arial"/>
              </a:rPr>
              <a:t>templates – </a:t>
            </a:r>
            <a:r>
              <a:rPr lang="pt-BR" sz="1800" b="0" i="1" strike="noStrike">
                <a:latin typeface="Arial"/>
                <a:ea typeface="Arial"/>
                <a:cs typeface="Arial"/>
              </a:rPr>
              <a:t>difícil de debugar erros de compilação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8;p8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tipos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9;p84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0;p8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11;p8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2;p8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600" y="1512000"/>
            <a:ext cx="8497627" cy="53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Apenas dois tipos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thrust::device_vector&lt;T&gt; 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Vetor genérico de dados na GPU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Automaticamente alocado e desalocado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Cópia é feita usando atribuição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thrust::host_vector&lt;T&gt;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Vetor genérico de dados na CPU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Pode ser substituído em vários lugares por containers da STL ou ponteiros “normais”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15313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5;p8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redução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56;p89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57;p8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58;p8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59;p8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60000" y="2639880"/>
            <a:ext cx="8595000" cy="17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73;p9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transformação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74;p91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75;p9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76;p9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77;p9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6600" y="2022480"/>
            <a:ext cx="8534160" cy="28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8;p8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Memória em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9;p84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0;p8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11;p8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34401C-2D98-C04B-17A6-656EF18AC66D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2;p8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600" y="1512000"/>
            <a:ext cx="8497626" cy="53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Operação </a:t>
            </a:r>
            <a:r>
              <a:rPr lang="pt-BR" sz="2600" b="0" strike="noStrike">
                <a:latin typeface="DejaVu Sans Mono"/>
                <a:ea typeface="DejaVu Sans Mono"/>
                <a:cs typeface="DejaVu Sans Mono"/>
              </a:rPr>
              <a:t>transform </a:t>
            </a:r>
            <a:r>
              <a:rPr lang="pt-BR" sz="2600" b="0" strike="noStrike">
                <a:latin typeface="Arial"/>
                <a:ea typeface="Arial"/>
                <a:cs typeface="Arial"/>
              </a:rPr>
              <a:t>trabalha com vetores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Alocamos dados na memória da GPU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Às vezes não precisamos ter TUDO na memória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constantes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dados gerados automaticamente (range, contador)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8;p8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Iteradores especiais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9;p84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0;p8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11;p8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3FACCF7-8921-5C5C-1F9B-FD398CA26640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2;p8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600" y="1512000"/>
            <a:ext cx="8497626" cy="53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71994" marR="0" lvl="0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Representam vetores que podem ser computados automaticamente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lvl="2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i="0" u="none" strike="noStrike" cap="none" spc="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thrust::counting_iterator&lt;int&gt; iter</a:t>
            </a:r>
            <a:endParaRPr lang="pt-BR" sz="2600" b="0" i="0" u="none" strike="noStrike" cap="none" spc="0">
              <a:solidFill>
                <a:srgbClr val="000000"/>
              </a:solidFill>
              <a:latin typeface="DejaVu Sans Mono"/>
              <a:ea typeface="DejaVu Sans Mono"/>
              <a:cs typeface="DejaVu Sans Mono"/>
            </a:endParaRPr>
          </a:p>
          <a:p>
            <a:pPr marL="772044" lvl="2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lvl="2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i="0" u="none" strike="noStrike" cap="none" spc="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thrust::constant_iterator</a:t>
            </a:r>
            <a:endParaRPr lang="pt-BR" sz="2600" b="0" i="0" u="none" strike="noStrike" cap="none" spc="0">
              <a:solidFill>
                <a:srgbClr val="000000"/>
              </a:solidFill>
              <a:latin typeface="DejaVu Sans Mono"/>
              <a:ea typeface="DejaVu Sans Mono"/>
              <a:cs typeface="DejaVu Sans Mono"/>
            </a:endParaRPr>
          </a:p>
          <a:p>
            <a:pPr marL="772044" lvl="2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4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Ao invés de criar um vetor que ocupará GPU-RAM, criamos um iterador, que não ocupa GPU-RAM.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4" marR="0" lvl="1" indent="-371994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986CD5B-8DB3-C4F6-8A92-FA79A45A57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 Desvio Padrão (30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Revisão de transform + reduce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Criar iterador para evitar consumir memória com dados estáticos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8;p8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Operações customizáveis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9;p84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0;p8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11;p8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0770E1-5368-1CAD-B678-D78D095CC683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2;p8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600" y="1512000"/>
            <a:ext cx="8497626" cy="53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1" algn="l">
              <a:spcBef>
                <a:spcPts val="0"/>
              </a:spcBef>
              <a:spcAft>
                <a:spcPts val="0"/>
              </a:spcAft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3" marR="0" lvl="0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Podemos criar operações para usar em </a:t>
            </a:r>
            <a:r>
              <a:rPr lang="pt-BR" sz="2600" b="0" i="0" u="none" strike="noStrike" cap="none" spc="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reduce </a:t>
            </a:r>
            <a:r>
              <a:rPr lang="pt-BR" sz="2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 </a:t>
            </a:r>
            <a:r>
              <a:rPr lang="pt-BR" sz="2600" b="0" i="0" u="none" strike="noStrike" cap="none" spc="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transform </a:t>
            </a:r>
            <a:endParaRPr lang="pt-BR" sz="2600" b="0" i="0" u="none" strike="noStrike" cap="none" spc="0">
              <a:solidFill>
                <a:srgbClr val="000000"/>
              </a:solidFill>
              <a:latin typeface="DejaVu Sans Mono"/>
              <a:ea typeface="DejaVu Sans Mono"/>
              <a:cs typeface="DejaVu Sans Mono"/>
            </a:endParaRPr>
          </a:p>
          <a:p>
            <a:pPr marL="371993" marR="0" lvl="0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3" marR="0" lvl="0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Criamos um struct com um método que pode ser compilado para GPU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3" marR="0" lvl="0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3" marR="0" lvl="0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Anotações indicam onde o código roda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371993" marR="0" lvl="0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3" marR="0" lvl="1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DejaVu Sans Mono"/>
                <a:ea typeface="DejaVu Sans Mono"/>
                <a:cs typeface="DejaVu Sans Mono"/>
              </a:rPr>
              <a:t>__host__</a:t>
            </a:r>
            <a:r>
              <a:rPr lang="pt-BR" sz="2600" b="0" strike="noStrike">
                <a:latin typeface="Arial"/>
                <a:ea typeface="Arial"/>
                <a:cs typeface="Arial"/>
              </a:rPr>
              <a:t> é código CPU</a:t>
            </a:r>
            <a:endParaRPr lang="pt-BR" sz="2600" b="0" strike="noStrike">
              <a:latin typeface="Arial"/>
              <a:ea typeface="Arial"/>
              <a:cs typeface="Arial"/>
            </a:endParaRPr>
          </a:p>
          <a:p>
            <a:pPr marL="772043" marR="0" lvl="1" indent="-371993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600" b="0" strike="noStrike">
                <a:latin typeface="DejaVu Sans Mono"/>
                <a:ea typeface="DejaVu Sans Mono"/>
                <a:cs typeface="DejaVu Sans Mono"/>
              </a:rPr>
              <a:t>__device__</a:t>
            </a:r>
            <a:r>
              <a:rPr lang="pt-BR" sz="2600" b="0" strike="noStrike">
                <a:latin typeface="Arial"/>
                <a:ea typeface="Arial"/>
                <a:cs typeface="Arial"/>
              </a:rPr>
              <a:t> é código GPU</a:t>
            </a:r>
            <a:endParaRPr lang="pt-BR"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5DCEFA8-FD33-ECD7-2C35-2AB1A45555F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Operações de contagem customizadas (30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Reduções customizáveis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sz="2000" b="0"/>
              <a:t>Compilação de código C++ para GPU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Evitar alocação de memória usando iteradores especiais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Rodar pequenas funções C++ em GPU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35989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/>
            </a:pP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89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0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90;p93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91;p93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792;p9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8;p8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iteradores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29;p86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30;p8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31;p8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B5D4CC6-B21E-16AF-2F4C-F8215376C052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32;p86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Funcionam igual aos iteradores de </a:t>
            </a:r>
            <a:r>
              <a:rPr lang="pt-BR" sz="2200" b="0" strike="noStrike">
                <a:latin typeface="Verdana"/>
                <a:ea typeface="Verdana"/>
                <a:cs typeface="Verdana"/>
              </a:rPr>
              <a:t>std::vector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v.begin()     // primeiro elemento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v.end()       // último elemento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v.begin()+2   // v[2]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i = v.begin() + 3; *i = 4;   // v[3] = 4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37;p8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iteradores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38;p87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39;p8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40;p8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2853CC8-F5AC-6A4A-1816-76C6EABEE59D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41;p8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10760" y="2736000"/>
            <a:ext cx="8011080" cy="15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5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minimiza latência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16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17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18;p71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" name="Google Shape;319;p71" hidden="0"/>
          <p:cNvGrpSpPr/>
          <p:nvPr isPhoto="0" userDrawn="0"/>
        </p:nvGrpSpPr>
        <p:grpSpPr bwMode="auto">
          <a:xfrm>
            <a:off x="5724000" y="2982960"/>
            <a:ext cx="3276000" cy="2057040"/>
            <a:chOff x="5724000" y="2982960"/>
            <a:chExt cx="3276000" cy="2057040"/>
          </a:xfrm>
        </p:grpSpPr>
        <p:sp>
          <p:nvSpPr>
            <p:cNvPr id="9" name="Google Shape;320;p71" hidden="0"/>
            <p:cNvSpPr/>
            <p:nvPr isPhoto="0" userDrawn="0"/>
          </p:nvSpPr>
          <p:spPr bwMode="auto">
            <a:xfrm>
              <a:off x="5725800" y="3805200"/>
              <a:ext cx="3274200" cy="7279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Cache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321;p71" hidden="0"/>
            <p:cNvSpPr/>
            <p:nvPr isPhoto="0" userDrawn="0"/>
          </p:nvSpPr>
          <p:spPr bwMode="auto">
            <a:xfrm>
              <a:off x="8235720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322;p71" hidden="0"/>
            <p:cNvSpPr/>
            <p:nvPr isPhoto="0" userDrawn="0"/>
          </p:nvSpPr>
          <p:spPr bwMode="auto">
            <a:xfrm>
              <a:off x="5725800" y="2982960"/>
              <a:ext cx="1622520" cy="7765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Control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323;p71" hidden="0"/>
            <p:cNvSpPr/>
            <p:nvPr isPhoto="0" userDrawn="0"/>
          </p:nvSpPr>
          <p:spPr bwMode="auto">
            <a:xfrm>
              <a:off x="8235720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324;p71" hidden="0"/>
            <p:cNvSpPr/>
            <p:nvPr isPhoto="0" userDrawn="0"/>
          </p:nvSpPr>
          <p:spPr bwMode="auto">
            <a:xfrm>
              <a:off x="7430039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325;p71" hidden="0"/>
            <p:cNvSpPr/>
            <p:nvPr isPhoto="0" userDrawn="0"/>
          </p:nvSpPr>
          <p:spPr bwMode="auto">
            <a:xfrm>
              <a:off x="7430039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326;p71" hidden="0"/>
            <p:cNvSpPr/>
            <p:nvPr isPhoto="0" userDrawn="0"/>
          </p:nvSpPr>
          <p:spPr bwMode="auto">
            <a:xfrm>
              <a:off x="5724000" y="4686120"/>
              <a:ext cx="327420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" name="Google Shape;327;p71" hidden="0"/>
          <p:cNvSpPr/>
          <p:nvPr isPhoto="0" userDrawn="0"/>
        </p:nvSpPr>
        <p:spPr bwMode="auto">
          <a:xfrm>
            <a:off x="6891480" y="232848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328;p71" hidden="0"/>
          <p:cNvSpPr>
            <a:spLocks noAdjustHandles="0" noChangeArrowheads="0"/>
          </p:cNvSpPr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pontente minimiza latência das operações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grande: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Acelera operações lentas de acesso a RAM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sofisticado: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Branch prediction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Data forwarding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3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GPU minimiza throughput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4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35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36;p72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37;p72" hidden="0"/>
          <p:cNvSpPr>
            <a:spLocks noAdjustHandles="0" noChangeArrowheads="0"/>
          </p:cNvSpPr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Eficiente energeticamente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Alta taxa de transferência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pequeno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Verdana"/>
                <a:ea typeface="Verdana"/>
                <a:cs typeface="Verdana"/>
              </a:rPr>
              <a:t>Acesso contínuo a RAM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u="sng" strike="noStrike">
                <a:latin typeface="Verdana"/>
                <a:ea typeface="Verdana"/>
                <a:cs typeface="Verdana"/>
              </a:rPr>
              <a:t>Número massivo de threads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grpSp>
        <p:nvGrpSpPr>
          <p:cNvPr id="9" name="Google Shape;338;p72" hidden="0"/>
          <p:cNvGrpSpPr/>
          <p:nvPr isPhoto="0" userDrawn="0"/>
        </p:nvGrpSpPr>
        <p:grpSpPr bwMode="auto">
          <a:xfrm>
            <a:off x="5578920" y="2846160"/>
            <a:ext cx="3352320" cy="2057040"/>
            <a:chOff x="5578920" y="2846160"/>
            <a:chExt cx="3352320" cy="2057040"/>
          </a:xfrm>
        </p:grpSpPr>
        <p:sp>
          <p:nvSpPr>
            <p:cNvPr id="10" name="Google Shape;339;p72" hidden="0"/>
            <p:cNvSpPr/>
            <p:nvPr isPhoto="0" userDrawn="0"/>
          </p:nvSpPr>
          <p:spPr bwMode="auto">
            <a:xfrm>
              <a:off x="5578920" y="4549320"/>
              <a:ext cx="335232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" name="Google Shape;340;p72" hidden="0"/>
            <p:cNvGrpSpPr/>
            <p:nvPr isPhoto="0" userDrawn="0"/>
          </p:nvGrpSpPr>
          <p:grpSpPr bwMode="auto">
            <a:xfrm>
              <a:off x="5582160" y="2846160"/>
              <a:ext cx="3347280" cy="1550160"/>
              <a:chOff x="5582160" y="2846160"/>
              <a:chExt cx="3347280" cy="1550160"/>
            </a:xfrm>
          </p:grpSpPr>
          <p:grpSp>
            <p:nvGrpSpPr>
              <p:cNvPr id="12" name="Google Shape;341;p72" hidden="0"/>
              <p:cNvGrpSpPr/>
              <p:nvPr isPhoto="0" userDrawn="0"/>
            </p:nvGrpSpPr>
            <p:grpSpPr bwMode="auto">
              <a:xfrm>
                <a:off x="5582160" y="2846160"/>
                <a:ext cx="3347280" cy="168120"/>
                <a:chOff x="5582160" y="2846160"/>
                <a:chExt cx="3347280" cy="168120"/>
              </a:xfrm>
            </p:grpSpPr>
            <p:grpSp>
              <p:nvGrpSpPr>
                <p:cNvPr id="13" name="Google Shape;342;p72" hidden="0"/>
                <p:cNvGrpSpPr/>
                <p:nvPr isPhoto="0" userDrawn="0"/>
              </p:nvGrpSpPr>
              <p:grpSpPr bwMode="auto">
                <a:xfrm>
                  <a:off x="5582160" y="2846160"/>
                  <a:ext cx="208800" cy="163800"/>
                  <a:chOff x="5582160" y="2846160"/>
                  <a:chExt cx="208800" cy="163800"/>
                </a:xfrm>
              </p:grpSpPr>
              <p:sp>
                <p:nvSpPr>
                  <p:cNvPr id="14" name="Google Shape;343;p72" hidden="0"/>
                  <p:cNvSpPr/>
                  <p:nvPr isPhoto="0" userDrawn="0"/>
                </p:nvSpPr>
                <p:spPr bwMode="auto">
                  <a:xfrm>
                    <a:off x="5582160" y="28461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" name="Google Shape;344;p72" hidden="0"/>
                  <p:cNvSpPr/>
                  <p:nvPr isPhoto="0" userDrawn="0"/>
                </p:nvSpPr>
                <p:spPr bwMode="auto">
                  <a:xfrm>
                    <a:off x="5582160" y="29318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6" name="Google Shape;345;p72" hidden="0"/>
                <p:cNvSpPr/>
                <p:nvPr isPhoto="0" userDrawn="0"/>
              </p:nvSpPr>
              <p:spPr bwMode="auto">
                <a:xfrm>
                  <a:off x="5820120" y="28504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7" name="Google Shape;3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3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3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" name="Google Shape;3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3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" name="Google Shape;3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3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3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3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3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3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3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" name="Google Shape;3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" name="Google Shape;3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" name="Google Shape;3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" name="Google Shape;361;p72" hidden="0"/>
              <p:cNvGrpSpPr/>
              <p:nvPr isPhoto="0" userDrawn="0"/>
            </p:nvGrpSpPr>
            <p:grpSpPr bwMode="auto">
              <a:xfrm>
                <a:off x="5582160" y="3043080"/>
                <a:ext cx="3347280" cy="168480"/>
                <a:chOff x="5582160" y="3043080"/>
                <a:chExt cx="3347280" cy="168480"/>
              </a:xfrm>
            </p:grpSpPr>
            <p:grpSp>
              <p:nvGrpSpPr>
                <p:cNvPr id="33" name="Google Shape;362;p72" hidden="0"/>
                <p:cNvGrpSpPr/>
                <p:nvPr isPhoto="0" userDrawn="0"/>
              </p:nvGrpSpPr>
              <p:grpSpPr bwMode="auto">
                <a:xfrm>
                  <a:off x="5582160" y="3043080"/>
                  <a:ext cx="208800" cy="164160"/>
                  <a:chOff x="5582160" y="3043080"/>
                  <a:chExt cx="208800" cy="164160"/>
                </a:xfrm>
              </p:grpSpPr>
              <p:sp>
                <p:nvSpPr>
                  <p:cNvPr id="34" name="Google Shape;363;p72" hidden="0"/>
                  <p:cNvSpPr/>
                  <p:nvPr isPhoto="0" userDrawn="0"/>
                </p:nvSpPr>
                <p:spPr bwMode="auto">
                  <a:xfrm>
                    <a:off x="5582160" y="30430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35" name="Google Shape;364;p72" hidden="0"/>
                  <p:cNvSpPr/>
                  <p:nvPr isPhoto="0" userDrawn="0"/>
                </p:nvSpPr>
                <p:spPr bwMode="auto">
                  <a:xfrm>
                    <a:off x="5582160" y="31291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36" name="Google Shape;365;p72" hidden="0"/>
                <p:cNvSpPr/>
                <p:nvPr isPhoto="0" userDrawn="0"/>
              </p:nvSpPr>
              <p:spPr bwMode="auto">
                <a:xfrm>
                  <a:off x="5820120" y="30474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37" name="Google Shape;3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3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" name="Google Shape;3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" name="Google Shape;3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" name="Google Shape;3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3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3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3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3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3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" name="Google Shape;3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9" name="Google Shape;3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Google Shape;3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1" name="Google Shape;3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" name="Google Shape;381;p72" hidden="0"/>
              <p:cNvGrpSpPr/>
              <p:nvPr isPhoto="0" userDrawn="0"/>
            </p:nvGrpSpPr>
            <p:grpSpPr bwMode="auto">
              <a:xfrm>
                <a:off x="5582160" y="3240000"/>
                <a:ext cx="3347280" cy="168480"/>
                <a:chOff x="5582160" y="3240000"/>
                <a:chExt cx="3347280" cy="168480"/>
              </a:xfrm>
            </p:grpSpPr>
            <p:grpSp>
              <p:nvGrpSpPr>
                <p:cNvPr id="53" name="Google Shape;382;p72" hidden="0"/>
                <p:cNvGrpSpPr/>
                <p:nvPr isPhoto="0" userDrawn="0"/>
              </p:nvGrpSpPr>
              <p:grpSpPr bwMode="auto">
                <a:xfrm>
                  <a:off x="5582160" y="3240000"/>
                  <a:ext cx="208800" cy="164160"/>
                  <a:chOff x="5582160" y="3240000"/>
                  <a:chExt cx="208800" cy="164160"/>
                </a:xfrm>
              </p:grpSpPr>
              <p:sp>
                <p:nvSpPr>
                  <p:cNvPr id="54" name="Google Shape;383;p72" hidden="0"/>
                  <p:cNvSpPr/>
                  <p:nvPr isPhoto="0" userDrawn="0"/>
                </p:nvSpPr>
                <p:spPr bwMode="auto">
                  <a:xfrm>
                    <a:off x="5582160" y="32400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55" name="Google Shape;384;p72" hidden="0"/>
                  <p:cNvSpPr/>
                  <p:nvPr isPhoto="0" userDrawn="0"/>
                </p:nvSpPr>
                <p:spPr bwMode="auto">
                  <a:xfrm>
                    <a:off x="5582160" y="33260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56" name="Google Shape;385;p72" hidden="0"/>
                <p:cNvSpPr/>
                <p:nvPr isPhoto="0" userDrawn="0"/>
              </p:nvSpPr>
              <p:spPr bwMode="auto">
                <a:xfrm>
                  <a:off x="5820120" y="32443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57" name="Google Shape;3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3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" name="Google Shape;3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" name="Google Shape;3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" name="Google Shape;3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" name="Google Shape;3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" name="Google Shape;3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3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" name="Google Shape;3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" name="Google Shape;3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" name="Google Shape;3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" name="Google Shape;3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" name="Google Shape;3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" name="Google Shape;3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" name="Google Shape;4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" name="Google Shape;401;p72" hidden="0"/>
              <p:cNvGrpSpPr/>
              <p:nvPr isPhoto="0" userDrawn="0"/>
            </p:nvGrpSpPr>
            <p:grpSpPr bwMode="auto">
              <a:xfrm>
                <a:off x="5582160" y="3437280"/>
                <a:ext cx="3347280" cy="168120"/>
                <a:chOff x="5582160" y="3437280"/>
                <a:chExt cx="3347280" cy="168120"/>
              </a:xfrm>
            </p:grpSpPr>
            <p:grpSp>
              <p:nvGrpSpPr>
                <p:cNvPr id="73" name="Google Shape;402;p72" hidden="0"/>
                <p:cNvGrpSpPr/>
                <p:nvPr isPhoto="0" userDrawn="0"/>
              </p:nvGrpSpPr>
              <p:grpSpPr bwMode="auto">
                <a:xfrm>
                  <a:off x="5582160" y="3437280"/>
                  <a:ext cx="208800" cy="163800"/>
                  <a:chOff x="5582160" y="3437280"/>
                  <a:chExt cx="208800" cy="163800"/>
                </a:xfrm>
              </p:grpSpPr>
              <p:sp>
                <p:nvSpPr>
                  <p:cNvPr id="74" name="Google Shape;403;p72" hidden="0"/>
                  <p:cNvSpPr/>
                  <p:nvPr isPhoto="0" userDrawn="0"/>
                </p:nvSpPr>
                <p:spPr bwMode="auto">
                  <a:xfrm>
                    <a:off x="5582160" y="34372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75" name="Google Shape;404;p72" hidden="0"/>
                  <p:cNvSpPr/>
                  <p:nvPr isPhoto="0" userDrawn="0"/>
                </p:nvSpPr>
                <p:spPr bwMode="auto">
                  <a:xfrm>
                    <a:off x="5582160" y="352296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76" name="Google Shape;405;p72" hidden="0"/>
                <p:cNvSpPr/>
                <p:nvPr isPhoto="0" userDrawn="0"/>
              </p:nvSpPr>
              <p:spPr bwMode="auto">
                <a:xfrm>
                  <a:off x="5820120" y="34416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77" name="Google Shape;40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8" name="Google Shape;40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9" name="Google Shape;40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" name="Google Shape;40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" name="Google Shape;41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" name="Google Shape;41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" name="Google Shape;41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" name="Google Shape;41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" name="Google Shape;41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" name="Google Shape;41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" name="Google Shape;41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" name="Google Shape;41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41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41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42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" name="Google Shape;421;p72" hidden="0"/>
              <p:cNvGrpSpPr/>
              <p:nvPr isPhoto="0" userDrawn="0"/>
            </p:nvGrpSpPr>
            <p:grpSpPr bwMode="auto">
              <a:xfrm>
                <a:off x="5582160" y="3635640"/>
                <a:ext cx="3347280" cy="168120"/>
                <a:chOff x="5582160" y="3635640"/>
                <a:chExt cx="3347280" cy="168120"/>
              </a:xfrm>
            </p:grpSpPr>
            <p:grpSp>
              <p:nvGrpSpPr>
                <p:cNvPr id="93" name="Google Shape;422;p72" hidden="0"/>
                <p:cNvGrpSpPr/>
                <p:nvPr isPhoto="0" userDrawn="0"/>
              </p:nvGrpSpPr>
              <p:grpSpPr bwMode="auto">
                <a:xfrm>
                  <a:off x="5582160" y="3635640"/>
                  <a:ext cx="208800" cy="163800"/>
                  <a:chOff x="5582160" y="3635640"/>
                  <a:chExt cx="208800" cy="163800"/>
                </a:xfrm>
              </p:grpSpPr>
              <p:sp>
                <p:nvSpPr>
                  <p:cNvPr id="94" name="Google Shape;423;p72" hidden="0"/>
                  <p:cNvSpPr/>
                  <p:nvPr isPhoto="0" userDrawn="0"/>
                </p:nvSpPr>
                <p:spPr bwMode="auto">
                  <a:xfrm>
                    <a:off x="5582160" y="36356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95" name="Google Shape;424;p72" hidden="0"/>
                  <p:cNvSpPr/>
                  <p:nvPr isPhoto="0" userDrawn="0"/>
                </p:nvSpPr>
                <p:spPr bwMode="auto">
                  <a:xfrm>
                    <a:off x="5582160" y="37213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96" name="Google Shape;425;p72" hidden="0"/>
                <p:cNvSpPr/>
                <p:nvPr isPhoto="0" userDrawn="0"/>
              </p:nvSpPr>
              <p:spPr bwMode="auto">
                <a:xfrm>
                  <a:off x="5820120" y="363996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97" name="Google Shape;42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8" name="Google Shape;42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9" name="Google Shape;42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0" name="Google Shape;42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" name="Google Shape;43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" name="Google Shape;43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" name="Google Shape;43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" name="Google Shape;43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5" name="Google Shape;43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6" name="Google Shape;43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" name="Google Shape;43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" name="Google Shape;43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9" name="Google Shape;43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43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44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" name="Google Shape;441;p72" hidden="0"/>
              <p:cNvGrpSpPr/>
              <p:nvPr isPhoto="0" userDrawn="0"/>
            </p:nvGrpSpPr>
            <p:grpSpPr bwMode="auto">
              <a:xfrm>
                <a:off x="5582160" y="3832560"/>
                <a:ext cx="3347280" cy="168480"/>
                <a:chOff x="5582160" y="3832560"/>
                <a:chExt cx="3347280" cy="168480"/>
              </a:xfrm>
            </p:grpSpPr>
            <p:grpSp>
              <p:nvGrpSpPr>
                <p:cNvPr id="113" name="Google Shape;442;p72" hidden="0"/>
                <p:cNvGrpSpPr/>
                <p:nvPr isPhoto="0" userDrawn="0"/>
              </p:nvGrpSpPr>
              <p:grpSpPr bwMode="auto">
                <a:xfrm>
                  <a:off x="5582160" y="3832560"/>
                  <a:ext cx="208800" cy="164160"/>
                  <a:chOff x="5582160" y="3832560"/>
                  <a:chExt cx="208800" cy="164160"/>
                </a:xfrm>
              </p:grpSpPr>
              <p:sp>
                <p:nvSpPr>
                  <p:cNvPr id="114" name="Google Shape;443;p72" hidden="0"/>
                  <p:cNvSpPr/>
                  <p:nvPr isPhoto="0" userDrawn="0"/>
                </p:nvSpPr>
                <p:spPr bwMode="auto">
                  <a:xfrm>
                    <a:off x="5582160" y="38325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15" name="Google Shape;444;p72" hidden="0"/>
                  <p:cNvSpPr/>
                  <p:nvPr isPhoto="0" userDrawn="0"/>
                </p:nvSpPr>
                <p:spPr bwMode="auto">
                  <a:xfrm>
                    <a:off x="5582160" y="391860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16" name="Google Shape;445;p72" hidden="0"/>
                <p:cNvSpPr/>
                <p:nvPr isPhoto="0" userDrawn="0"/>
              </p:nvSpPr>
              <p:spPr bwMode="auto">
                <a:xfrm>
                  <a:off x="5820120" y="38368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17" name="Google Shape;4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4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4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4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4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4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4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4" name="Google Shape;4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5" name="Google Shape;4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" name="Google Shape;4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4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4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9" name="Google Shape;4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4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4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2" name="Google Shape;461;p72" hidden="0"/>
              <p:cNvGrpSpPr/>
              <p:nvPr isPhoto="0" userDrawn="0"/>
            </p:nvGrpSpPr>
            <p:grpSpPr bwMode="auto">
              <a:xfrm>
                <a:off x="5582160" y="4029840"/>
                <a:ext cx="3347280" cy="168120"/>
                <a:chOff x="5582160" y="4029840"/>
                <a:chExt cx="3347280" cy="168120"/>
              </a:xfrm>
            </p:grpSpPr>
            <p:grpSp>
              <p:nvGrpSpPr>
                <p:cNvPr id="133" name="Google Shape;462;p72" hidden="0"/>
                <p:cNvGrpSpPr/>
                <p:nvPr isPhoto="0" userDrawn="0"/>
              </p:nvGrpSpPr>
              <p:grpSpPr bwMode="auto">
                <a:xfrm>
                  <a:off x="5582160" y="4029840"/>
                  <a:ext cx="208800" cy="163800"/>
                  <a:chOff x="5582160" y="4029840"/>
                  <a:chExt cx="208800" cy="163800"/>
                </a:xfrm>
              </p:grpSpPr>
              <p:sp>
                <p:nvSpPr>
                  <p:cNvPr id="134" name="Google Shape;463;p72" hidden="0"/>
                  <p:cNvSpPr/>
                  <p:nvPr isPhoto="0" userDrawn="0"/>
                </p:nvSpPr>
                <p:spPr bwMode="auto">
                  <a:xfrm>
                    <a:off x="5582160" y="40298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35" name="Google Shape;464;p72" hidden="0"/>
                  <p:cNvSpPr/>
                  <p:nvPr isPhoto="0" userDrawn="0"/>
                </p:nvSpPr>
                <p:spPr bwMode="auto">
                  <a:xfrm>
                    <a:off x="5582160" y="4115519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36" name="Google Shape;465;p72" hidden="0"/>
                <p:cNvSpPr/>
                <p:nvPr isPhoto="0" userDrawn="0"/>
              </p:nvSpPr>
              <p:spPr bwMode="auto">
                <a:xfrm>
                  <a:off x="5820120" y="40338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37" name="Google Shape;4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4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4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4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4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" name="Google Shape;4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" name="Google Shape;4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4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" name="Google Shape;4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4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" name="Google Shape;4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8" name="Google Shape;4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9" name="Google Shape;4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Google Shape;4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4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2" name="Google Shape;481;p72" hidden="0"/>
              <p:cNvGrpSpPr/>
              <p:nvPr isPhoto="0" userDrawn="0"/>
            </p:nvGrpSpPr>
            <p:grpSpPr bwMode="auto">
              <a:xfrm>
                <a:off x="5582160" y="4228200"/>
                <a:ext cx="3347280" cy="168120"/>
                <a:chOff x="5582160" y="4228200"/>
                <a:chExt cx="3347280" cy="168120"/>
              </a:xfrm>
            </p:grpSpPr>
            <p:grpSp>
              <p:nvGrpSpPr>
                <p:cNvPr id="153" name="Google Shape;482;p72" hidden="0"/>
                <p:cNvGrpSpPr/>
                <p:nvPr isPhoto="0" userDrawn="0"/>
              </p:nvGrpSpPr>
              <p:grpSpPr bwMode="auto">
                <a:xfrm>
                  <a:off x="5582160" y="4228200"/>
                  <a:ext cx="208800" cy="163800"/>
                  <a:chOff x="5582160" y="4228200"/>
                  <a:chExt cx="208800" cy="163800"/>
                </a:xfrm>
              </p:grpSpPr>
              <p:sp>
                <p:nvSpPr>
                  <p:cNvPr id="154" name="Google Shape;483;p72" hidden="0"/>
                  <p:cNvSpPr/>
                  <p:nvPr isPhoto="0" userDrawn="0"/>
                </p:nvSpPr>
                <p:spPr bwMode="auto">
                  <a:xfrm>
                    <a:off x="5582160" y="42282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5" name="Google Shape;484;p72" hidden="0"/>
                  <p:cNvSpPr/>
                  <p:nvPr isPhoto="0" userDrawn="0"/>
                </p:nvSpPr>
                <p:spPr bwMode="auto">
                  <a:xfrm>
                    <a:off x="5582160" y="431388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56" name="Google Shape;485;p72" hidden="0"/>
                <p:cNvSpPr/>
                <p:nvPr isPhoto="0" userDrawn="0"/>
              </p:nvSpPr>
              <p:spPr bwMode="auto">
                <a:xfrm>
                  <a:off x="5820120" y="42325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57" name="Google Shape;4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4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4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4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4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4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4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4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4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6" name="Google Shape;4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7" name="Google Shape;4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4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9" name="Google Shape;4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0" name="Google Shape;4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5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172" name="Google Shape;501;p72" hidden="0"/>
          <p:cNvSpPr/>
          <p:nvPr isPhoto="0" userDrawn="0"/>
        </p:nvSpPr>
        <p:spPr bwMode="auto">
          <a:xfrm>
            <a:off x="6913800" y="223200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GPU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6;p7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vs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7;p7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50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0;p73" hidden="0"/>
          <p:cNvSpPr>
            <a:spLocks noAdjustHandles="0" noChangeArrowheads="0"/>
          </p:cNvSpPr>
          <p:nvPr isPhoto="0" userDrawn="0"/>
        </p:nvSpPr>
        <p:spPr bwMode="auto">
          <a:xfrm>
            <a:off x="360000" y="1872000"/>
            <a:ext cx="3672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para partes sequenciais onde uma latência mínima é importante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podem ser 10X mais rápidas que GPUs para código sequencial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1;p73" hidden="0"/>
          <p:cNvSpPr>
            <a:spLocks noAdjustHandles="0" noChangeArrowheads="0"/>
          </p:cNvSpPr>
          <p:nvPr isPhoto="0" userDrawn="0"/>
        </p:nvSpPr>
        <p:spPr bwMode="auto">
          <a:xfrm>
            <a:off x="4896000" y="1872000"/>
            <a:ext cx="4176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para partes paralelas onde a taxa de transferência(throughput) bate a latência menor.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podem ser 10X mais rápidas que as CPUs para código paralelo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512;p73" hidden="0"/>
          <p:cNvCxnSpPr>
            <a:cxnSpLocks/>
          </p:cNvCxnSpPr>
          <p:nvPr isPhoto="0" userDrawn="0"/>
        </p:nvCxnSpPr>
        <p:spPr bwMode="auto">
          <a:xfrm>
            <a:off x="4500000" y="1486080"/>
            <a:ext cx="0" cy="4057920"/>
          </a:xfrm>
          <a:prstGeom prst="straightConnector1">
            <a:avLst/>
          </a:prstGeom>
          <a:noFill/>
          <a:ln w="12600" cap="flat" cmpd="sng">
            <a:solidFill>
              <a:srgbClr val="FF4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7;p7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Compilador especial: </a:t>
            </a: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nvcc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Endereçamento de memória separado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Dados precisam ser copiados de/para GPU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Isto leva tempo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Funções especiais (kernels) para rodar na GPU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28;p7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29;p7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30;p79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31;p79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32;p79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7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Memória em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8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39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40;p80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41;p80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42;p80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43;p80" hidden="0"/>
          <p:cNvSpPr>
            <a:spLocks noAdjustHandles="0" noChangeArrowheads="0"/>
          </p:cNvSpPr>
          <p:nvPr isPhoto="0" userDrawn="0"/>
        </p:nvSpPr>
        <p:spPr bwMode="auto">
          <a:xfrm>
            <a:off x="284760" y="1841040"/>
            <a:ext cx="4539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GPU (device)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63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Cada thread ler e escrever nos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registradores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06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Ler e escrever na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CPU (host)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Transferir dados de e para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grpSp>
        <p:nvGrpSpPr>
          <p:cNvPr id="11" name="Google Shape;644;p80" hidden="0"/>
          <p:cNvGrpSpPr/>
          <p:nvPr isPhoto="0" userDrawn="0"/>
        </p:nvGrpSpPr>
        <p:grpSpPr bwMode="auto">
          <a:xfrm>
            <a:off x="4528440" y="2255760"/>
            <a:ext cx="4399560" cy="2208240"/>
            <a:chOff x="4528440" y="2255760"/>
            <a:chExt cx="4399560" cy="2208240"/>
          </a:xfrm>
        </p:grpSpPr>
        <p:sp>
          <p:nvSpPr>
            <p:cNvPr id="12" name="Google Shape;645;p80" hidden="0"/>
            <p:cNvSpPr/>
            <p:nvPr isPhoto="0" userDrawn="0"/>
          </p:nvSpPr>
          <p:spPr bwMode="auto">
            <a:xfrm>
              <a:off x="4528440" y="3559680"/>
              <a:ext cx="632879" cy="79992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Palatino"/>
                  <a:ea typeface="Palatino"/>
                  <a:cs typeface="Palatino"/>
                </a:rPr>
                <a:t>Host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646;p80" hidden="0"/>
            <p:cNvSpPr/>
            <p:nvPr isPhoto="0" userDrawn="0"/>
          </p:nvSpPr>
          <p:spPr bwMode="auto">
            <a:xfrm>
              <a:off x="5220720" y="2255760"/>
              <a:ext cx="3707280" cy="22082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(Device) Grid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647;p80" hidden="0"/>
            <p:cNvSpPr/>
            <p:nvPr isPhoto="0" userDrawn="0"/>
          </p:nvSpPr>
          <p:spPr bwMode="auto">
            <a:xfrm>
              <a:off x="5379480" y="3919320"/>
              <a:ext cx="3504960" cy="3805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Global</a:t>
              </a:r>
              <a:endParaRPr sz="10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Memory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648;p80" hidden="0"/>
            <p:cNvSpPr/>
            <p:nvPr isPhoto="0" userDrawn="0"/>
          </p:nvSpPr>
          <p:spPr bwMode="auto">
            <a:xfrm>
              <a:off x="5284080" y="2514240"/>
              <a:ext cx="1812600" cy="12427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0)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6" name="Google Shape;649;p80" hidden="0"/>
            <p:cNvSpPr/>
            <p:nvPr isPhoto="0" userDrawn="0"/>
          </p:nvSpPr>
          <p:spPr bwMode="auto">
            <a:xfrm>
              <a:off x="53589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650;p80" hidden="0"/>
            <p:cNvSpPr/>
            <p:nvPr isPhoto="0" userDrawn="0"/>
          </p:nvSpPr>
          <p:spPr bwMode="auto">
            <a:xfrm>
              <a:off x="54208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8" name="Google Shape;651;p80" hidden="0"/>
            <p:cNvCxnSpPr>
              <a:cxnSpLocks/>
            </p:cNvCxnSpPr>
            <p:nvPr isPhoto="0" userDrawn="0"/>
          </p:nvCxnSpPr>
          <p:spPr bwMode="auto">
            <a:xfrm>
              <a:off x="57445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" name="Google Shape;652;p80" hidden="0"/>
            <p:cNvCxnSpPr>
              <a:cxnSpLocks/>
            </p:cNvCxnSpPr>
            <p:nvPr isPhoto="0" userDrawn="0"/>
          </p:nvCxnSpPr>
          <p:spPr bwMode="auto">
            <a:xfrm>
              <a:off x="66589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" name="Google Shape;653;p80" hidden="0"/>
            <p:cNvSpPr/>
            <p:nvPr isPhoto="0" userDrawn="0"/>
          </p:nvSpPr>
          <p:spPr bwMode="auto">
            <a:xfrm>
              <a:off x="7147800" y="2511720"/>
              <a:ext cx="1744200" cy="124488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1)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1" name="Google Shape;654;p80" hidden="0"/>
            <p:cNvCxnSpPr>
              <a:cxnSpLocks/>
            </p:cNvCxnSpPr>
            <p:nvPr isPhoto="0" userDrawn="0"/>
          </p:nvCxnSpPr>
          <p:spPr bwMode="auto">
            <a:xfrm>
              <a:off x="7649640" y="358560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" name="Google Shape;655;p80" hidden="0"/>
            <p:cNvCxnSpPr>
              <a:cxnSpLocks/>
            </p:cNvCxnSpPr>
            <p:nvPr isPhoto="0" userDrawn="0"/>
          </p:nvCxnSpPr>
          <p:spPr bwMode="auto">
            <a:xfrm>
              <a:off x="8487720" y="356544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Google Shape;656;p80" hidden="0"/>
            <p:cNvCxnSpPr>
              <a:cxnSpLocks/>
            </p:cNvCxnSpPr>
            <p:nvPr isPhoto="0" userDrawn="0"/>
          </p:nvCxnSpPr>
          <p:spPr bwMode="auto">
            <a:xfrm>
              <a:off x="5061600" y="3811680"/>
              <a:ext cx="316080" cy="36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4" name="Google Shape;657;p80" hidden="0"/>
            <p:cNvSpPr/>
            <p:nvPr isPhoto="0" userDrawn="0"/>
          </p:nvSpPr>
          <p:spPr bwMode="auto">
            <a:xfrm>
              <a:off x="7206840" y="289512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Google Shape;658;p80" hidden="0"/>
            <p:cNvSpPr/>
            <p:nvPr isPhoto="0" userDrawn="0"/>
          </p:nvSpPr>
          <p:spPr bwMode="auto">
            <a:xfrm>
              <a:off x="7268760" y="302472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Google Shape;659;p80" hidden="0"/>
            <p:cNvSpPr/>
            <p:nvPr isPhoto="0" userDrawn="0"/>
          </p:nvSpPr>
          <p:spPr bwMode="auto">
            <a:xfrm>
              <a:off x="624312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660;p80" hidden="0"/>
            <p:cNvSpPr/>
            <p:nvPr isPhoto="0" userDrawn="0"/>
          </p:nvSpPr>
          <p:spPr bwMode="auto">
            <a:xfrm>
              <a:off x="6305039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661;p80" hidden="0"/>
            <p:cNvSpPr/>
            <p:nvPr isPhoto="0" userDrawn="0"/>
          </p:nvSpPr>
          <p:spPr bwMode="auto">
            <a:xfrm>
              <a:off x="80751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662;p80" hidden="0"/>
            <p:cNvSpPr/>
            <p:nvPr isPhoto="0" userDrawn="0"/>
          </p:nvSpPr>
          <p:spPr bwMode="auto">
            <a:xfrm>
              <a:off x="81370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7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Fluxo de um programa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68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69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70;p81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71;p81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72;p81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73;p8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40240"/>
            <a:ext cx="7704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1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dados CPU →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2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processa dados na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3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resultados GPU → CPU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74;p81" hidden="0"/>
          <p:cNvSpPr/>
          <p:nvPr isPhoto="0" userDrawn="0"/>
        </p:nvSpPr>
        <p:spPr bwMode="auto">
          <a:xfrm>
            <a:off x="2823840" y="5032800"/>
            <a:ext cx="91404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675;p81" hidden="0"/>
          <p:cNvSpPr/>
          <p:nvPr isPhoto="0" userDrawn="0"/>
        </p:nvSpPr>
        <p:spPr bwMode="auto">
          <a:xfrm>
            <a:off x="224748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676;p81" hidden="0"/>
          <p:cNvSpPr/>
          <p:nvPr isPhoto="0" userDrawn="0"/>
        </p:nvSpPr>
        <p:spPr bwMode="auto">
          <a:xfrm>
            <a:off x="2309040" y="4575600"/>
            <a:ext cx="14551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677;p81" hidden="0"/>
          <p:cNvSpPr/>
          <p:nvPr isPhoto="0" userDrawn="0"/>
        </p:nvSpPr>
        <p:spPr bwMode="auto">
          <a:xfrm>
            <a:off x="4804920" y="5032800"/>
            <a:ext cx="106632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678;p81" hidden="0"/>
          <p:cNvSpPr/>
          <p:nvPr isPhoto="0" userDrawn="0"/>
        </p:nvSpPr>
        <p:spPr bwMode="auto">
          <a:xfrm>
            <a:off x="450000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679;p81" hidden="0"/>
          <p:cNvSpPr/>
          <p:nvPr isPhoto="0" userDrawn="0"/>
        </p:nvSpPr>
        <p:spPr bwMode="auto">
          <a:xfrm>
            <a:off x="4509000" y="4546440"/>
            <a:ext cx="14659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680;p81" hidden="0"/>
          <p:cNvSpPr/>
          <p:nvPr isPhoto="0" userDrawn="0"/>
        </p:nvSpPr>
        <p:spPr bwMode="auto">
          <a:xfrm>
            <a:off x="3738240" y="4232520"/>
            <a:ext cx="1294920" cy="342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681;p81" hidden="0"/>
          <p:cNvSpPr/>
          <p:nvPr isPhoto="0" userDrawn="0"/>
        </p:nvSpPr>
        <p:spPr bwMode="auto">
          <a:xfrm flipH="0" flipV="0">
            <a:off x="3957840" y="3706200"/>
            <a:ext cx="1094773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1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682;p81" hidden="0"/>
          <p:cNvSpPr/>
          <p:nvPr isPhoto="0" userDrawn="0"/>
        </p:nvSpPr>
        <p:spPr bwMode="auto">
          <a:xfrm flipH="1">
            <a:off x="3736080" y="5661360"/>
            <a:ext cx="1294920" cy="285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83;p81" hidden="0"/>
          <p:cNvSpPr/>
          <p:nvPr isPhoto="0" userDrawn="0"/>
        </p:nvSpPr>
        <p:spPr bwMode="auto">
          <a:xfrm flipH="0" flipV="0">
            <a:off x="4034160" y="5934959"/>
            <a:ext cx="1841067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3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684;p81" hidden="0"/>
          <p:cNvSpPr/>
          <p:nvPr isPhoto="0" userDrawn="0"/>
        </p:nvSpPr>
        <p:spPr bwMode="auto">
          <a:xfrm flipH="0" flipV="0">
            <a:off x="5480640" y="4189680"/>
            <a:ext cx="1145041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2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9;p8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 - hoje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0;p82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91;p8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92;p8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471DB9-E56B-0F06-2EE7-FD4502961617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693;p8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640520" y="1999080"/>
            <a:ext cx="5091480" cy="35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4;p82" hidden="0"/>
          <p:cNvSpPr>
            <a:spLocks noAdjustHandles="0" noChangeArrowheads="0"/>
          </p:cNvSpPr>
          <p:nvPr isPhoto="0" userDrawn="0"/>
        </p:nvSpPr>
        <p:spPr bwMode="auto">
          <a:xfrm>
            <a:off x="2340000" y="4968000"/>
            <a:ext cx="4199400" cy="34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Nvidia Thrust: API simplificada em C++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2021-05-18T21:56:53Z</dcterms:modified>
  <cp:category/>
  <cp:contentStatus/>
  <cp:version/>
</cp:coreProperties>
</file>