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960" y="2384280"/>
            <a:ext cx="734220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Verdana"/>
                <a:ea typeface="Verdana"/>
              </a:rPr>
              <a:t>SuperComputação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60" y="3429000"/>
            <a:ext cx="734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09 – Busca global II</a:t>
            </a:r>
            <a:endParaRPr lang="pt-BR" sz="20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92"/>
              </a:spcBef>
              <a:defRPr/>
            </a:pP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900000" y="5463360"/>
            <a:ext cx="7342200" cy="11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2021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6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6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Igor Montagner &lt;igorsm1@insper.edu.br&gt;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3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Antônio Selvatici &lt;antoniohps1@insper.edu.br&gt;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Comparação de resultados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C7DE38B-111B-02AA-E82F-827DF764230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3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Comparação de resultados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5BD1C4C-8049-C0FE-A237-9810EE8B5D1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1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>
              <a:solidFill>
                <a:schemeClr val="tx1"/>
              </a:solidFill>
            </a:endParaRPr>
          </a:p>
          <a:p>
            <a:pPr>
              <a:defRPr/>
            </a:pPr>
            <a:r>
              <a:rPr sz="2400" b="1">
                <a:solidFill>
                  <a:schemeClr val="tx1"/>
                </a:solidFill>
              </a:rPr>
              <a:t>Já implementamos os seguintes métodos:</a:t>
            </a:r>
            <a:endParaRPr sz="2400" b="1">
              <a:solidFill>
                <a:schemeClr val="tx1"/>
              </a:solidFill>
            </a:endParaRPr>
          </a:p>
          <a:p>
            <a:pPr>
              <a:defRPr/>
            </a:pPr>
            <a:endParaRPr sz="2400">
              <a:solidFill>
                <a:schemeClr val="tx1"/>
              </a:solidFill>
            </a:endParaRPr>
          </a:p>
          <a:p>
            <a:pPr marL="349965" indent="-349965">
              <a:lnSpc>
                <a:spcPct val="200000"/>
              </a:lnSpc>
              <a:buAutoNum type="arabicPeriod"/>
              <a:defRPr/>
            </a:pPr>
            <a:r>
              <a:rPr sz="2400">
                <a:solidFill>
                  <a:schemeClr val="tx1"/>
                </a:solidFill>
              </a:rPr>
              <a:t>Heurística "Mais caro"</a:t>
            </a:r>
            <a:endParaRPr sz="2400">
              <a:solidFill>
                <a:schemeClr val="tx1"/>
              </a:solidFill>
            </a:endParaRPr>
          </a:p>
          <a:p>
            <a:pPr marL="349965" indent="-349965">
              <a:lnSpc>
                <a:spcPct val="200000"/>
              </a:lnSpc>
              <a:buAutoNum type="arabicPeriod"/>
              <a:defRPr/>
            </a:pPr>
            <a:r>
              <a:rPr sz="2400">
                <a:solidFill>
                  <a:schemeClr val="tx1"/>
                </a:solidFill>
              </a:rPr>
              <a:t>Heurística "Mais leve"</a:t>
            </a:r>
            <a:endParaRPr sz="2400">
              <a:solidFill>
                <a:schemeClr val="tx1"/>
              </a:solidFill>
            </a:endParaRPr>
          </a:p>
          <a:p>
            <a:pPr marL="349965" indent="-349965">
              <a:lnSpc>
                <a:spcPct val="200000"/>
              </a:lnSpc>
              <a:buAutoNum type="arabicPeriod"/>
              <a:defRPr/>
            </a:pPr>
            <a:r>
              <a:rPr sz="2400">
                <a:solidFill>
                  <a:schemeClr val="tx1"/>
                </a:solidFill>
              </a:rPr>
              <a:t>Busca local "Mochila cheia"</a:t>
            </a:r>
            <a:endParaRPr sz="2400">
              <a:solidFill>
                <a:schemeClr val="tx1"/>
              </a:solidFill>
            </a:endParaRPr>
          </a:p>
          <a:p>
            <a:pPr marL="349965" indent="-349965">
              <a:lnSpc>
                <a:spcPct val="200000"/>
              </a:lnSpc>
              <a:buAutoNum type="arabicPeriod"/>
              <a:defRPr/>
            </a:pPr>
            <a:r>
              <a:rPr sz="2400">
                <a:solidFill>
                  <a:schemeClr val="tx1"/>
                </a:solidFill>
              </a:rPr>
              <a:t>Busca exaustiva</a:t>
            </a:r>
            <a:endParaRPr sz="2400">
              <a:solidFill>
                <a:schemeClr val="tx1"/>
              </a:solidFill>
            </a:endParaRPr>
          </a:p>
          <a:p>
            <a:pPr marL="239818" indent="-239818">
              <a:lnSpc>
                <a:spcPct val="200000"/>
              </a:lnSpc>
              <a:buAutoNum type="arabicPeriod"/>
              <a:defRPr/>
            </a:pPr>
            <a:endParaRPr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Comparação de resultados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9AB2AD4-92ED-B7DC-350F-5F003560D23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1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sz="2400">
                <a:solidFill>
                  <a:schemeClr val="tx1"/>
                </a:solidFill>
              </a:rPr>
              <a:t>Em quais dimensões poderíamos comparar esses programas?</a:t>
            </a:r>
            <a:endParaRPr sz="2400">
              <a:solidFill>
                <a:schemeClr val="tx1"/>
              </a:solidFill>
            </a:endParaRPr>
          </a:p>
          <a:p>
            <a:pPr marL="239818" indent="-239818">
              <a:lnSpc>
                <a:spcPct val="200000"/>
              </a:lnSpc>
              <a:buAutoNum type="arabicPeriod"/>
              <a:defRPr/>
            </a:pPr>
            <a:endParaRPr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Comparação de resultados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80B94C2-18F8-BB5A-5413-6359B336299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1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sz="2400">
                <a:solidFill>
                  <a:schemeClr val="tx1"/>
                </a:solidFill>
              </a:rPr>
              <a:t>Em quais dimensões poderíamos comparar esses programas?</a:t>
            </a:r>
            <a:endParaRPr sz="2400">
              <a:solidFill>
                <a:schemeClr val="tx1"/>
              </a:solidFill>
            </a:endParaRPr>
          </a:p>
          <a:p>
            <a:pPr marL="239818" indent="-239818">
              <a:lnSpc>
                <a:spcPct val="200000"/>
              </a:lnSpc>
              <a:buAutoNum type="arabicPeriod"/>
              <a:defRPr/>
            </a:pPr>
            <a:r>
              <a:rPr sz="2400">
                <a:solidFill>
                  <a:schemeClr val="tx1"/>
                </a:solidFill>
              </a:rPr>
              <a:t>Tempo de execução</a:t>
            </a:r>
            <a:endParaRPr sz="2400">
              <a:solidFill>
                <a:schemeClr val="tx1"/>
              </a:solidFill>
            </a:endParaRPr>
          </a:p>
          <a:p>
            <a:pPr marL="239818" indent="-239818">
              <a:lnSpc>
                <a:spcPct val="200000"/>
              </a:lnSpc>
              <a:buAutoNum type="arabicPeriod"/>
              <a:defRPr/>
            </a:pPr>
            <a:r>
              <a:rPr sz="2400">
                <a:solidFill>
                  <a:schemeClr val="tx1"/>
                </a:solidFill>
              </a:rPr>
              <a:t>Qualidade da solução produzida</a:t>
            </a:r>
            <a:endParaRPr sz="2400">
              <a:solidFill>
                <a:schemeClr val="tx1"/>
              </a:solidFill>
            </a:endParaRPr>
          </a:p>
          <a:p>
            <a:pPr marL="239818" indent="-239818">
              <a:lnSpc>
                <a:spcPct val="200000"/>
              </a:lnSpc>
              <a:buAutoNum type="arabicPeriod"/>
              <a:defRPr/>
            </a:pPr>
            <a:r>
              <a:rPr sz="2400">
                <a:solidFill>
                  <a:schemeClr val="tx1"/>
                </a:solidFill>
              </a:rPr>
              <a:t>Tamanho de instâncias aceitas</a:t>
            </a:r>
            <a:endParaRPr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Que perguntas poderíamos responder?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FA8E22E-8AFA-7A94-94AF-9D75C22A4D5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1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349965" indent="-349965">
              <a:lnSpc>
                <a:spcPct val="200000"/>
              </a:lnSpc>
              <a:buFont typeface="Arial"/>
              <a:buChar char="•"/>
              <a:defRPr/>
            </a:pPr>
            <a:endParaRPr sz="2400">
              <a:solidFill>
                <a:schemeClr val="tx1"/>
              </a:solidFill>
            </a:endParaRPr>
          </a:p>
          <a:p>
            <a:pPr marL="349965" indent="-349965">
              <a:lnSpc>
                <a:spcPct val="200000"/>
              </a:lnSpc>
              <a:buFont typeface="Arial"/>
              <a:buChar char="•"/>
              <a:defRPr/>
            </a:pPr>
            <a:r>
              <a:rPr sz="2400">
                <a:solidFill>
                  <a:schemeClr val="tx1"/>
                </a:solidFill>
              </a:rPr>
              <a:t>Até qual tamanho de mochila a busca global resolve rápido?</a:t>
            </a:r>
            <a:endParaRPr sz="2400">
              <a:solidFill>
                <a:schemeClr val="tx1"/>
              </a:solidFill>
            </a:endParaRPr>
          </a:p>
          <a:p>
            <a:pPr marL="349965" indent="-349965">
              <a:lnSpc>
                <a:spcPct val="200000"/>
              </a:lnSpc>
              <a:buFont typeface="Arial"/>
              <a:buChar char="•"/>
              <a:defRPr/>
            </a:pPr>
            <a:r>
              <a:rPr sz="2400">
                <a:solidFill>
                  <a:schemeClr val="tx1"/>
                </a:solidFill>
              </a:rPr>
              <a:t>O algoritmo de busca local é melhor que as heurísticas?</a:t>
            </a:r>
            <a:endParaRPr sz="2400">
              <a:solidFill>
                <a:schemeClr val="tx1"/>
              </a:solidFill>
            </a:endParaRPr>
          </a:p>
          <a:p>
            <a:pPr marL="349965" indent="-349965">
              <a:lnSpc>
                <a:spcPct val="200000"/>
              </a:lnSpc>
              <a:buFont typeface="Arial"/>
              <a:buChar char="•"/>
              <a:defRPr/>
            </a:pPr>
            <a:r>
              <a:rPr sz="2400">
                <a:solidFill>
                  <a:schemeClr val="tx1"/>
                </a:solidFill>
              </a:rPr>
              <a:t>Vale a pena esperar pela busca global? Até que ponto?</a:t>
            </a:r>
            <a:endParaRPr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7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677C689-0ABF-A6AD-58FD-487C47E0CFA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7" y="4088421"/>
            <a:ext cx="8137931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Responder uma das perguntas acima (20 minutos)</a:t>
            </a:r>
            <a:endParaRPr sz="2000" b="1"/>
          </a:p>
          <a:p>
            <a:pPr>
              <a:defRPr/>
            </a:pPr>
            <a:endParaRPr sz="2000" b="0"/>
          </a:p>
          <a:p>
            <a:pPr marL="305903" indent="-305903">
              <a:buAutoNum type="arabicPeriod"/>
              <a:defRPr/>
            </a:pPr>
            <a:r>
              <a:rPr sz="2000" b="0"/>
              <a:t>Comparar soluções com outras abordagens</a:t>
            </a:r>
            <a:endParaRPr sz="2000" b="0"/>
          </a:p>
          <a:p>
            <a:pPr marL="305903" indent="-305903">
              <a:buAutoNum type="arabicPeriod"/>
              <a:defRPr/>
            </a:pPr>
            <a:r>
              <a:rPr sz="2000" b="0"/>
              <a:t>Responder perguntas abertas de maneira precisa.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6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Discussão: formulando boas perguntas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4A8DC09-2920-296B-5C40-DDEA59D234B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6" y="4088421"/>
            <a:ext cx="8137930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6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91CCBF0-8E75-840A-F92E-892714369E4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6" y="4088421"/>
            <a:ext cx="8137930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Implementar testes reprodutíveis (30 minutos)</a:t>
            </a:r>
            <a:endParaRPr sz="2000" b="1"/>
          </a:p>
          <a:p>
            <a:pPr>
              <a:defRPr/>
            </a:pPr>
            <a:endParaRPr sz="2000" b="0"/>
          </a:p>
          <a:p>
            <a:pPr marL="305902" indent="-305902">
              <a:buAutoNum type="arabicPeriod"/>
              <a:defRPr/>
            </a:pPr>
            <a:r>
              <a:rPr sz="2000" b="0"/>
              <a:t>Criar implementação de seu plano de testes</a:t>
            </a:r>
            <a:endParaRPr sz="2000" b="0"/>
          </a:p>
          <a:p>
            <a:pPr marL="305902" indent="-305902">
              <a:buAutoNum type="arabicPeriod"/>
              <a:defRPr/>
            </a:pPr>
            <a:r>
              <a:rPr sz="2000" b="0"/>
              <a:t>Automatizar sua execução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6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Discussão: implementação de testes reprodutíveis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D43F097-79C0-B1D3-704E-E49DF1B108C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6" y="4088421"/>
            <a:ext cx="8137930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5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Hoje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0;p5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1;p5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4D2708F-FD48-DE3A-57D5-ACCDA54D993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62;p54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7920000" cy="359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396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Busca Exaustiva II</a:t>
            </a:r>
            <a:endParaRPr lang="pt-BR"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965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Comparação de resultados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Revisão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2581D0F-81C8-5D84-8B47-C810591E47F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D89B570-0228-7292-94CF-1830D68FF01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4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256885" y="1760114"/>
            <a:ext cx="4629150" cy="4010023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7"/>
            <a:ext cx="8081816" cy="38397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4A01D2B-F8FC-B133-F99F-0371CFF2903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4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Quais produtos pegar?</a:t>
            </a:r>
            <a:endParaRPr sz="2000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</a:t>
            </a:r>
            <a:r>
              <a:rPr sz="2400"/>
              <a:t>a função objetivo?</a:t>
            </a:r>
            <a:endParaRPr sz="2400"/>
          </a:p>
          <a:p>
            <a:pPr marL="639870" lvl="1" indent="-239820">
              <a:buFont typeface="Arial"/>
              <a:buChar char="•"/>
              <a:defRPr/>
            </a:pPr>
            <a:r>
              <a:rPr sz="2000"/>
              <a:t>Maximizar valor dos objetos guardados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Peso dos objetos não pode exceder capacidade da mochila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39170" y="2178636"/>
            <a:ext cx="2566293" cy="2223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Heurística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6CFDDD3-1E0F-FF7A-3C4A-E302DACE76C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sz="2800" b="0" u="none">
                <a:solidFill>
                  <a:schemeClr val="tx1"/>
                </a:solidFill>
              </a:rPr>
              <a:t>"truque" usado para resolver um problema rapidamente</a:t>
            </a: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endParaRPr sz="2800" b="1" u="sng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Ainda assim, uma boa heurística é suficiente para obter resultados aproximados ou ganhos de curto prazo. 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Mais leve/caro primeiro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Não garante resultados bons em todas situações</a:t>
            </a: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local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ADB9C1C-5A67-4CFF-FC13-8DA03C2649E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Repetir N vezes: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639870" lvl="1" indent="-239820">
              <a:buAutoNum type="arabicPeriod"/>
              <a:defRPr/>
            </a:pPr>
            <a:r>
              <a:rPr sz="2400"/>
              <a:t> Cria uma solução</a:t>
            </a:r>
            <a:endParaRPr sz="2400"/>
          </a:p>
          <a:p>
            <a:pPr marL="639870" lvl="1" indent="-239820">
              <a:buAutoNum type="arabicPeriod"/>
              <a:defRPr/>
            </a:pPr>
            <a:endParaRPr sz="2400"/>
          </a:p>
          <a:p>
            <a:pPr marL="639870" lvl="1" indent="-239820">
              <a:buAutoNum type="arabicPeriod"/>
              <a:defRPr/>
            </a:pPr>
            <a:r>
              <a:rPr sz="2400"/>
              <a:t> </a:t>
            </a:r>
            <a:r>
              <a:rPr sz="2400"/>
              <a:t>Aplicar, sucessivamente, uma operação que melhora esta solução.</a:t>
            </a:r>
            <a:endParaRPr sz="2400"/>
          </a:p>
          <a:p>
            <a:pPr marL="639870" lvl="1" indent="-239820">
              <a:buAutoNum type="arabicPeriod"/>
              <a:defRPr/>
            </a:pPr>
            <a:endParaRPr sz="2400"/>
          </a:p>
          <a:p>
            <a:pPr marL="639870" lvl="1" indent="-239820">
              <a:buAutoNum type="arabicPeriod"/>
              <a:defRPr/>
            </a:pPr>
            <a:r>
              <a:rPr sz="2400"/>
              <a:t> </a:t>
            </a:r>
            <a:r>
              <a:rPr sz="2400"/>
              <a:t>Parar quando não for mais possível</a:t>
            </a:r>
            <a:endParaRPr sz="2400"/>
          </a:p>
          <a:p>
            <a:pPr marL="239820" lvl="0" indent="-239820">
              <a:buAutoNum type="arabicPeriod"/>
              <a:defRPr/>
            </a:pPr>
            <a:endParaRPr sz="2400"/>
          </a:p>
          <a:p>
            <a:pPr marL="239820" lvl="0" indent="-239820">
              <a:buAutoNum type="arabicPeriod"/>
              <a:defRPr/>
            </a:pPr>
            <a:r>
              <a:rPr sz="2400"/>
              <a:t> Retorne a melhor solução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ótima global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17BD862-9023-DAEC-F74D-CA3232B7436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1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Para todo objeto só tenho duas possibilidades:</a:t>
            </a:r>
            <a:endParaRPr sz="2400"/>
          </a:p>
          <a:p>
            <a:pPr>
              <a:defRPr/>
            </a:pPr>
            <a:endParaRPr sz="2400"/>
          </a:p>
          <a:p>
            <a:pPr marL="239820" indent="-239820">
              <a:buFont typeface="Arial"/>
              <a:buChar char="•"/>
              <a:defRPr/>
            </a:pPr>
            <a:r>
              <a:rPr sz="2400">
                <a:solidFill>
                  <a:srgbClr val="C00000"/>
                </a:solidFill>
              </a:rPr>
              <a:t>Incluir na mochila</a:t>
            </a:r>
            <a:endParaRPr sz="2400">
              <a:solidFill>
                <a:srgbClr val="C00000"/>
              </a:solidFill>
            </a:endParaRPr>
          </a:p>
          <a:p>
            <a:pPr marL="639870" lvl="1" indent="-239820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Resolva a mochila com os outros objetos e capacidade diminuída do valor do objeto incluído.</a:t>
            </a:r>
            <a:endParaRPr sz="2400"/>
          </a:p>
          <a:p>
            <a:pPr>
              <a:defRPr/>
            </a:pPr>
            <a:endParaRPr sz="2400"/>
          </a:p>
          <a:p>
            <a:pPr marL="239820" indent="-239820">
              <a:buFont typeface="Arial"/>
              <a:buChar char="•"/>
              <a:defRPr/>
            </a:pPr>
            <a:r>
              <a:rPr sz="2400">
                <a:solidFill>
                  <a:srgbClr val="C00000"/>
                </a:solidFill>
              </a:rPr>
              <a:t>Não incluir na mochila</a:t>
            </a:r>
            <a:endParaRPr sz="2400"/>
          </a:p>
          <a:p>
            <a:pPr marL="639870" lvl="1" indent="-239820">
              <a:buFont typeface="Arial"/>
              <a:buChar char="•"/>
              <a:defRPr/>
            </a:pPr>
            <a:r>
              <a:rPr sz="2400"/>
              <a:t>Resolva problema da mochila com os outros objetos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Problemas de decisão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876D093-49B9-F8E4-0F50-863AF4CF10B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1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18" indent="-239818">
              <a:buAutoNum type="arabicPeriod"/>
              <a:defRPr/>
            </a:pPr>
            <a:endParaRPr sz="2400"/>
          </a:p>
          <a:p>
            <a:pPr marL="239818" indent="-239818">
              <a:buAutoNum type="arabicPeriod"/>
              <a:defRPr/>
            </a:pPr>
            <a:endParaRPr sz="2400"/>
          </a:p>
          <a:p>
            <a:pPr algn="ctr">
              <a:defRPr/>
            </a:pPr>
            <a:r>
              <a:rPr sz="2800" b="1">
                <a:solidFill>
                  <a:srgbClr val="C00000"/>
                </a:solidFill>
              </a:rPr>
              <a:t>Tem uma solução com valor maior que 13?</a:t>
            </a:r>
            <a:endParaRPr sz="2400"/>
          </a:p>
          <a:p>
            <a:pPr marL="239818" indent="-239818">
              <a:buAutoNum type="arabicPeriod"/>
              <a:defRPr/>
            </a:pPr>
            <a:endParaRPr sz="2400"/>
          </a:p>
          <a:p>
            <a:pPr marL="239818" indent="-239818">
              <a:buAutoNum type="arabicPeriod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P</a:t>
            </a:r>
            <a:r>
              <a:rPr sz="2400"/>
              <a:t> = existe algoritmo determinístico que leva tempo polinomial para responder a pergunta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NP</a:t>
            </a:r>
            <a:r>
              <a:rPr sz="2400"/>
              <a:t> = caso a resposta seja </a:t>
            </a:r>
            <a:r>
              <a:rPr sz="2400" b="1"/>
              <a:t>SIM</a:t>
            </a:r>
            <a:r>
              <a:rPr sz="2400"/>
              <a:t>, existe um algoritmo polinomial que verifica se a resposta está correta.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co-NP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= caso a resposta seja </a:t>
            </a:r>
            <a:r>
              <a:rPr lang="pt-BR" sz="2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NÃO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existe um algoritmo polinomial que verifica se a resposta está correta.</a:t>
            </a:r>
            <a:endParaRPr sz="2400"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31362" y="4430566"/>
            <a:ext cx="8384886" cy="1096817"/>
          </a:xfrm>
          <a:prstGeom prst="rect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ONLYOFFICE/6.1.0.90</Application>
  <DocSecurity>0</DocSecurity>
  <PresentationFormat>On-screen Show (4:3)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184</cp:revision>
  <dcterms:created xsi:type="dcterms:W3CDTF">2014-04-17T20:05:08Z</dcterms:created>
  <dcterms:modified xsi:type="dcterms:W3CDTF">2021-03-16T12:20:45Z</dcterms:modified>
  <cp:category/>
  <cp:contentStatus/>
  <cp:version/>
</cp:coreProperties>
</file>