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presProps" Target="presProps.xml" /><Relationship Id="rId27" Type="http://schemas.openxmlformats.org/officeDocument/2006/relationships/tableStyles" Target="tableStyles.xml" /><Relationship Id="rId2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960" y="2384280"/>
            <a:ext cx="734220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Verdana"/>
                <a:ea typeface="Verdana"/>
              </a:rPr>
              <a:t>SuperComputação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960" y="3429000"/>
            <a:ext cx="73422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06 – Algoritmos aleatorizados</a:t>
            </a:r>
            <a:endParaRPr lang="pt-BR" sz="2000" b="0" strike="noStrike" spc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94"/>
              </a:spcBef>
              <a:defRPr/>
            </a:pP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900000" y="5463360"/>
            <a:ext cx="7342200" cy="11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2021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8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8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Igor Montagner &lt;igorsm1@insper.edu.br&gt;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5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Antônio Selvatici &lt;antoniohps1@insper.edu.br&gt;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Exploration x Exploitation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0F70B57-FF0A-B3EC-0A60-272635D12D0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Nossa heurística é </a:t>
            </a:r>
            <a:r>
              <a:rPr sz="2400" b="1" u="none">
                <a:solidFill>
                  <a:srgbClr val="C00000"/>
                </a:solidFill>
              </a:rPr>
              <a:t>100% Exploitation</a:t>
            </a:r>
            <a:r>
              <a:rPr sz="2400" b="0" u="none">
                <a:solidFill>
                  <a:schemeClr val="tx1"/>
                </a:solidFill>
              </a:rPr>
              <a:t>.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Como podemos adicionar </a:t>
            </a:r>
            <a:r>
              <a:rPr sz="2400" b="1" u="none">
                <a:solidFill>
                  <a:srgbClr val="C00000"/>
                </a:solidFill>
              </a:rPr>
              <a:t>Exploration</a:t>
            </a:r>
            <a:r>
              <a:rPr sz="2400" b="0" u="none">
                <a:solidFill>
                  <a:schemeClr val="tx1"/>
                </a:solidFill>
              </a:rPr>
              <a:t>?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endParaRPr sz="24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Exploration x Exploitation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5315843-40F6-E75F-562B-734DDA0653D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Nossa heurística é </a:t>
            </a:r>
            <a:r>
              <a:rPr sz="2400" b="1" u="none">
                <a:solidFill>
                  <a:srgbClr val="C00000"/>
                </a:solidFill>
              </a:rPr>
              <a:t>100% Exploitation</a:t>
            </a:r>
            <a:r>
              <a:rPr sz="2400" b="0" u="none">
                <a:solidFill>
                  <a:schemeClr val="tx1"/>
                </a:solidFill>
              </a:rPr>
              <a:t>.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Como podemos adicionar </a:t>
            </a:r>
            <a:r>
              <a:rPr sz="2400" b="1" u="none">
                <a:solidFill>
                  <a:srgbClr val="C00000"/>
                </a:solidFill>
              </a:rPr>
              <a:t>Exploration</a:t>
            </a:r>
            <a:r>
              <a:rPr sz="2400" b="0" u="none">
                <a:solidFill>
                  <a:schemeClr val="tx1"/>
                </a:solidFill>
              </a:rPr>
              <a:t>?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Alternar heurísticas de vez em quando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 vez em quando faço uma escolha qualquer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49965" indent="-349965" algn="l">
              <a:buAutoNum type="arabicPeriod"/>
              <a:defRPr/>
            </a:pP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49965" indent="-349965" algn="l">
              <a:buAutoNum type="arabicPeriod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Inverto a heurística de vez em quando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lang="en-US"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endParaRPr sz="24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Exploration x Exploitation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E284950-BAEB-ABA8-C49F-A9751E0DBED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Nossa heurística é </a:t>
            </a:r>
            <a:r>
              <a:rPr sz="2400" b="1" u="none">
                <a:solidFill>
                  <a:srgbClr val="C00000"/>
                </a:solidFill>
              </a:rPr>
              <a:t>100% Exploitation</a:t>
            </a:r>
            <a:r>
              <a:rPr sz="2400" b="0" u="none">
                <a:solidFill>
                  <a:schemeClr val="tx1"/>
                </a:solidFill>
              </a:rPr>
              <a:t>.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Como podemos adicionar </a:t>
            </a:r>
            <a:r>
              <a:rPr sz="2400" b="1" u="none">
                <a:solidFill>
                  <a:srgbClr val="C00000"/>
                </a:solidFill>
              </a:rPr>
              <a:t>Exploration</a:t>
            </a:r>
            <a:r>
              <a:rPr sz="2400" b="0" u="none">
                <a:solidFill>
                  <a:schemeClr val="tx1"/>
                </a:solidFill>
              </a:rPr>
              <a:t>?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Alternar heurísticas </a:t>
            </a:r>
            <a:r>
              <a:rPr sz="2400" b="1" u="none">
                <a:solidFill>
                  <a:schemeClr val="tx1"/>
                </a:solidFill>
              </a:rPr>
              <a:t>de vez em quando</a:t>
            </a:r>
            <a:endParaRPr sz="2400" b="1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 vez em quando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faço uma escolha qualquer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49965" indent="-349965" algn="l">
              <a:buAutoNum type="arabicPeriod"/>
              <a:defRPr/>
            </a:pP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49965" indent="-349965" algn="l">
              <a:buAutoNum type="arabicPeriod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Inverto a heurística </a:t>
            </a:r>
            <a:r>
              <a:rPr lang="en-US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 vez em quando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lang="en-US"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endParaRPr sz="24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Exploration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DFFE383-270B-37BA-7C8C-71A742FDAD2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1" u="none">
                <a:solidFill>
                  <a:srgbClr val="C00000"/>
                </a:solidFill>
              </a:rPr>
              <a:t>Exploration</a:t>
            </a:r>
            <a:r>
              <a:rPr sz="2400" b="0" u="none">
                <a:solidFill>
                  <a:schemeClr val="tx1"/>
                </a:solidFill>
              </a:rPr>
              <a:t> requer a capacidade de criar um programa que executa de maneira diferente a cada execução.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Precisamos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de uma fonte de aleatoriedade;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uma maneira de gerar sequências de números aleatórios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lang="en-US"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endParaRPr sz="24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Números aleatórios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0409E55-1DCD-5FCF-AAA4-7D92107634B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4" y="1588483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Um gerador de números aleatórios é impossível de ser criado usando um computador:</a:t>
            </a:r>
            <a:endParaRPr sz="2400"/>
          </a:p>
          <a:p>
            <a:pPr>
              <a:defRPr/>
            </a:pPr>
            <a:endParaRPr sz="2400"/>
          </a:p>
          <a:p>
            <a:pPr marL="239821" indent="-239821">
              <a:lnSpc>
                <a:spcPct val="150000"/>
              </a:lnSpc>
              <a:buAutoNum type="arabicPeriod"/>
              <a:defRPr/>
            </a:pPr>
            <a:r>
              <a:rPr sz="2400"/>
              <a:t>É impossível predizer qual será o próximo número aleatório "de verdade"</a:t>
            </a:r>
            <a:endParaRPr sz="2400"/>
          </a:p>
          <a:p>
            <a:pPr marL="239821" indent="-239821">
              <a:lnSpc>
                <a:spcPct val="150000"/>
              </a:lnSpc>
              <a:buAutoNum type="arabicPeriod"/>
              <a:defRPr/>
            </a:pPr>
            <a:r>
              <a:rPr sz="2400"/>
              <a:t>Um computador executa uma sequência de comandos conhecida baseada em dados guardados na memória. Execução é </a:t>
            </a:r>
            <a:r>
              <a:rPr sz="2400" b="1"/>
              <a:t>Determinística</a:t>
            </a:r>
            <a:r>
              <a:rPr sz="2400"/>
              <a:t>.</a:t>
            </a: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Números (pseudo-)aleatórios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42D7D70-41A0-3B86-FC01-4E872987C2F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4" y="1588483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Gerador de números pseudo-aleatórios (</a:t>
            </a:r>
            <a:r>
              <a:rPr sz="2400" b="1">
                <a:solidFill>
                  <a:srgbClr val="C00000"/>
                </a:solidFill>
              </a:rPr>
              <a:t>p</a:t>
            </a:r>
            <a:r>
              <a:rPr sz="2400" b="1">
                <a:solidFill>
                  <a:srgbClr val="C00000"/>
                </a:solidFill>
              </a:rPr>
              <a:t>RNG</a:t>
            </a:r>
            <a:r>
              <a:rPr sz="2400"/>
              <a:t>): algoritmo determinístico que gera sequências de números que parecem aleatórias</a:t>
            </a: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 b="1">
                <a:solidFill>
                  <a:srgbClr val="C00000"/>
                </a:solidFill>
              </a:rPr>
              <a:t>Determinístico:</a:t>
            </a:r>
            <a:r>
              <a:rPr sz="2400"/>
              <a:t> produz sempre a mesma sequência. </a:t>
            </a: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 b="1">
                <a:solidFill>
                  <a:srgbClr val="C00000"/>
                </a:solidFill>
              </a:rPr>
              <a:t>Sequências que parecem aleatórias:</a:t>
            </a:r>
            <a:r>
              <a:rPr sz="2400" b="0">
                <a:solidFill>
                  <a:srgbClr val="C00000"/>
                </a:solidFill>
              </a:rPr>
              <a:t> </a:t>
            </a:r>
            <a:r>
              <a:rPr sz="2400" b="0">
                <a:solidFill>
                  <a:schemeClr val="tx1"/>
                </a:solidFill>
              </a:rPr>
              <a:t>não conseguiríamos distinguir uma sequência gerada por um pRNG e uma sequência aleatória de verdade. </a:t>
            </a:r>
            <a:endParaRPr sz="2400" b="0">
              <a:solidFill>
                <a:schemeClr val="tx1"/>
              </a:solidFill>
            </a:endParaRPr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Números (pseudo-)aleatórios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809164-ADF6-8EA8-E27E-FDE60486BB0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4" y="1588483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Sorteio de números aleatórios</a:t>
            </a: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 b="1">
                <a:solidFill>
                  <a:srgbClr val="C00000"/>
                </a:solidFill>
              </a:rPr>
              <a:t>Gerador:</a:t>
            </a:r>
            <a:r>
              <a:rPr sz="2400"/>
              <a:t> produz bits aleatórios a partir de um parâmetro </a:t>
            </a:r>
            <a:r>
              <a:rPr sz="2400" b="1"/>
              <a:t>seed</a:t>
            </a:r>
            <a:r>
              <a:rPr sz="2400"/>
              <a:t>.</a:t>
            </a:r>
            <a:r>
              <a:rPr sz="2400"/>
              <a:t> Cada </a:t>
            </a:r>
            <a:r>
              <a:rPr sz="2400" b="1"/>
              <a:t>seed </a:t>
            </a:r>
            <a:r>
              <a:rPr sz="2400" b="0"/>
              <a:t>gera uma sequência diferente de bits.</a:t>
            </a: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 b="1">
                <a:solidFill>
                  <a:srgbClr val="C00000"/>
                </a:solidFill>
              </a:rPr>
              <a:t>Distribuição de probabilidade:</a:t>
            </a:r>
            <a:r>
              <a:rPr sz="2400" b="0">
                <a:solidFill>
                  <a:srgbClr val="C00000"/>
                </a:solidFill>
              </a:rPr>
              <a:t> </a:t>
            </a:r>
            <a:r>
              <a:rPr sz="2400" b="0">
                <a:solidFill>
                  <a:schemeClr val="tx1"/>
                </a:solidFill>
              </a:rPr>
              <a:t>gera</a:t>
            </a:r>
            <a:r>
              <a:rPr sz="2400" b="0">
                <a:solidFill>
                  <a:schemeClr val="tx1"/>
                </a:solidFill>
              </a:rPr>
              <a:t> sequência de números a partir de um conjunto de parâmetros</a:t>
            </a:r>
            <a:endParaRPr sz="2400" b="0">
              <a:solidFill>
                <a:schemeClr val="tx1"/>
              </a:solidFill>
            </a:endParaRPr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7EB1981-4163-74B3-5B47-4934A2BD21C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9" y="4088421"/>
            <a:ext cx="8137933" cy="36344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Aleatorizando a mochila binária (45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6" indent="-305906">
              <a:buAutoNum type="arabicPeriod"/>
              <a:defRPr/>
            </a:pPr>
            <a:r>
              <a:rPr sz="2000" b="0"/>
              <a:t>Adicionar aleatoridade em nossas heurísticas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6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Comentários sobre RNGs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4AFA2F7F-DB25-608F-AC6C-4BB0B52AAB9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4" y="4088421"/>
            <a:ext cx="8137930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8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500FAA0-8915-66B2-2740-3DF20AF134B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8" y="4088421"/>
            <a:ext cx="8137932" cy="36344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E se fosse tudo aleatório?</a:t>
            </a:r>
            <a:endParaRPr sz="2000" b="1"/>
          </a:p>
          <a:p>
            <a:pPr>
              <a:defRPr/>
            </a:pPr>
            <a:endParaRPr sz="2000"/>
          </a:p>
          <a:p>
            <a:pPr marL="305905" indent="-305905">
              <a:buAutoNum type="arabicPeriod"/>
              <a:defRPr/>
            </a:pPr>
            <a:r>
              <a:rPr sz="2000" b="0"/>
              <a:t>Criando uma solução completamente aleatória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9;p5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Hoje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0;p5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1;p5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4D2708F-FD48-DE3A-57D5-ACCDA54D993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62;p54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7920000" cy="359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396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Algoritmos aleatorizados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Fechamento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0A9EAD8-F72A-09A4-D975-FAD56D77C88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Adicionar aleatoridade melhorou os resultados?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Qual a qualidade das soluções aleatórias?</a:t>
            </a:r>
            <a:endParaRPr sz="2400" b="0" u="none">
              <a:solidFill>
                <a:schemeClr val="tx1"/>
              </a:solidFill>
            </a:endParaRPr>
          </a:p>
        </p:txBody>
      </p:sp>
      <p:cxnSp>
        <p:nvCxnSpPr>
          <p:cNvPr id="8" name="" hidden="0"/>
          <p:cNvCxnSpPr>
            <a:cxnSpLocks/>
          </p:cNvCxnSpPr>
          <p:nvPr isPhoto="0" userDrawn="0"/>
        </p:nvCxnSpPr>
        <p:spPr bwMode="auto">
          <a:xfrm rot="16199969" flipH="0" flipV="0">
            <a:off x="5572158" y="4791362"/>
            <a:ext cx="0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Algoritmos aleatorizados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2581D0F-81C8-5D84-8B47-C810591E47F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D89B570-0228-7292-94CF-1830D68FF01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4" y="1588484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256885" y="1760114"/>
            <a:ext cx="4629150" cy="4010023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7"/>
            <a:ext cx="8081816" cy="38397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4A01D2B-F8FC-B133-F99F-0371CFF2903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4" y="1588484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r>
              <a:rPr sz="2400"/>
              <a:t>Quais escolhas podem ser feitas?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sz="2000"/>
              <a:t>Quais produtos pegar?</a:t>
            </a:r>
            <a:endParaRPr sz="2000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Qual é </a:t>
            </a:r>
            <a:r>
              <a:rPr sz="2400"/>
              <a:t>a função objetivo?</a:t>
            </a:r>
            <a:endParaRPr sz="2400"/>
          </a:p>
          <a:p>
            <a:pPr marL="639870" lvl="1" indent="-239820">
              <a:buFont typeface="Arial"/>
              <a:buChar char="•"/>
              <a:defRPr/>
            </a:pPr>
            <a:r>
              <a:rPr sz="2000"/>
              <a:t>Maximizar valor dos objetos guardados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Quais são as restrições?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sz="2000"/>
              <a:t>Peso dos objetos não pode exceder capacidade da mochila</a:t>
            </a: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239170" y="2178636"/>
            <a:ext cx="2566293" cy="2223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Como resolver esse problema?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CEEAA18-D4C0-A806-F108-90A09FBE260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Algumas opções: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tentar tudo e ver qual é melhor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pegar o mais caro primeiro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pegar o mais  leve primeiro</a:t>
            </a:r>
            <a:endParaRPr sz="24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Heurística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6CFDDD3-1E0F-FF7A-3C4A-E302DACE76C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sz="2800" b="0" u="none">
                <a:solidFill>
                  <a:schemeClr val="tx1"/>
                </a:solidFill>
              </a:rPr>
              <a:t>"truque" usado para resolver um problema rapidamente</a:t>
            </a:r>
            <a:endParaRPr sz="2800" b="0" u="none">
              <a:solidFill>
                <a:schemeClr val="tx1"/>
              </a:solidFill>
            </a:endParaRPr>
          </a:p>
          <a:p>
            <a:pPr algn="ctr">
              <a:defRPr/>
            </a:pPr>
            <a:endParaRPr sz="2800" b="1" u="sng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Ainda assim, uma boa heurística é suficiente para obter resultados aproximados ou ganhos de curto prazo. 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Não </a:t>
            </a:r>
            <a:r>
              <a:rPr sz="2400" b="0" u="none">
                <a:solidFill>
                  <a:schemeClr val="tx1"/>
                </a:solidFill>
              </a:rPr>
              <a:t>garante resultados ótimos 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Nem resultados bons em todas situações</a:t>
            </a:r>
            <a:endParaRPr sz="24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Heurísticas - limitações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B6BED17-CAEF-F690-2C30-A19C5001E3E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E se a solução gerada não for boa? Consigo "tentar" de novo e gerar outras parecidas?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Será que é possível melhorar a solução gerada? Como?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Exploration x Exploitation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BC35A3F-BCEA-73B0-A1FE-E13C743057A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1" u="none">
                <a:solidFill>
                  <a:srgbClr val="C00000"/>
                </a:solidFill>
              </a:rPr>
              <a:t>Exploitation: </a:t>
            </a:r>
            <a:endParaRPr sz="2400" b="0" u="none">
              <a:solidFill>
                <a:srgbClr val="C00000"/>
              </a:solidFill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explorar alguma propriedade do problema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pode ser uma intuição que leve a bons resultados em curto prazo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1" u="none">
                <a:solidFill>
                  <a:srgbClr val="C00000"/>
                </a:solidFill>
              </a:rPr>
              <a:t>Exploration:</a:t>
            </a:r>
            <a:endParaRPr sz="2400" b="1" u="none">
              <a:solidFill>
                <a:srgbClr val="C00000"/>
              </a:solidFill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decisão não localmente ótima feita "de propósito"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visa adicionar variabilidade nas soluções geradas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ONLYOFFICE/6.1.0.90</Application>
  <DocSecurity>0</DocSecurity>
  <PresentationFormat>On-screen Show (4:3)</PresentationFormat>
  <Paragraphs>0</Paragraphs>
  <Slides>21</Slides>
  <Notes>21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180</cp:revision>
  <dcterms:created xsi:type="dcterms:W3CDTF">2014-04-17T20:05:08Z</dcterms:created>
  <dcterms:modified xsi:type="dcterms:W3CDTF">2021-03-02T11:48:29Z</dcterms:modified>
  <cp:category/>
  <cp:contentStatus/>
  <cp:version/>
</cp:coreProperties>
</file>