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Google Shape;7;p35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01 – Introdução ao curso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7"/>
              </a:spcBef>
              <a:defRPr/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Avaliação (DELTA provas)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840198-7406-4BBB-AE6B-70DB0FF157FA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spcBef>
                <a:spcPts val="1701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 (PI &lt; 4 E PF &gt;= 5) OU (PI &gt;= 5 E PF &lt; 4):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701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Aluno faz uma nova prova PD no dia da SUB relativa a avaliação em que tirou nota menor que 4.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701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Critério de barreira de provas é cumprido se PD &gt;= 5.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Avaliação (DELTA provas)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8E562A0-B3C4-4C12-AB89-EB7F95567A8A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spcBef>
                <a:spcPts val="1698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 (PI &lt; 4 E PF &gt;= 5) OU (PI &gt;= 5 E PF &lt; 4):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698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Aluno faz uma nova prova PD no dia da SUB relativa a avaliação em que tirou nota menor que 4.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698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Critério de barreira de provas é cumprido se PD &gt;= 5.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698"/>
              </a:spcBef>
              <a:defRPr/>
            </a:pPr>
            <a:r>
              <a:rPr lang="pt-BR" sz="2400" b="1" strike="noStrike" spc="-1">
                <a:solidFill>
                  <a:srgbClr val="C0504D"/>
                </a:solidFill>
                <a:latin typeface="Arial"/>
                <a:ea typeface="Arial"/>
              </a:rPr>
              <a:t>Espírito da regra: se foi mal em uma prova e se recuperou na outra, merece segunda chance.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Avaliação (Datas)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2295E8D-B73D-40A0-9C22-E0A9C78E0B7F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Datas são firmes. Todo atraso significa desconto de 1,0;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b="1" strike="noStrike" spc="-1">
                <a:solidFill>
                  <a:srgbClr val="953735"/>
                </a:solidFill>
                <a:latin typeface="Arial"/>
                <a:ea typeface="Arial"/>
              </a:rPr>
              <a:t>Nenhum dos descontos causa reprovação!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Esses descontos nunca deixam uma nota de projeto menor que o mínimo para a aprovação (desde que seja aprovado em provas).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Gabaritos e respostas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C1B2626-7B37-46E4-9C3B-5A60DB0F3D2A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Para cada aluno acompanhar seu progresso será oferecido: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Arquivos com entrada e saída esperada para todo exercício. Alguns virão com testes automatizados;</a:t>
            </a:r>
            <a:endParaRPr lang="pt-BR" sz="23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Algoritmos em pseudo-código.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300" b="1" strike="noStrike" spc="-1">
                <a:solidFill>
                  <a:srgbClr val="C0504D"/>
                </a:solidFill>
                <a:latin typeface="Arial"/>
                <a:ea typeface="Arial"/>
              </a:rPr>
              <a:t>Isso é tudo que um engenheiro da computação precisa para checar se sua solução está correta.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Gabaritos e respostas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5062608-CADC-493D-8501-CCF98E3C2225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O curso não tem gabaritos e respostas dos exercícios. Isto tem duas razões pedagógicas: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Copiar e colar atrapalha memorização e cria ilusão de aprendizado. 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Curso foca em algoritmos e em sua implementação eficiente.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Ferramentas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FB29A01-66E1-4858-9F7B-709DB73B8943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944000"/>
            <a:ext cx="7775640" cy="44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94383" indent="-394023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GCC 8.0 (ou superior) -- C++11</a:t>
            </a:r>
            <a:endParaRPr lang="pt-BR" sz="2800" b="0" strike="noStrike" spc="-1">
              <a:latin typeface="Arial"/>
            </a:endParaRPr>
          </a:p>
          <a:p>
            <a:pPr marL="394383" indent="-394023">
              <a:lnSpc>
                <a:spcPct val="100000"/>
              </a:lnSpc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Linux (Ubuntu 18.04 ou superior)</a:t>
            </a:r>
            <a:endParaRPr lang="pt-BR" sz="2800" b="0" strike="noStrike" spc="-1">
              <a:latin typeface="Arial"/>
            </a:endParaRPr>
          </a:p>
          <a:p>
            <a:pPr marL="394383" indent="-394023">
              <a:lnSpc>
                <a:spcPct val="100000"/>
              </a:lnSpc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Monstrão (containers/VMs)</a:t>
            </a:r>
            <a:endParaRPr lang="pt-BR" sz="2800" b="0" strike="noStrike" spc="-1">
              <a:latin typeface="Arial"/>
            </a:endParaRPr>
          </a:p>
          <a:p>
            <a:pPr marL="794343" lvl="1" indent="-394023">
              <a:lnSpc>
                <a:spcPct val="100000"/>
              </a:lnSpc>
              <a:spcBef>
                <a:spcPts val="2832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rial"/>
              </a:rPr>
              <a:t>ambiente de testes padrão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92068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C00026"/>
                </a:solidFill>
                <a:latin typeface="Verdana"/>
                <a:ea typeface="Verdana"/>
              </a:rPr>
              <a:t>Desempenho na prática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9310CA43-F75C-4681-B220-D67156164AEC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Discussão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46993BE-9150-4E0D-AF0D-607C04194B3E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Arial"/>
              </a:rPr>
              <a:t>"Algoritmos complexos são aplicados em diversas situações para orientar decisões de negócios e para otimizar a alocação / distribuição de recursos.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Arial"/>
              </a:rPr>
              <a:t>Um determinado algoritmo é atualmente considerado lento demais. E agora?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Solução de alto desempenho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AA6417C-0B8F-4D51-B2AA-639B2098BEC1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588320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Algoritmos eficientes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Implementação eficiente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Cache, paralelismo de instrução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Linguagem de programação adequada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Paralelismo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Solução de alto desempenho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F40306B-A08B-4F18-BACF-EE522DCB2C08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588320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Algoritmos eficientes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Implementação eficiente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Cache, paralelismo de instrução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Linguagem de programação adequada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Paralelismo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Hoje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0F6085C-E311-4168-9CD6-7D9E4434B79B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791964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438440" indent="-438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Arial"/>
              </a:rPr>
              <a:t>Burocracias </a:t>
            </a:r>
            <a:endParaRPr lang="pt-BR" sz="3200" b="0" strike="noStrike" spc="-1">
              <a:latin typeface="Arial"/>
            </a:endParaRPr>
          </a:p>
          <a:p>
            <a:pPr marL="438440" indent="-438080">
              <a:lnSpc>
                <a:spcPct val="100000"/>
              </a:lnSpc>
              <a:spcBef>
                <a:spcPts val="3966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Arial"/>
              </a:rPr>
              <a:t>Entendendo desempenho na prática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58284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Soluções encontradas (Paralelismo)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7C00080-58E7-4AEB-B873-94EE05B7BBF7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pSp>
        <p:nvGrpSpPr>
          <p:cNvPr id="7" name="Group 4" hidden="0"/>
          <p:cNvGrpSpPr/>
          <p:nvPr isPhoto="0" userDrawn="0"/>
        </p:nvGrpSpPr>
        <p:grpSpPr bwMode="auto">
          <a:xfrm>
            <a:off x="684000" y="1125000"/>
            <a:ext cx="6875640" cy="3824280"/>
            <a:chOff x="684000" y="1125000"/>
            <a:chExt cx="6875640" cy="3824280"/>
          </a:xfrm>
        </p:grpSpPr>
        <p:pic>
          <p:nvPicPr>
            <p:cNvPr id="8" name="Google Shape;441;p73" descr="" hidden="0"/>
            <p:cNvPicPr/>
            <p:nvPr isPhoto="0" userDrawn="0"/>
          </p:nvPicPr>
          <p:blipFill>
            <a:blip r:embed="rId2"/>
            <a:srcRect l="0" t="0" r="0" b="3697"/>
            <a:stretch/>
          </p:blipFill>
          <p:spPr bwMode="auto">
            <a:xfrm>
              <a:off x="811080" y="1125000"/>
              <a:ext cx="6748560" cy="3705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CustomShape 5" hidden="0"/>
            <p:cNvSpPr/>
            <p:nvPr isPhoto="0" userDrawn="0"/>
          </p:nvSpPr>
          <p:spPr bwMode="auto">
            <a:xfrm>
              <a:off x="684000" y="4339800"/>
              <a:ext cx="1283040" cy="609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CustomShape 6" hidden="0"/>
          <p:cNvSpPr/>
          <p:nvPr isPhoto="0" userDrawn="0"/>
        </p:nvSpPr>
        <p:spPr bwMode="auto">
          <a:xfrm>
            <a:off x="246960" y="5847120"/>
            <a:ext cx="853668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600" b="0" u="sng" strike="noStrike" spc="-1">
                <a:solidFill>
                  <a:srgbClr val="000000"/>
                </a:solidFill>
                <a:latin typeface="Arial"/>
                <a:ea typeface="Arial"/>
              </a:rPr>
              <a:t>Como programar para estes computadores/arquiteturas?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1" name="Google Shape;444;p73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973120" y="4830480"/>
            <a:ext cx="1587600" cy="108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Revolução no acesso a recursos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F607F25-E678-4E89-AD38-A5FD054CEDC2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Google Shape;516;p81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439640" y="1584000"/>
            <a:ext cx="2952000" cy="1551960"/>
          </a:xfrm>
          <a:prstGeom prst="rect">
            <a:avLst/>
          </a:prstGeom>
          <a:ln>
            <a:noFill/>
          </a:ln>
        </p:spPr>
      </p:pic>
      <p:pic>
        <p:nvPicPr>
          <p:cNvPr id="8" name="Google Shape;517;p81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451480" y="2088000"/>
            <a:ext cx="2828160" cy="1618560"/>
          </a:xfrm>
          <a:prstGeom prst="rect">
            <a:avLst/>
          </a:prstGeom>
          <a:ln>
            <a:noFill/>
          </a:ln>
        </p:spPr>
      </p:pic>
      <p:pic>
        <p:nvPicPr>
          <p:cNvPr id="9" name="Google Shape;518;p81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813600" y="4104000"/>
            <a:ext cx="2066040" cy="2208960"/>
          </a:xfrm>
          <a:prstGeom prst="rect">
            <a:avLst/>
          </a:prstGeom>
          <a:ln>
            <a:noFill/>
          </a:ln>
        </p:spPr>
      </p:pic>
      <p:sp>
        <p:nvSpPr>
          <p:cNvPr id="10" name="CustomShape 4" hidden="0"/>
          <p:cNvSpPr/>
          <p:nvPr isPhoto="0" userDrawn="0"/>
        </p:nvSpPr>
        <p:spPr bwMode="auto">
          <a:xfrm>
            <a:off x="3890519" y="5023080"/>
            <a:ext cx="5122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BA131A"/>
                </a:solidFill>
                <a:latin typeface="Arial"/>
                <a:ea typeface="Arial"/>
              </a:rPr>
              <a:t>Super Computação sob demanda!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Revolução no acesso a recursos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362753D-7768-4EAB-85A9-F43DB7E5D0C0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Google Shape;516;p81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439640" y="1584000"/>
            <a:ext cx="2952000" cy="1551960"/>
          </a:xfrm>
          <a:prstGeom prst="rect">
            <a:avLst/>
          </a:prstGeom>
          <a:ln>
            <a:noFill/>
          </a:ln>
        </p:spPr>
      </p:pic>
      <p:pic>
        <p:nvPicPr>
          <p:cNvPr id="8" name="Google Shape;517;p81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451480" y="2088000"/>
            <a:ext cx="2828160" cy="1618560"/>
          </a:xfrm>
          <a:prstGeom prst="rect">
            <a:avLst/>
          </a:prstGeom>
          <a:ln>
            <a:noFill/>
          </a:ln>
        </p:spPr>
      </p:pic>
      <p:pic>
        <p:nvPicPr>
          <p:cNvPr id="9" name="Google Shape;518;p81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813600" y="4104000"/>
            <a:ext cx="2066040" cy="2208960"/>
          </a:xfrm>
          <a:prstGeom prst="rect">
            <a:avLst/>
          </a:prstGeom>
          <a:ln>
            <a:noFill/>
          </a:ln>
        </p:spPr>
      </p:pic>
      <p:sp>
        <p:nvSpPr>
          <p:cNvPr id="10" name="CustomShape 4" hidden="0"/>
          <p:cNvSpPr/>
          <p:nvPr isPhoto="0" userDrawn="0"/>
        </p:nvSpPr>
        <p:spPr bwMode="auto">
          <a:xfrm>
            <a:off x="3890519" y="5023080"/>
            <a:ext cx="5122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BA131A"/>
                </a:solidFill>
                <a:latin typeface="Arial"/>
                <a:ea typeface="Arial"/>
              </a:rPr>
              <a:t>Melhor aproveitamento dos recursos.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92068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C00026"/>
                </a:solidFill>
                <a:latin typeface="Verdana"/>
                <a:ea typeface="Verdana"/>
              </a:rPr>
              <a:t>Atividade prática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8971A0A-89F6-4D81-A0BF-8CEEBCF4A7CB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724680" y="4088519"/>
            <a:ext cx="8142120" cy="25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Comparando soluções para um problema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Arial"/>
              </a:rPr>
              <a:t>Medir tempo de execução de programas usando Python</a:t>
            </a:r>
            <a:endParaRPr lang="pt-BR" sz="20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Arial"/>
              </a:rPr>
              <a:t>Ordenar implementações de acordo com sua eficiência</a:t>
            </a:r>
            <a:endParaRPr lang="pt-BR" sz="20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Discutir custo benefício de diferentes métodos de resolução de um problema.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92068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C00026"/>
                </a:solidFill>
                <a:latin typeface="Verdana"/>
                <a:ea typeface="Verdana"/>
              </a:rPr>
              <a:t>Discussão 1: o quanto um bom algoritmo faz diferença?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A08DC7D-B77D-41B9-9F13-F572056834C2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Discussão 1 - algoritmo importa!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0EF29D1-67F1-462C-83D7-48FAC1F1EC75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179720" y="1578240"/>
            <a:ext cx="652428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92068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C00026"/>
                </a:solidFill>
                <a:latin typeface="Verdana"/>
                <a:ea typeface="Verdana"/>
              </a:rPr>
              <a:t>Discussão 2: o quanto paralelismo faz diferença?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21A875F-295B-4521-9B99-262628FFE0E3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Discussão 2 - paralelismo importa!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1A11E15-8375-4BEF-99BD-CCA02167DB1E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07915" y="1513358"/>
            <a:ext cx="6926729" cy="5105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Discussão 2 - mas não sozinho....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7158AA4-FC5F-DC00-3524-0CD138D8EC5B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07915" y="1513358"/>
            <a:ext cx="6926729" cy="5105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Lei de Amdahl</a:t>
            </a:r>
            <a:endParaRPr lang="pt-BR" sz="3200" b="0" strike="noStrike" spc="0">
              <a:solidFill>
                <a:srgbClr val="C00026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pt-BR" sz="2400" b="0" strike="noStrike" spc="0">
                <a:latin typeface="Arial"/>
              </a:rPr>
              <a:t>Dada uma tarefa que dura X horas, sendo que Y horas correspondem a trabalho que pode ser paralelizado, o número máximo de vezes que podemos acelerá-la é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latin typeface="Arial"/>
              </a:rPr>
              <a:t>onde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p=</m:t>
                      </m:r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C7D2DFA-86A6-4AA7-B838-899BEF473751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510272" y="3846053"/>
            <a:ext cx="2122014" cy="274088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(1- p)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8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92068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-1">
                <a:solidFill>
                  <a:srgbClr val="C00026"/>
                </a:solidFill>
                <a:latin typeface="Verdana"/>
                <a:ea typeface="Verdana"/>
              </a:rPr>
              <a:t>Burocracias e Avaliação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DD2FF3-FB43-435D-95E9-7073ACF6CEC5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5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Google Shape;570;p34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Burocracias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4E17D17-D453-4DBF-B962-B5A123D586DB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661759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9920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Atendimentos: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SEX 9:30 - 11:00 (Turma A)</a:t>
            </a:r>
            <a:endParaRPr lang="pt-BR" sz="2400" b="0" strike="noStrike" spc="-1">
              <a:latin typeface="Arial"/>
            </a:endParaRPr>
          </a:p>
          <a:p>
            <a:pPr marL="749879" lvl="1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SEX 15:30 - 17:00 (Turma B)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Chat do Teams não conta como meio de comunicação.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Comunicação principal: </a:t>
            </a:r>
            <a:r>
              <a:rPr lang="pt-BR" sz="2400" b="0" u="sng" strike="noStrike" spc="-1">
                <a:solidFill>
                  <a:srgbClr val="000000"/>
                </a:solidFill>
                <a:latin typeface="Arial"/>
                <a:ea typeface="Arial"/>
              </a:rPr>
              <a:t>Email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Datas de entrega são firmes.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Trabalhos entregues em repositórios no Github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Gabaritos e respostas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5C7EE26-F844-4A44-9716-152F8D14A70B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O curso não tem gabaritos e respostas dos exercícios. Isto tem duas razões pedagógicas: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Copiar e colar atrapalha memorização e cria ilusão de aprendizado. 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Curso foca em algoritmos e em sua implementação eficiente.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Gabaritos e respostas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A7DCDD5-0C34-47C3-A37E-0BE190A913D2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Para cada aluno acompanhar seu progresso será oferecido: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Arquivos com entrada e saída esperada para todo exercício. Alguns virão com testes automatizados;</a:t>
            </a:r>
            <a:endParaRPr lang="pt-BR" sz="23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Arial"/>
              </a:rPr>
              <a:t>Algoritmos em pseudo-código.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300" b="1" strike="noStrike" spc="-1">
                <a:solidFill>
                  <a:srgbClr val="C0504D"/>
                </a:solidFill>
                <a:latin typeface="Arial"/>
                <a:ea typeface="Arial"/>
              </a:rPr>
              <a:t>Isso é tudo que um engenheiro da computação precisa para checar se sua solução está correta. </a:t>
            </a: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Objetivos de aprendizagem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B64CE38-7F91-417D-B945-092DC9FFEE81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661759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Criar  implementações eficientes para problemas computacionalmente  difíceis;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Planejar  e projetar sistemas de computação de alto desempenho, escolhendo  as tecnologias mais adequadas para cada tipo de aplicação;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Utilizar  recursos de computação multi-core para melhorar o desempenho de  programas sequenciais; 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Implementar  algoritmos ingenuamente paralelizáveis em GPU;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Analisar  resultados de desempenho levando em conta complexidade computacional  e tecnologias  usadas na implementação.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Objetivos de aprendizagem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0854F90-A85E-4F14-96A6-DC77191B9D9F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661759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Criar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implementações eficientes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para problemas computacionalmente  difíceis;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Planejar  e projetar sistemas de computação de alto desempenho,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escolhendo as tecnologias mais adequadas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para cada tipo de aplicação;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Utilizar  recursos de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computação multi-core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para melhorar o desempenho de  programas sequenciais; 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Implementar algoritmos ingenuamente paralelizáveis em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GPU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lang="pt-BR" sz="2400" b="0" strike="noStrike" spc="-1">
              <a:latin typeface="Arial"/>
            </a:endParaRPr>
          </a:p>
          <a:p>
            <a:pPr marL="217800" indent="-217440">
              <a:lnSpc>
                <a:spcPct val="113999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Analisar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resultados de desempenho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levando em conta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complexidade computacional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Arial"/>
              </a:rPr>
              <a:t>tecnologias usadas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 na implementação.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Avaliação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1223494-9645-4A86-96FF-E72EBFC6AEDB}" type="slidenum"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76000" y="1728000"/>
            <a:ext cx="8228160" cy="51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Média Final:</a:t>
            </a:r>
            <a:endParaRPr lang="pt-BR" sz="2400" b="0" strike="noStrike" spc="-1">
              <a:latin typeface="Arial"/>
            </a:endParaRPr>
          </a:p>
          <a:p>
            <a:pPr marL="514439" indent="-38052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Projeto = 55%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pt-BR" sz="2400" b="0" strike="noStrike" spc="-1">
              <a:latin typeface="Arial"/>
            </a:endParaRPr>
          </a:p>
          <a:p>
            <a:pPr marL="514439" indent="-38052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Provas = 45%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701"/>
              </a:spcBef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Arial"/>
                <a:ea typeface="Arial"/>
              </a:rPr>
              <a:t>Condições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701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Média provas &gt;= 4,5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701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PI e PF &gt;= 4</a:t>
            </a:r>
            <a:endParaRPr lang="pt-BR" sz="2400" b="0" strike="noStrike" spc="-1">
              <a:latin typeface="Arial"/>
            </a:endParaRPr>
          </a:p>
          <a:p>
            <a:pPr marL="349920" indent="-349560">
              <a:lnSpc>
                <a:spcPct val="150000"/>
              </a:lnSpc>
              <a:spcBef>
                <a:spcPts val="1701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Projeto &gt;= 5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701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/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>pt-BR</dc:language>
  <cp:lastModifiedBy/>
  <cp:revision>175</cp:revision>
  <dcterms:created xsi:type="dcterms:W3CDTF">2014-04-17T20:05:08Z</dcterms:created>
  <dcterms:modified xsi:type="dcterms:W3CDTF">2021-02-16T16:35:59Z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29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