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Aulas 02/03 – Implementação e desempenho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6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0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0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96686F4-68E3-0F17-3CBE-5FCD6B17E4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ctr">
              <a:defRPr/>
            </a:pPr>
            <a:r>
              <a:rPr sz="3600"/>
              <a:t>"Sequência finita de passos executáveis que resolve um problema"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372481-A4AC-47FF-C342-480B16AD4D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2760795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ctr">
              <a:defRPr/>
            </a:pPr>
            <a:r>
              <a:rPr sz="3600"/>
              <a:t>"Transformação de um algoritmo em um programa executável"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72005A8-417F-10C5-FB9D-623633D58EB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8D59A5-4086-6315-0FAC-0FEF37C6A99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Algoritmo</a:t>
            </a:r>
            <a:r>
              <a:rPr sz="2800" u="sng">
                <a:solidFill>
                  <a:schemeClr val="accent2"/>
                </a:solidFill>
              </a:rPr>
              <a:t>: </a:t>
            </a:r>
            <a:endParaRPr sz="2400" u="sng">
              <a:solidFill>
                <a:schemeClr val="accent2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complexidade</a:t>
            </a:r>
            <a:r>
              <a:rPr sz="2400" u="none"/>
              <a:t> c</a:t>
            </a:r>
            <a:r>
              <a:rPr sz="2400" u="none"/>
              <a:t>omputacional (classes de algoritmos)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estrutur</a:t>
            </a:r>
            <a:r>
              <a:rPr sz="2400" u="none"/>
              <a:t>as de</a:t>
            </a:r>
            <a:r>
              <a:rPr sz="2400" u="none"/>
              <a:t> dados (abstratas)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b="1" u="none"/>
              <a:t>provado matematicamente, não muda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endParaRPr sz="2400" u="none"/>
          </a:p>
          <a:p>
            <a:pPr algn="l">
              <a:defRPr/>
            </a:pPr>
            <a:r>
              <a:rPr sz="2800" b="1" u="sng">
                <a:solidFill>
                  <a:schemeClr val="accent2"/>
                </a:solidFill>
              </a:rPr>
              <a:t>Implementação:</a:t>
            </a:r>
            <a:r>
              <a:rPr sz="2400" u="sng"/>
              <a:t> </a:t>
            </a:r>
            <a:endParaRPr sz="2400" u="sng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medido em segundos, para uma certa entrada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tecnologia usadas (linguagens de programação, bibliotecas)</a:t>
            </a:r>
            <a:endParaRPr sz="2400" u="none"/>
          </a:p>
          <a:p>
            <a:pPr marL="349965" indent="-349965" algn="l">
              <a:buFont typeface="Arial"/>
              <a:buChar char="•"/>
              <a:defRPr/>
            </a:pPr>
            <a:r>
              <a:rPr sz="2400" u="none"/>
              <a:t>hardware usado</a:t>
            </a:r>
            <a:endParaRPr sz="2400" u="none"/>
          </a:p>
          <a:p>
            <a:pPr marL="750014" lvl="1" indent="-349965" algn="l">
              <a:buFont typeface="Arial"/>
              <a:buChar char="•"/>
              <a:defRPr/>
            </a:pPr>
            <a:r>
              <a:rPr sz="2400" u="none"/>
              <a:t>Clock de CPU e RAM, tamanho do Cache</a:t>
            </a:r>
            <a:endParaRPr sz="2400" u="none"/>
          </a:p>
          <a:p>
            <a:pPr marL="750014" lvl="1" indent="-349965" algn="l">
              <a:buFont typeface="Arial"/>
              <a:buChar char="•"/>
              <a:defRPr/>
            </a:pPr>
            <a:r>
              <a:rPr sz="2400" u="none"/>
              <a:t># de núcleos</a:t>
            </a:r>
            <a:endParaRPr sz="2400" u="none"/>
          </a:p>
          <a:p>
            <a:pPr marL="349963" lvl="0" indent="-349965" algn="l">
              <a:buFont typeface="Arial"/>
              <a:buChar char="•"/>
              <a:defRPr/>
            </a:pPr>
            <a:r>
              <a:rPr sz="2400" b="1" u="none"/>
              <a:t>imprecisão</a:t>
            </a:r>
            <a:endParaRPr sz="24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Quanto tempo um programa demora?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EA0AB0-E1A8-E38C-6A6B-B695DC5A22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8" y="1588488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chemeClr val="accent2">
                    <a:lumMod val="75000"/>
                  </a:schemeClr>
                </a:solidFill>
              </a:rPr>
              <a:t>SuperComputação começa quando Desafios de Programação acaba</a:t>
            </a:r>
            <a:endParaRPr sz="2800" b="1" u="none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Dado um "bom" algoritmo, vamos definir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sz="2400" b="1" u="none">
                <a:solidFill>
                  <a:schemeClr val="tx1"/>
                </a:solidFill>
              </a:rPr>
              <a:t>linguagem de programação adequada</a:t>
            </a:r>
            <a:endParaRPr sz="2400" b="1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tipo de paralelismo indicado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implementação paralela eficiente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Linguagens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337A22A-B6C3-FA39-C441-B9D9CC3150F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Fortran 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C++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Julia (computação distribuída)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C++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F39F1A-BD9F-0108-9758-20438A44EC1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Oferece sintaxe mais expressiva que C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Mantém velocidade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Flexível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4" cy="3634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Iniciando com C++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Implementar algoritmos simples usando recursos de C++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Definir quando fazer passagem de argumentos por cópia ou por referência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Analisar um programa para identificar possíveis pontos de melhorias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Nossa otimização não funcionou, por que?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Medir quanto tempo cada função demora?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Nossa função ficou mais rápida? Se sim, quanto? Se não, por que?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 u="none">
                <a:solidFill>
                  <a:schemeClr val="tx1"/>
                </a:solidFill>
              </a:rPr>
              <a:t>Como medir "quantidade de trabalho feito"?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Solução de alto desempenho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88DB7F9-AAE6-3FB1-4DFD-6E6996071BB1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09240" y="1588320"/>
            <a:ext cx="8704080" cy="49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Algoritmos eficientes</a:t>
            </a:r>
            <a:endParaRPr lang="pt-BR" sz="24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Implementação eficiente</a:t>
            </a:r>
            <a:endParaRPr lang="pt-BR" sz="2400" b="0" strike="noStrike" spc="0">
              <a:latin typeface="Arial"/>
            </a:endParaRPr>
          </a:p>
          <a:p>
            <a:pPr marL="749878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Cache, paralelismo de instrução</a:t>
            </a:r>
            <a:endParaRPr lang="pt-BR" sz="2400" b="0" strike="noStrike" spc="0">
              <a:latin typeface="Arial"/>
            </a:endParaRPr>
          </a:p>
          <a:p>
            <a:pPr marL="749878" lvl="1" indent="-34956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Linguagem de programação adequada</a:t>
            </a:r>
            <a:endParaRPr lang="pt-BR" sz="2400" b="0" strike="noStrike" spc="0">
              <a:latin typeface="Arial"/>
            </a:endParaRPr>
          </a:p>
          <a:p>
            <a:pPr marL="349920" indent="-349560">
              <a:lnSpc>
                <a:spcPct val="2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Arial"/>
                <a:ea typeface="Arial"/>
              </a:rPr>
              <a:t>Paralelismo</a:t>
            </a:r>
            <a:endParaRPr lang="pt-BR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Discussão 1 - algoritmo importa!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EF52F17-A4DC-DA58-6D16-657EAACD09F0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179720" y="1578240"/>
            <a:ext cx="6524280" cy="473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Discussão 2 - paralelismo importa!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22E8D6A-6B6F-C00E-BC5A-F01211959EE9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07914" y="1513357"/>
            <a:ext cx="6926728" cy="5105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Discussão 2 - mas não sozinho....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1839721-E0F1-CCD7-EC6F-A05F0E534C6D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07914" y="1513357"/>
            <a:ext cx="6926728" cy="5105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1DD9550-30D1-C0AA-B8E6-1624F7C563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3" y="3809998"/>
            <a:ext cx="7889873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8" y="3540123"/>
            <a:ext cx="0" cy="507998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5"/>
            <a:ext cx="4248508" cy="88076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Estratégias para resolução de problemas difíceis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1" y="3010198"/>
            <a:ext cx="650873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3"/>
            <a:ext cx="0" cy="507998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0" y="4016372"/>
            <a:ext cx="650873" cy="529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43" flipH="0" flipV="1">
            <a:off x="2548876" y="2086876"/>
            <a:ext cx="650873" cy="1811118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7" y="1000125"/>
            <a:ext cx="428625" cy="1740142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7" y="1135062"/>
            <a:ext cx="3971576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Complexidade Computacional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Problemas NP-completo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Heurísticas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Busca local e global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Algoritmo aleatorizados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8" y="5326359"/>
            <a:ext cx="3581758" cy="5950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Processamento paralelo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8" idx="0"/>
            <a:endCxn id="18" idx="2"/>
          </p:cNvCxnSpPr>
          <p:nvPr isPhoto="0" userDrawn="0"/>
        </p:nvCxnSpPr>
        <p:spPr bwMode="auto">
          <a:xfrm rot="16199934" flipH="0" flipV="0">
            <a:off x="7272952" y="4168064"/>
            <a:ext cx="780060" cy="1536528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4668873" y="4556124"/>
            <a:ext cx="492123" cy="2127249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2033622" y="4754561"/>
            <a:ext cx="3460748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Paralelismo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Sistemas Multi-core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GPU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Projeto de programas paralelos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Implementação vs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Implementação e Algoritmo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61653DC-382F-A95D-34CC-857F205C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/>
    </mc:Choice>
    <mc:Fallback>
      <p:transition advClick="0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172</cp:revision>
  <dcterms:created xsi:type="dcterms:W3CDTF">2014-04-17T20:05:08Z</dcterms:created>
  <dcterms:modified xsi:type="dcterms:W3CDTF">2021-02-16T16:37:40Z</dcterms:modified>
  <cp:category/>
  <cp:contentStatus/>
  <cp:version/>
</cp:coreProperties>
</file>