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3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presProps" Target="presProps.xml" /><Relationship Id="rId44" Type="http://schemas.openxmlformats.org/officeDocument/2006/relationships/tableStyles" Target="tableStyles.xml" /><Relationship Id="rId4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960" y="2384280"/>
            <a:ext cx="734220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Verdana"/>
                <a:ea typeface="Verdana"/>
              </a:rPr>
              <a:t>SuperComputação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60" y="3429000"/>
            <a:ext cx="734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10 – Branch and bound</a:t>
            </a:r>
            <a:endParaRPr lang="pt-BR" sz="2000" b="0" strike="noStrike" spc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91"/>
              </a:spcBef>
              <a:defRPr/>
            </a:pP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900000" y="5463360"/>
            <a:ext cx="7342200" cy="11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2021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5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5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Igor Montagner &lt;igorsm1@insper.edu.br&gt;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2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Antônio Selvatici &lt;antoniohps1@insper.edu.br&gt;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exaustiva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C7DE38B-111B-02AA-E82F-827DF764230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3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65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FFF6F16-B8AF-9DA8-2CB3-98D26717113C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3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2112" y="1760113"/>
            <a:ext cx="4629150" cy="4010022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6"/>
            <a:ext cx="8081815" cy="38397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038181" y="1428748"/>
            <a:ext cx="3810899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Melhor até agora: $12</a:t>
            </a:r>
            <a:endParaRPr sz="2200"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5254659" y="1904999"/>
            <a:ext cx="331931" cy="331931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5759771" y="1904998"/>
            <a:ext cx="331930" cy="33193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flipH="0" flipV="0">
            <a:off x="6264885" y="1904998"/>
            <a:ext cx="331930" cy="331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" hidden="0"/>
          <p:cNvSpPr/>
          <p:nvPr isPhoto="0" userDrawn="0"/>
        </p:nvSpPr>
        <p:spPr bwMode="auto">
          <a:xfrm flipH="0" flipV="0">
            <a:off x="6769999" y="1904998"/>
            <a:ext cx="331930" cy="33193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" hidden="0"/>
          <p:cNvSpPr/>
          <p:nvPr isPhoto="0" userDrawn="0"/>
        </p:nvSpPr>
        <p:spPr bwMode="auto">
          <a:xfrm flipH="0" flipV="0">
            <a:off x="7275112" y="1904998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" hidden="0"/>
          <p:cNvSpPr/>
          <p:nvPr isPhoto="0" userDrawn="0"/>
        </p:nvSpPr>
        <p:spPr bwMode="auto">
          <a:xfrm flipH="0" flipV="0">
            <a:off x="5038180" y="3232726"/>
            <a:ext cx="3811727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Solução atual: $4 (i=2)</a:t>
            </a:r>
            <a:endParaRPr sz="2200"/>
          </a:p>
        </p:txBody>
      </p:sp>
      <p:sp>
        <p:nvSpPr>
          <p:cNvPr id="17" name="" hidden="0"/>
          <p:cNvSpPr/>
          <p:nvPr isPhoto="0" userDrawn="0"/>
        </p:nvSpPr>
        <p:spPr bwMode="auto">
          <a:xfrm flipH="0" flipV="0">
            <a:off x="5254659" y="3708975"/>
            <a:ext cx="331930" cy="331930"/>
          </a:xfrm>
          <a:prstGeom prst="ellipse">
            <a:avLst/>
          </a:prstGeom>
          <a:solidFill>
            <a:schemeClr val="accent3"/>
          </a:solidFill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5759770" y="3708975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65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9385A20-6B6B-E176-711F-66C62D00ABD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3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2112" y="1760113"/>
            <a:ext cx="4629150" cy="4010022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6"/>
            <a:ext cx="8081815" cy="38397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038181" y="1428748"/>
            <a:ext cx="3810899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Melhor até agora: $12</a:t>
            </a:r>
            <a:endParaRPr sz="2200"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5254659" y="1904999"/>
            <a:ext cx="331931" cy="331931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5759771" y="1904998"/>
            <a:ext cx="331930" cy="33193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flipH="0" flipV="0">
            <a:off x="6264885" y="1904998"/>
            <a:ext cx="331930" cy="331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" hidden="0"/>
          <p:cNvSpPr/>
          <p:nvPr isPhoto="0" userDrawn="0"/>
        </p:nvSpPr>
        <p:spPr bwMode="auto">
          <a:xfrm flipH="0" flipV="0">
            <a:off x="6769999" y="1904998"/>
            <a:ext cx="331930" cy="33193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" hidden="0"/>
          <p:cNvSpPr/>
          <p:nvPr isPhoto="0" userDrawn="0"/>
        </p:nvSpPr>
        <p:spPr bwMode="auto">
          <a:xfrm flipH="0" flipV="0">
            <a:off x="7275112" y="1904998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" hidden="0"/>
          <p:cNvSpPr/>
          <p:nvPr isPhoto="0" userDrawn="0"/>
        </p:nvSpPr>
        <p:spPr bwMode="auto">
          <a:xfrm flipH="0" flipV="0">
            <a:off x="5038180" y="3232726"/>
            <a:ext cx="3811727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Solução atual: $4 (i=2)</a:t>
            </a:r>
            <a:endParaRPr sz="2200"/>
          </a:p>
        </p:txBody>
      </p:sp>
      <p:sp>
        <p:nvSpPr>
          <p:cNvPr id="17" name="" hidden="0"/>
          <p:cNvSpPr/>
          <p:nvPr isPhoto="0" userDrawn="0"/>
        </p:nvSpPr>
        <p:spPr bwMode="auto">
          <a:xfrm flipH="0" flipV="0">
            <a:off x="5254659" y="3708975"/>
            <a:ext cx="331930" cy="331930"/>
          </a:xfrm>
          <a:prstGeom prst="ellipse">
            <a:avLst/>
          </a:prstGeom>
          <a:solidFill>
            <a:schemeClr val="accent3"/>
          </a:solidFill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5759770" y="3708975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4994885" y="4716614"/>
            <a:ext cx="3550227" cy="76488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400" b="1">
                <a:solidFill>
                  <a:srgbClr val="C00026"/>
                </a:solidFill>
              </a:rPr>
              <a:t>Existe alguma chance dessa solução parcial ser ótima?</a:t>
            </a:r>
            <a:endParaRPr b="1">
              <a:solidFill>
                <a:srgbClr val="C000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Formalizando nosso problema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5BD1C4C-8049-C0FE-A237-9810EE8B5D1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1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Até agora descrevemos nosso problema em termos simples.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Escolhas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Descrição informal da função objetivo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Descrição informal da</a:t>
            </a:r>
            <a:r>
              <a:rPr sz="2400"/>
              <a:t>s restrições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Formalizando nosso problema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A9327E3-6668-79E8-60D6-BBC8704C5B9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Até agora descrevemos nosso problema em termos simples.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Escolhas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Descrição informal da função objetivo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Descrição informal da</a:t>
            </a:r>
            <a:r>
              <a:rPr sz="2400"/>
              <a:t>s restrições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algn="ctr">
              <a:defRPr/>
            </a:pPr>
            <a:r>
              <a:rPr sz="2400" b="1">
                <a:solidFill>
                  <a:srgbClr val="C00026"/>
                </a:solidFill>
              </a:rPr>
              <a:t>Precisamos ser mais precisos se quisermos avançar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62B6497-2635-27A2-0A7F-4E89277A021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3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  <a:endParaRPr sz="2400"/>
          </a:p>
          <a:p>
            <a:pPr marL="750013" lvl="1" indent="-349965">
              <a:buFont typeface="Arial"/>
              <a:buChar char="•"/>
              <a:defRPr/>
            </a:pPr>
            <a:r>
              <a:rPr sz="2000"/>
              <a:t>Quais produtos pegar?</a:t>
            </a:r>
            <a:endParaRPr sz="2000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</a:t>
            </a:r>
            <a:r>
              <a:rPr sz="2400"/>
              <a:t>a função objetivo?</a:t>
            </a:r>
            <a:endParaRPr sz="2400"/>
          </a:p>
          <a:p>
            <a:pPr marL="639869" lvl="1" indent="-239819">
              <a:buFont typeface="Arial"/>
              <a:buChar char="•"/>
              <a:defRPr/>
            </a:pPr>
            <a:r>
              <a:rPr sz="2000"/>
              <a:t>Maximizar valor dos objetos guardados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  <a:endParaRPr sz="2400"/>
          </a:p>
          <a:p>
            <a:pPr marL="750013" lvl="1" indent="-349965">
              <a:buFont typeface="Arial"/>
              <a:buChar char="•"/>
              <a:defRPr/>
            </a:pPr>
            <a:r>
              <a:rPr sz="2000"/>
              <a:t>Peso dos objetos não pode exceder capacidade da mochila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39169" y="2178635"/>
            <a:ext cx="2566292" cy="2223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Formalizando nosso problema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7BF3FAD-1C70-F415-B5C6-E720C381FB7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Ideia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255E15C-5843-45D8-AB3C-0117B6A5088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Será que conseguimos "economizar" trabalho inútil?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algn="ctr">
              <a:defRPr/>
            </a:pPr>
            <a:r>
              <a:rPr sz="2400" b="1" u="none">
                <a:solidFill>
                  <a:srgbClr val="C00026"/>
                </a:solidFill>
              </a:rPr>
              <a:t>Evitar terminar uma solução parcial que não tem chance alguma de ser ótimas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algn="ctr"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Ideia - Bound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EF9B12C-8ABA-A180-2790-F931CB6E120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Será que conseguimos "economizar" trabalho inútil?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algn="ctr">
              <a:defRPr/>
            </a:pPr>
            <a:r>
              <a:rPr sz="2400" b="0" u="none">
                <a:solidFill>
                  <a:schemeClr val="tx1"/>
                </a:solidFill>
              </a:rPr>
              <a:t>Evitar terminar uma solução parcial que não tem chance alguma de ser ótimas</a:t>
            </a:r>
            <a:endParaRPr sz="2400" b="0">
              <a:solidFill>
                <a:schemeClr val="tx1"/>
              </a:solidFill>
            </a:endParaRPr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algn="l">
              <a:lnSpc>
                <a:spcPct val="150000"/>
              </a:lnSpc>
              <a:defRPr/>
            </a:pPr>
            <a:r>
              <a:rPr sz="2400" b="1">
                <a:solidFill>
                  <a:srgbClr val="C00026"/>
                </a:solidFill>
              </a:rPr>
              <a:t>Bound:</a:t>
            </a:r>
            <a:r>
              <a:rPr sz="2400" b="1">
                <a:solidFill>
                  <a:schemeClr val="tx1"/>
                </a:solidFill>
              </a:rPr>
              <a:t> </a:t>
            </a:r>
            <a:endParaRPr sz="2400" b="1">
              <a:solidFill>
                <a:schemeClr val="tx1"/>
              </a:solidFill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1">
                <a:solidFill>
                  <a:schemeClr val="tx1"/>
                </a:solidFill>
              </a:rPr>
              <a:t>estimativa otimista da qualidade de uma solução parcial</a:t>
            </a:r>
            <a:endParaRPr sz="2400" b="1">
              <a:solidFill>
                <a:schemeClr val="tx1"/>
              </a:solidFill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1">
                <a:solidFill>
                  <a:schemeClr val="tx1"/>
                </a:solidFill>
              </a:rPr>
              <a:t>não precisa ser o valor de uma mochila válida</a:t>
            </a:r>
            <a:endParaRPr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65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D927F59-F274-F61A-C103-5AD5B953B78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3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2111" y="1760113"/>
            <a:ext cx="4629150" cy="4010022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6"/>
            <a:ext cx="8081815" cy="38397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038180" y="1428748"/>
            <a:ext cx="3810899" cy="4267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Melhor até agora: $12</a:t>
            </a:r>
            <a:endParaRPr sz="2200"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5254659" y="1904998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5759770" y="1904998"/>
            <a:ext cx="331930" cy="33193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flipH="0" flipV="0">
            <a:off x="6264884" y="1904998"/>
            <a:ext cx="331930" cy="331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" hidden="0"/>
          <p:cNvSpPr/>
          <p:nvPr isPhoto="0" userDrawn="0"/>
        </p:nvSpPr>
        <p:spPr bwMode="auto">
          <a:xfrm flipH="0" flipV="0">
            <a:off x="6769998" y="1904998"/>
            <a:ext cx="331930" cy="33193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" hidden="0"/>
          <p:cNvSpPr/>
          <p:nvPr isPhoto="0" userDrawn="0"/>
        </p:nvSpPr>
        <p:spPr bwMode="auto">
          <a:xfrm flipH="0" flipV="0">
            <a:off x="7275111" y="1904998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" hidden="0"/>
          <p:cNvSpPr/>
          <p:nvPr isPhoto="0" userDrawn="0"/>
        </p:nvSpPr>
        <p:spPr bwMode="auto">
          <a:xfrm flipH="0" flipV="0">
            <a:off x="5038180" y="3232725"/>
            <a:ext cx="3811727" cy="4267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Solução atual: $4 (i=2)</a:t>
            </a:r>
            <a:endParaRPr sz="2200"/>
          </a:p>
        </p:txBody>
      </p:sp>
      <p:sp>
        <p:nvSpPr>
          <p:cNvPr id="17" name="" hidden="0"/>
          <p:cNvSpPr/>
          <p:nvPr isPhoto="0" userDrawn="0"/>
        </p:nvSpPr>
        <p:spPr bwMode="auto">
          <a:xfrm flipH="0" flipV="0">
            <a:off x="5254659" y="3708975"/>
            <a:ext cx="331930" cy="331930"/>
          </a:xfrm>
          <a:prstGeom prst="ellipse">
            <a:avLst/>
          </a:prstGeom>
          <a:solidFill>
            <a:schemeClr val="accent3"/>
          </a:solidFill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5759770" y="3708975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9;p5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Hoje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0;p5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1;p5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4D2708F-FD48-DE3A-57D5-ACCDA54D993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62;p54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7920000" cy="359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396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Branch and Bound</a:t>
            </a:r>
            <a:endParaRPr lang="pt-BR"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965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Relaxando restrições</a:t>
            </a:r>
            <a:endParaRPr lang="pt-BR"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65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AD1B633-072E-4B2C-0FBD-69085D76CD6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2110" y="1760112"/>
            <a:ext cx="4629150" cy="4010022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5"/>
            <a:ext cx="8081814" cy="38397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038179" y="1428747"/>
            <a:ext cx="3810898" cy="42675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Melhor até agora: $12</a:t>
            </a:r>
            <a:endParaRPr sz="2200"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5254659" y="1904997"/>
            <a:ext cx="331929" cy="331929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5759769" y="1904997"/>
            <a:ext cx="331929" cy="33192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flipH="0" flipV="0">
            <a:off x="6264883" y="1904997"/>
            <a:ext cx="331929" cy="33192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" hidden="0"/>
          <p:cNvSpPr/>
          <p:nvPr isPhoto="0" userDrawn="0"/>
        </p:nvSpPr>
        <p:spPr bwMode="auto">
          <a:xfrm flipH="0" flipV="0">
            <a:off x="6769998" y="1904997"/>
            <a:ext cx="331929" cy="331929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" hidden="0"/>
          <p:cNvSpPr/>
          <p:nvPr isPhoto="0" userDrawn="0"/>
        </p:nvSpPr>
        <p:spPr bwMode="auto">
          <a:xfrm flipH="0" flipV="0">
            <a:off x="7275110" y="1904997"/>
            <a:ext cx="331929" cy="331929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" hidden="0"/>
          <p:cNvSpPr/>
          <p:nvPr isPhoto="0" userDrawn="0"/>
        </p:nvSpPr>
        <p:spPr bwMode="auto">
          <a:xfrm flipH="0" flipV="0">
            <a:off x="5038179" y="3232724"/>
            <a:ext cx="3811726" cy="42675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Solução atual: $4 (i=2)</a:t>
            </a:r>
            <a:endParaRPr sz="2200"/>
          </a:p>
        </p:txBody>
      </p:sp>
      <p:sp>
        <p:nvSpPr>
          <p:cNvPr id="17" name="" hidden="0"/>
          <p:cNvSpPr/>
          <p:nvPr isPhoto="0" userDrawn="0"/>
        </p:nvSpPr>
        <p:spPr bwMode="auto">
          <a:xfrm flipH="0" flipV="0">
            <a:off x="5254659" y="3708973"/>
            <a:ext cx="331929" cy="331929"/>
          </a:xfrm>
          <a:prstGeom prst="ellipse">
            <a:avLst/>
          </a:prstGeom>
          <a:solidFill>
            <a:schemeClr val="accent3"/>
          </a:solidFill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5759769" y="3708973"/>
            <a:ext cx="331929" cy="331929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3825909" y="4933090"/>
            <a:ext cx="5224316" cy="76488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400" b="0">
                <a:solidFill>
                  <a:schemeClr val="tx1"/>
                </a:solidFill>
              </a:rPr>
              <a:t>Inclua TODOS os objetos faltantes </a:t>
            </a:r>
            <a:endParaRPr sz="2400" b="0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>
                <a:solidFill>
                  <a:schemeClr val="tx1"/>
                </a:solidFill>
              </a:rPr>
              <a:t>valor $9</a:t>
            </a:r>
            <a:endParaRPr sz="2400" b="0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>
                <a:solidFill>
                  <a:schemeClr val="tx1"/>
                </a:solidFill>
              </a:rPr>
              <a:t>peso 17kg</a:t>
            </a:r>
            <a:endParaRPr b="0">
              <a:solidFill>
                <a:schemeClr val="tx1"/>
              </a:solidFill>
            </a:endParaRPr>
          </a:p>
        </p:txBody>
      </p:sp>
      <p:sp>
        <p:nvSpPr>
          <p:cNvPr id="20" name="" hidden="0"/>
          <p:cNvSpPr/>
          <p:nvPr isPhoto="0" userDrawn="0"/>
        </p:nvSpPr>
        <p:spPr bwMode="auto">
          <a:xfrm flipH="0" flipV="0">
            <a:off x="6264883" y="3708975"/>
            <a:ext cx="331929" cy="33192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" hidden="0"/>
          <p:cNvSpPr/>
          <p:nvPr isPhoto="0" userDrawn="0"/>
        </p:nvSpPr>
        <p:spPr bwMode="auto">
          <a:xfrm flipH="0" flipV="0">
            <a:off x="6769998" y="3708975"/>
            <a:ext cx="331929" cy="331929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" hidden="0"/>
          <p:cNvSpPr/>
          <p:nvPr isPhoto="0" userDrawn="0"/>
        </p:nvSpPr>
        <p:spPr bwMode="auto">
          <a:xfrm flipH="0" flipV="0">
            <a:off x="7275110" y="3708975"/>
            <a:ext cx="331929" cy="3319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65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737A65C-4956-164C-4395-8F497C04E1B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3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2111" y="1760113"/>
            <a:ext cx="4629150" cy="4010022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6"/>
            <a:ext cx="8081815" cy="38397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038180" y="1428748"/>
            <a:ext cx="3810899" cy="4267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Melhor até agora: $12</a:t>
            </a:r>
            <a:endParaRPr sz="2200"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5254659" y="1904998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5759770" y="1904998"/>
            <a:ext cx="331930" cy="33193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flipH="0" flipV="0">
            <a:off x="6264884" y="1904998"/>
            <a:ext cx="331930" cy="331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" hidden="0"/>
          <p:cNvSpPr/>
          <p:nvPr isPhoto="0" userDrawn="0"/>
        </p:nvSpPr>
        <p:spPr bwMode="auto">
          <a:xfrm flipH="0" flipV="0">
            <a:off x="6769998" y="1904998"/>
            <a:ext cx="331930" cy="33193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" hidden="0"/>
          <p:cNvSpPr/>
          <p:nvPr isPhoto="0" userDrawn="0"/>
        </p:nvSpPr>
        <p:spPr bwMode="auto">
          <a:xfrm flipH="0" flipV="0">
            <a:off x="7275111" y="1904998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" hidden="0"/>
          <p:cNvSpPr/>
          <p:nvPr isPhoto="0" userDrawn="0"/>
        </p:nvSpPr>
        <p:spPr bwMode="auto">
          <a:xfrm flipH="0" flipV="0">
            <a:off x="5038180" y="3232725"/>
            <a:ext cx="3811727" cy="4267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Solução atual: $4 (i=2)</a:t>
            </a:r>
            <a:endParaRPr sz="2200"/>
          </a:p>
        </p:txBody>
      </p:sp>
      <p:sp>
        <p:nvSpPr>
          <p:cNvPr id="17" name="" hidden="0"/>
          <p:cNvSpPr/>
          <p:nvPr isPhoto="0" userDrawn="0"/>
        </p:nvSpPr>
        <p:spPr bwMode="auto">
          <a:xfrm flipH="0" flipV="0">
            <a:off x="5254659" y="3708975"/>
            <a:ext cx="331930" cy="331930"/>
          </a:xfrm>
          <a:prstGeom prst="ellipse">
            <a:avLst/>
          </a:prstGeom>
          <a:solidFill>
            <a:schemeClr val="accent3"/>
          </a:solidFill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5759770" y="3708975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3825909" y="4933091"/>
            <a:ext cx="5224317" cy="76488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400" b="0">
                <a:solidFill>
                  <a:schemeClr val="tx1"/>
                </a:solidFill>
              </a:rPr>
              <a:t>Inclua TODOS os objetos faltantes </a:t>
            </a:r>
            <a:endParaRPr sz="2400" b="0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>
                <a:solidFill>
                  <a:schemeClr val="tx1"/>
                </a:solidFill>
              </a:rPr>
              <a:t>valor $9</a:t>
            </a:r>
            <a:endParaRPr sz="2400" b="0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peso 17kg</a:t>
            </a:r>
            <a:endParaRPr b="0">
              <a:solidFill>
                <a:schemeClr val="tx1"/>
              </a:solidFill>
            </a:endParaRPr>
          </a:p>
        </p:txBody>
      </p:sp>
      <p:sp>
        <p:nvSpPr>
          <p:cNvPr id="20" name="" hidden="0"/>
          <p:cNvSpPr/>
          <p:nvPr isPhoto="0" userDrawn="0"/>
        </p:nvSpPr>
        <p:spPr bwMode="auto">
          <a:xfrm flipH="0" flipV="0">
            <a:off x="4114545" y="5195454"/>
            <a:ext cx="1298863" cy="649431"/>
          </a:xfrm>
          <a:prstGeom prst="ellipse">
            <a:avLst/>
          </a:prstGeom>
          <a:noFill/>
          <a:ln w="28575" cap="flat" cmpd="sng" algn="ctr">
            <a:solidFill>
              <a:srgbClr val="C0002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" hidden="0"/>
          <p:cNvCxnSpPr>
            <a:cxnSpLocks/>
            <a:stCxn id="20" idx="0"/>
            <a:endCxn id="22" idx="4"/>
          </p:cNvCxnSpPr>
          <p:nvPr isPhoto="0" userDrawn="0"/>
        </p:nvCxnSpPr>
        <p:spPr bwMode="auto">
          <a:xfrm rot="16199969" flipH="0" flipV="0">
            <a:off x="4560380" y="2170438"/>
            <a:ext cx="3228612" cy="2821418"/>
          </a:xfrm>
          <a:prstGeom prst="line">
            <a:avLst/>
          </a:prstGeom>
          <a:ln w="38099" cap="flat" cmpd="sng" algn="ctr">
            <a:solidFill>
              <a:srgbClr val="C00000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 hidden="0"/>
          <p:cNvSpPr/>
          <p:nvPr isPhoto="0" userDrawn="0"/>
        </p:nvSpPr>
        <p:spPr bwMode="auto">
          <a:xfrm flipH="0" flipV="0">
            <a:off x="6935964" y="1317410"/>
            <a:ext cx="1298862" cy="649431"/>
          </a:xfrm>
          <a:prstGeom prst="ellipse">
            <a:avLst/>
          </a:prstGeom>
          <a:noFill/>
          <a:ln w="28575" cap="flat" cmpd="sng" algn="ctr">
            <a:solidFill>
              <a:srgbClr val="C0002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" hidden="0"/>
          <p:cNvSpPr/>
          <p:nvPr isPhoto="0" userDrawn="0"/>
        </p:nvSpPr>
        <p:spPr bwMode="auto">
          <a:xfrm flipH="0" flipV="0">
            <a:off x="6264883" y="3708973"/>
            <a:ext cx="331929" cy="33192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" hidden="0"/>
          <p:cNvSpPr/>
          <p:nvPr isPhoto="0" userDrawn="0"/>
        </p:nvSpPr>
        <p:spPr bwMode="auto">
          <a:xfrm flipH="0" flipV="0">
            <a:off x="6769998" y="3708973"/>
            <a:ext cx="331929" cy="331929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" hidden="0"/>
          <p:cNvSpPr/>
          <p:nvPr isPhoto="0" userDrawn="0"/>
        </p:nvSpPr>
        <p:spPr bwMode="auto">
          <a:xfrm flipH="0" flipV="0">
            <a:off x="7275110" y="3708973"/>
            <a:ext cx="331929" cy="3319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Relaxando nosso problema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C50EA0A-0503-958E-A147-53AF1FE2106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Nossa ideia de otimismo inclui "ignorar" alguma restrição!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/>
              <a:t>Restrição implica em diminuir função objetivo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Não restringir sempre aumenta (ou fica igual)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Ser otimista = relaxar alguma restrição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Relaxando nosso problema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035C086-3A61-4081-74B9-40032A00212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Branch and Bound - ignorar peso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AD24CD1-9A7C-975D-D0A1-3005AFDDD51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6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935B10E-FE6D-0D63-7DD7-F0E9754728BC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6" y="4088421"/>
            <a:ext cx="8137930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Implementar o branch and bound - ignorar peso 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3" indent="-305903">
              <a:buAutoNum type="arabicPeriod"/>
              <a:defRPr/>
            </a:pPr>
            <a:r>
              <a:rPr sz="2000" b="0"/>
              <a:t>Praticar implementação de algoritmos a partir de pseudo-código</a:t>
            </a:r>
            <a:endParaRPr sz="2000" b="0"/>
          </a:p>
          <a:p>
            <a:pPr marL="305902" indent="-305902">
              <a:buAutoNum type="arabicPeriod"/>
              <a:defRPr/>
            </a:pPr>
            <a:r>
              <a:rPr sz="2000" b="0"/>
              <a:t>Comparar soluções com outras abordagens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6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Discussão: resultados obtidos por um bound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197C128-D6E4-7D79-1D86-422BEB3196D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6" y="4088421"/>
            <a:ext cx="8137930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Como descobrir se um bound é bom?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4342B60-DD86-59A5-DB34-E4502B5FAEF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Como descobrir se um bound é bom?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74DCF69-652D-655F-0050-B6731E2E339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 marL="349965" indent="-349965">
              <a:buAutoNum type="arabicPeriod"/>
              <a:defRPr/>
            </a:pPr>
            <a:r>
              <a:rPr sz="2400"/>
              <a:t>Quantas vezes ele é ativado?</a:t>
            </a: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/>
              <a:t>Em qual altura ele é ativado?</a:t>
            </a: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/>
              <a:t>O quão bem ele estima a qualidade da solução parcial?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Nosso bound é justo?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46B74DF-D31E-2D8B-CE76-9FD0EF45290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1" indent="-239821">
              <a:buFont typeface="Arial"/>
              <a:buChar char="•"/>
              <a:defRPr/>
            </a:pPr>
            <a:r>
              <a:rPr sz="2400" b="1"/>
              <a:t>Melhor caso</a:t>
            </a:r>
            <a:endParaRPr sz="2400" b="1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r>
              <a:rPr sz="2400"/>
              <a:t>Pior caso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Revisão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2581D0F-81C8-5D84-8B47-C810591E47F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Nosso bound é justo?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648AE9A-AB15-A5DE-3453-F23444DCDE7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1" indent="-239821">
              <a:buFont typeface="Arial"/>
              <a:buChar char="•"/>
              <a:defRPr/>
            </a:pPr>
            <a:r>
              <a:rPr sz="2400" b="1"/>
              <a:t>Melhor caso</a:t>
            </a:r>
            <a:endParaRPr sz="2400" b="1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639871" lvl="1" indent="-239821">
              <a:buFont typeface="Arial"/>
              <a:buChar char="•"/>
              <a:defRPr/>
            </a:pPr>
            <a:r>
              <a:rPr sz="2400"/>
              <a:t>Cabe todo mundo e ele acerta</a:t>
            </a:r>
            <a:endParaRPr sz="2400"/>
          </a:p>
          <a:p>
            <a:pPr marL="639871" lvl="1" indent="-239821">
              <a:buFont typeface="Arial"/>
              <a:buChar char="•"/>
              <a:defRPr/>
            </a:pPr>
            <a:r>
              <a:rPr sz="2400"/>
              <a:t>Raro</a:t>
            </a:r>
            <a:endParaRPr sz="2400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r>
              <a:rPr sz="2400" b="0"/>
              <a:t>Pior caso</a:t>
            </a:r>
            <a:endParaRPr sz="24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Nosso bound é justo?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EA6B822-0ECA-876D-A8B4-275D7570524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1" indent="-239821">
              <a:buFont typeface="Arial"/>
              <a:buChar char="•"/>
              <a:defRPr/>
            </a:pPr>
            <a:r>
              <a:rPr sz="2400" b="0"/>
              <a:t>Melhor caso</a:t>
            </a:r>
            <a:endParaRPr sz="2400" b="0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639871" lvl="1" indent="-239821">
              <a:buFont typeface="Arial"/>
              <a:buChar char="•"/>
              <a:defRPr/>
            </a:pPr>
            <a:r>
              <a:rPr sz="2400"/>
              <a:t>Cabe todo mundo e ele acerta</a:t>
            </a:r>
            <a:endParaRPr sz="2400"/>
          </a:p>
          <a:p>
            <a:pPr marL="639871" lvl="1" indent="-239821">
              <a:buFont typeface="Arial"/>
              <a:buChar char="•"/>
              <a:defRPr/>
            </a:pPr>
            <a:r>
              <a:rPr sz="2400"/>
              <a:t>Raro</a:t>
            </a:r>
            <a:endParaRPr sz="2400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r>
              <a:rPr sz="2400" b="1"/>
              <a:t>Pior </a:t>
            </a:r>
            <a:r>
              <a:rPr sz="2400" b="1"/>
              <a:t>caso</a:t>
            </a:r>
            <a:endParaRPr sz="2400" b="1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639871" lvl="1" indent="-239821">
              <a:buFont typeface="Arial"/>
              <a:buChar char="•"/>
              <a:defRPr/>
            </a:pPr>
            <a:r>
              <a:rPr sz="2400"/>
              <a:t>Não cabe ninguém </a:t>
            </a:r>
            <a:endParaRPr sz="2400"/>
          </a:p>
          <a:p>
            <a:pPr marL="639871" lvl="1" indent="-239821">
              <a:buFont typeface="Arial"/>
              <a:buChar char="•"/>
              <a:defRPr/>
            </a:pPr>
            <a:r>
              <a:rPr sz="2400"/>
              <a:t>Mais frequente que o anterior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90AD923-7794-9116-6467-09CD95B53E7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5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O bound </a:t>
            </a:r>
            <a:r>
              <a:rPr sz="2000" b="1" i="1"/>
              <a:t>ignorar peso </a:t>
            </a:r>
            <a:r>
              <a:rPr sz="2000" b="1" i="0"/>
              <a:t>é bom? </a:t>
            </a:r>
            <a:r>
              <a:rPr sz="2000" b="1"/>
              <a:t>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2" indent="-305902">
              <a:buAutoNum type="arabicPeriod"/>
              <a:defRPr/>
            </a:pPr>
            <a:r>
              <a:rPr sz="2000" b="0"/>
              <a:t>Medir indicadores de desempenho de um algoritmo</a:t>
            </a:r>
            <a:endParaRPr sz="2000" b="0"/>
          </a:p>
          <a:p>
            <a:pPr marL="305901" indent="-305901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Discussão: o bound é bom?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D2D8E39-AE8E-D91C-D686-1D9C86E1969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5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E67E886-E88B-B338-ABA1-F79A5479892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4" y="4088421"/>
            <a:ext cx="8137928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O bound </a:t>
            </a:r>
            <a:r>
              <a:rPr sz="2000" b="1" i="1"/>
              <a:t>ignorar peso </a:t>
            </a:r>
            <a:r>
              <a:rPr sz="2000" b="1" i="0"/>
              <a:t>foi bem implementado</a:t>
            </a:r>
            <a:r>
              <a:rPr sz="2000" b="1" i="0"/>
              <a:t>? </a:t>
            </a:r>
            <a:r>
              <a:rPr sz="2000" b="1"/>
              <a:t>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1" indent="-305901">
              <a:buAutoNum type="arabicPeriod"/>
              <a:defRPr/>
            </a:pPr>
            <a:r>
              <a:rPr sz="2000" b="0"/>
              <a:t>Encontrar oportunidades de economizar trabalho</a:t>
            </a:r>
            <a:endParaRPr sz="2000" b="0"/>
          </a:p>
          <a:p>
            <a:pPr marL="305900" indent="-305900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Um bound melhor: a mochila fracionária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CD6505F-5A0A-EE99-89C3-49F794D3BD3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9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sz="2400">
                <a:solidFill>
                  <a:schemeClr val="tx1"/>
                </a:solidFill>
              </a:rPr>
              <a:t>Podemos relaxar a outra restrição e pegar </a:t>
            </a:r>
            <a:r>
              <a:rPr sz="2400" b="1">
                <a:solidFill>
                  <a:schemeClr val="tx1"/>
                </a:solidFill>
              </a:rPr>
              <a:t>frações de um objeto.</a:t>
            </a:r>
            <a:endParaRPr sz="2400" b="1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defRPr/>
            </a:pPr>
            <a:endParaRPr sz="24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sz="2400" b="1">
                <a:solidFill>
                  <a:srgbClr val="C00000"/>
                </a:solidFill>
              </a:rPr>
              <a:t>Este problema é mais fácil ou mais difícil?</a:t>
            </a:r>
            <a:endParaRPr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fracionária: algoritmo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AFF849F-19C2-3231-1205-E8746CB0223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9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Ordene os objetos por valor / peso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Nesta ordem, inclua o objeto todo se possível.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Se não inclua a maior fração que puder.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algn="ctr"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fracionária: algoritmo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6CAC4C2-399F-381B-72DC-1753BC7BF45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Ordene os objetos por valor / peso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Nesta ordem, inclua o objeto todo se possível.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Se não inclua a maior fração que puder.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algn="ctr">
              <a:defRPr/>
            </a:pPr>
            <a:r>
              <a:rPr sz="2400" b="1">
                <a:solidFill>
                  <a:srgbClr val="C00000"/>
                </a:solidFill>
              </a:rPr>
              <a:t>A solução final é ótima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D89B570-0228-7292-94CF-1830D68FF01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4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256885" y="1760114"/>
            <a:ext cx="4629150" cy="4010023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7"/>
            <a:ext cx="8081816" cy="38397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4A01D2B-F8FC-B133-F99F-0371CFF2903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4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Quais produtos pegar?</a:t>
            </a:r>
            <a:endParaRPr sz="2000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</a:t>
            </a:r>
            <a:r>
              <a:rPr sz="2400"/>
              <a:t>a função objetivo?</a:t>
            </a:r>
            <a:endParaRPr sz="2400"/>
          </a:p>
          <a:p>
            <a:pPr marL="639870" lvl="1" indent="-239820">
              <a:buFont typeface="Arial"/>
              <a:buChar char="•"/>
              <a:defRPr/>
            </a:pPr>
            <a:r>
              <a:rPr sz="2000"/>
              <a:t>Maximizar valor dos objetos guardados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Peso dos objetos não pode exceder capacidade da mochila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39170" y="2178636"/>
            <a:ext cx="2566293" cy="2223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Heurística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6CFDDD3-1E0F-FF7A-3C4A-E302DACE76C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sz="2800" b="0" u="none">
                <a:solidFill>
                  <a:schemeClr val="tx1"/>
                </a:solidFill>
              </a:rPr>
              <a:t>"truque" usado para resolver um problema rapidamente</a:t>
            </a: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endParaRPr sz="2800" b="1" u="sng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Ainda assim, uma boa heurística é suficiente para obter resultados aproximados ou ganhos de curto prazo. 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Mais leve/caro primeiro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Não garante resultados bons em todas situações</a:t>
            </a: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local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ADB9C1C-5A67-4CFF-FC13-8DA03C2649E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Repetir N vezes: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639870" lvl="1" indent="-239820">
              <a:buAutoNum type="arabicPeriod"/>
              <a:defRPr/>
            </a:pPr>
            <a:r>
              <a:rPr sz="2400"/>
              <a:t> Cria uma solução</a:t>
            </a:r>
            <a:endParaRPr sz="2400"/>
          </a:p>
          <a:p>
            <a:pPr marL="639870" lvl="1" indent="-239820">
              <a:buAutoNum type="arabicPeriod"/>
              <a:defRPr/>
            </a:pPr>
            <a:endParaRPr sz="2400"/>
          </a:p>
          <a:p>
            <a:pPr marL="639870" lvl="1" indent="-239820">
              <a:buAutoNum type="arabicPeriod"/>
              <a:defRPr/>
            </a:pPr>
            <a:r>
              <a:rPr sz="2400"/>
              <a:t> </a:t>
            </a:r>
            <a:r>
              <a:rPr sz="2400"/>
              <a:t>Aplicar, sucessivamente, uma operação que melhora esta solução.</a:t>
            </a:r>
            <a:endParaRPr sz="2400"/>
          </a:p>
          <a:p>
            <a:pPr marL="639870" lvl="1" indent="-239820">
              <a:buAutoNum type="arabicPeriod"/>
              <a:defRPr/>
            </a:pPr>
            <a:endParaRPr sz="2400"/>
          </a:p>
          <a:p>
            <a:pPr marL="639870" lvl="1" indent="-239820">
              <a:buAutoNum type="arabicPeriod"/>
              <a:defRPr/>
            </a:pPr>
            <a:r>
              <a:rPr sz="2400"/>
              <a:t> </a:t>
            </a:r>
            <a:r>
              <a:rPr sz="2400"/>
              <a:t>Parar quando não for mais possível</a:t>
            </a:r>
            <a:endParaRPr sz="2400"/>
          </a:p>
          <a:p>
            <a:pPr marL="239820" lvl="0" indent="-239820">
              <a:buAutoNum type="arabicPeriod"/>
              <a:defRPr/>
            </a:pPr>
            <a:endParaRPr sz="2400"/>
          </a:p>
          <a:p>
            <a:pPr marL="239820" lvl="0" indent="-239820">
              <a:buAutoNum type="arabicPeriod"/>
              <a:defRPr/>
            </a:pPr>
            <a:r>
              <a:rPr sz="2400"/>
              <a:t> Retorne a melhor solução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ótima global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17BD862-9023-DAEC-F74D-CA3232B7436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1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Para todo objeto só tenho duas possibilidades:</a:t>
            </a:r>
            <a:endParaRPr sz="2400"/>
          </a:p>
          <a:p>
            <a:pPr>
              <a:defRPr/>
            </a:pPr>
            <a:endParaRPr sz="2400"/>
          </a:p>
          <a:p>
            <a:pPr marL="239820" indent="-239820">
              <a:buFont typeface="Arial"/>
              <a:buChar char="•"/>
              <a:defRPr/>
            </a:pPr>
            <a:r>
              <a:rPr sz="2400">
                <a:solidFill>
                  <a:srgbClr val="C00000"/>
                </a:solidFill>
              </a:rPr>
              <a:t>Incluir na mochila</a:t>
            </a:r>
            <a:endParaRPr sz="2400">
              <a:solidFill>
                <a:srgbClr val="C00000"/>
              </a:solidFill>
            </a:endParaRPr>
          </a:p>
          <a:p>
            <a:pPr marL="639870" lvl="1" indent="-239820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Resolva a mochila com os outros objetos e capacidade diminuída do valor do objeto incluído.</a:t>
            </a:r>
            <a:endParaRPr sz="2400"/>
          </a:p>
          <a:p>
            <a:pPr>
              <a:defRPr/>
            </a:pPr>
            <a:endParaRPr sz="2400"/>
          </a:p>
          <a:p>
            <a:pPr marL="239820" indent="-239820">
              <a:buFont typeface="Arial"/>
              <a:buChar char="•"/>
              <a:defRPr/>
            </a:pPr>
            <a:r>
              <a:rPr sz="2400">
                <a:solidFill>
                  <a:srgbClr val="C00000"/>
                </a:solidFill>
              </a:rPr>
              <a:t>Não incluir na mochila</a:t>
            </a:r>
            <a:endParaRPr sz="2400"/>
          </a:p>
          <a:p>
            <a:pPr marL="639870" lvl="1" indent="-239820">
              <a:buFont typeface="Arial"/>
              <a:buChar char="•"/>
              <a:defRPr/>
            </a:pPr>
            <a:r>
              <a:rPr sz="2400"/>
              <a:t>Resolva problema da mochila com os outros objetos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Problemas de decisão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876D093-49B9-F8E4-0F50-863AF4CF10B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1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18" indent="-239818">
              <a:buAutoNum type="arabicPeriod"/>
              <a:defRPr/>
            </a:pPr>
            <a:endParaRPr sz="2400"/>
          </a:p>
          <a:p>
            <a:pPr marL="239818" indent="-239818">
              <a:buAutoNum type="arabicPeriod"/>
              <a:defRPr/>
            </a:pPr>
            <a:endParaRPr sz="2400"/>
          </a:p>
          <a:p>
            <a:pPr algn="ctr">
              <a:defRPr/>
            </a:pPr>
            <a:r>
              <a:rPr sz="2800" b="1">
                <a:solidFill>
                  <a:srgbClr val="C00000"/>
                </a:solidFill>
              </a:rPr>
              <a:t>Tem uma solução com valor maior que 13?</a:t>
            </a:r>
            <a:endParaRPr sz="2400"/>
          </a:p>
          <a:p>
            <a:pPr marL="239818" indent="-239818">
              <a:buAutoNum type="arabicPeriod"/>
              <a:defRPr/>
            </a:pPr>
            <a:endParaRPr sz="2400"/>
          </a:p>
          <a:p>
            <a:pPr marL="239818" indent="-239818">
              <a:buAutoNum type="arabicPeriod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P</a:t>
            </a:r>
            <a:r>
              <a:rPr sz="2400"/>
              <a:t> = existe algoritmo determinístico que leva tempo polinomial para responder a pergunta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NP</a:t>
            </a:r>
            <a:r>
              <a:rPr sz="2400"/>
              <a:t> = caso a resposta seja </a:t>
            </a:r>
            <a:r>
              <a:rPr sz="2400" b="1"/>
              <a:t>SIM</a:t>
            </a:r>
            <a:r>
              <a:rPr sz="2400"/>
              <a:t>, existe um algoritmo polinomial que verifica se a resposta está correta.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co-NP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= caso a resposta seja </a:t>
            </a:r>
            <a:r>
              <a:rPr lang="pt-BR" sz="2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NÃO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existe um algoritmo polinomial que verifica se a resposta está correta.</a:t>
            </a:r>
            <a:endParaRPr sz="2400"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31362" y="4430566"/>
            <a:ext cx="8384886" cy="1096817"/>
          </a:xfrm>
          <a:prstGeom prst="rect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ONLYOFFICE/6.1.0.90</Application>
  <DocSecurity>0</DocSecurity>
  <PresentationFormat>On-screen Show (4:3)</PresentationFormat>
  <Paragraphs>0</Paragraphs>
  <Slides>38</Slides>
  <Notes>38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189</cp:revision>
  <dcterms:created xsi:type="dcterms:W3CDTF">2014-04-17T20:05:08Z</dcterms:created>
  <dcterms:modified xsi:type="dcterms:W3CDTF">2021-03-31T16:15:08Z</dcterms:modified>
  <cp:category/>
  <cp:contentStatus/>
  <cp:version/>
</cp:coreProperties>
</file>