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 /><Relationship Id="rId41" Type="http://schemas.openxmlformats.org/officeDocument/2006/relationships/tableStyles" Target="tableStyles.xml" /><Relationship Id="rId4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 – Introdução ao curso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Detalhes)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87BADEE-47F8-DDAF-8C78-42691996414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Os itens que compõe a rubrica C são obrigatórios;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Correções parcialmente baseadas em testes automatizados;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Competições serão feitas perto da PI e PF com configurações de hardware padrão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atrasos e descontos)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A1EBAC-2354-A59B-2051-8428905C1A1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Datas são firmes. Todo atraso significa desconto de 0,5;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Qualidade de código é importante. Será descontado 0,5 por bizarrice no projeto.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Nenhum dos descontos causa reprovação!</a:t>
            </a:r>
            <a:endParaRPr sz="2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b="1" i="0" u="none" strike="noStrike" cap="none" spc="0">
              <a:solidFill>
                <a:schemeClr val="accent2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Esses descontos nunca deixam uma nota de projeto menor que o mínimo para a aprovação (desde que seja aprovado em provas).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Ferramentas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118B93-7724-3E0D-D312-2B49B578686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0;p64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44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GCC </a:t>
            </a:r>
            <a:r>
              <a:rPr lang="pt-BR" sz="2800">
                <a:solidFill>
                  <a:schemeClr val="dk1"/>
                </a:solidFill>
              </a:rPr>
              <a:t>8.0 (ou superior) --</a:t>
            </a: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C++11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(Ubuntu 18.04 ou superior)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Monstrão (containers/VMs)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16050" marR="0" lvl="1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ambiente de testes padrão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 do curso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6;p6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57;p6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AA2CD4-5BB0-ED75-31CD-5EA1E771FE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8;p65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(Hardware)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Mais clock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Memória mais rápida	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Mais núcleos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 resfriamento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3;p6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4;p6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65;p6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33160B-E5B1-7C78-6673-B5760F6D3166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66;p6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96000" y="1364040"/>
            <a:ext cx="6336000" cy="528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1;p67" hidden="0"/>
          <p:cNvSpPr/>
          <p:nvPr isPhoto="0" userDrawn="0"/>
        </p:nvSpPr>
        <p:spPr bwMode="auto">
          <a:xfrm>
            <a:off x="457200" y="406621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72;p6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73;p6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5F636B2-0F4F-B131-B383-98228AEE3133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74;p67" hidden="0"/>
          <p:cNvPicPr/>
          <p:nvPr isPhoto="0" userDrawn="0"/>
        </p:nvPicPr>
        <p:blipFill>
          <a:blip r:embed="rId2">
            <a:alphaModFix/>
          </a:blip>
          <a:srcRect l="0" t="6512" r="0" b="7040"/>
          <a:stretch/>
        </p:blipFill>
        <p:spPr bwMode="auto">
          <a:xfrm>
            <a:off x="684000" y="1137422"/>
            <a:ext cx="7907038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75;p67" hidden="0"/>
          <p:cNvSpPr/>
          <p:nvPr isPhoto="0" userDrawn="0"/>
        </p:nvSpPr>
        <p:spPr bwMode="auto">
          <a:xfrm>
            <a:off x="936432" y="6384966"/>
            <a:ext cx="8317567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</a:rPr>
              <a:t>* Brendan Gregg; Systems Performance: Enterprise and the Cloud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1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82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ACC2F5-BBFF-B350-2822-2387DEDC46CE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83;p68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6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9;p6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0;p6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6ECA4AB-79FD-F516-311F-8130DB097A7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91;p69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6;p7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97;p7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8;p7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291EB01-B09C-30B8-5688-0BBCE180A480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7" name="Google Shape;399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60883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O(n!)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fatorial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força bruta: testa todas as permutações possíveis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caixeiro viajante por força bruta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oogle Shape;400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560268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O(c</a:t>
                      </a:r>
                      <a:r>
                        <a:rPr lang="pt-BR" sz="1200" b="0" u="none" strike="noStrike" cap="non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</a:t>
                      </a: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exponencial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força bruta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todos subconjuntos de n elementos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oogle Shape;401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5119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u="none" strike="noStrike" cap="non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</a:t>
                      </a: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), c&gt;1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polinomial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caixeiro viajante por programação dinâmica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oogle Shape;402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4634279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strike="noStrik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cúbica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multiplicação de matrizes n x n; todas as triplas de n elementos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403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396216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671749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strike="noStrik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quadrática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itens processados aos pares (geralmente loop aninhado)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bubble sort (pior caso); quick sort (pior caso); selection sort; insertion sort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oogle Shape;404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34783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 log 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log-linear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 problema é dividido em problemas menores e depois junta as soluções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heapsort, quicksort, merge sort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oogle Shape;405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299304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linear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realiza uma operação para cada elemento de entrada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busca sequencial;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soma de elementos de um vetor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oogle Shape;406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250704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O(log 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logarítmica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 problema é dividido em problemas menores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busca binária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oogle Shape;407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18306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671749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O(1)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constante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05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independe do tamanho n da entrada</a:t>
                      </a:r>
                      <a:endParaRPr sz="105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determinar se um número é par ou ímpar; usar uma tabela de dispersão (hash) de tamanho fixo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oogle Shape;408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1399319"/>
          <a:ext cx="8470049" cy="444237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190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Notação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Nome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Característica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Exemplo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Burocracias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Resumo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Atividade prática de C++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14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15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221AF9B-04B3-C6EC-05F0-A3F7620BD10C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6;p71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7;p71" hidden="0"/>
          <p:cNvSpPr/>
          <p:nvPr isPhoto="0" userDrawn="0"/>
        </p:nvSpPr>
        <p:spPr bwMode="auto">
          <a:xfrm rot="19767">
            <a:off x="717840" y="2504287"/>
            <a:ext cx="5760000" cy="70344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18;p71" hidden="0"/>
          <p:cNvCxnSpPr>
            <a:cxnSpLocks/>
          </p:cNvCxnSpPr>
          <p:nvPr isPhoto="0" userDrawn="0"/>
        </p:nvCxnSpPr>
        <p:spPr bwMode="auto">
          <a:xfrm flipH="1">
            <a:off x="5976000" y="2886418"/>
            <a:ext cx="503817" cy="16495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19;p71" hidden="0"/>
          <p:cNvSpPr>
            <a:spLocks noAdjustHandles="0" noChangeArrowheads="0"/>
          </p:cNvSpPr>
          <p:nvPr isPhoto="0" userDrawn="0"/>
        </p:nvSpPr>
        <p:spPr bwMode="auto">
          <a:xfrm>
            <a:off x="4153320" y="4500000"/>
            <a:ext cx="4532400" cy="4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Sistemas Hardware-software</a:t>
            </a:r>
            <a:endParaRPr/>
          </a:p>
        </p:txBody>
      </p:sp>
      <p:pic>
        <p:nvPicPr>
          <p:cNvPr id="11" name="Google Shape;420;p7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655879" y="4981262"/>
            <a:ext cx="1240191" cy="16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5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26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27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D1A652-50AC-B79D-6B34-20656E4ED236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28;p72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429;p72" hidden="0"/>
          <p:cNvSpPr/>
          <p:nvPr isPhoto="0" userDrawn="0"/>
        </p:nvSpPr>
        <p:spPr bwMode="auto">
          <a:xfrm rot="19767">
            <a:off x="88338" y="3075478"/>
            <a:ext cx="5760000" cy="144000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30;p72" hidden="0"/>
          <p:cNvCxnSpPr>
            <a:cxnSpLocks/>
          </p:cNvCxnSpPr>
          <p:nvPr isPhoto="0" userDrawn="0"/>
        </p:nvCxnSpPr>
        <p:spPr bwMode="auto">
          <a:xfrm>
            <a:off x="3062688" y="4532054"/>
            <a:ext cx="1257310" cy="79594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31;p72" hidden="0"/>
          <p:cNvSpPr>
            <a:spLocks noAdjustHandles="0" noChangeArrowheads="0"/>
          </p:cNvSpPr>
          <p:nvPr isPhoto="0" userDrawn="0"/>
        </p:nvSpPr>
        <p:spPr bwMode="auto">
          <a:xfrm>
            <a:off x="4364280" y="5184000"/>
            <a:ext cx="3942437" cy="4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Desafios de Programação</a:t>
            </a:r>
            <a:endParaRPr/>
          </a:p>
        </p:txBody>
      </p:sp>
      <p:pic>
        <p:nvPicPr>
          <p:cNvPr id="11" name="Google Shape;432;p7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776000" y="4618440"/>
            <a:ext cx="1047240" cy="12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Soluções encontradas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D5D641-93E3-E88F-8400-D924AF491089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2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Como programar para estes computadores/arquiteturas?</a:t>
            </a: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9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9;p7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42210" y="349029"/>
            <a:ext cx="7886700" cy="4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  <a:defRPr/>
            </a:pPr>
            <a:r>
              <a:rPr lang="pt-BR" sz="3950"/>
              <a:t>TOP 500</a:t>
            </a:r>
            <a:endParaRPr/>
          </a:p>
        </p:txBody>
      </p:sp>
      <p:sp>
        <p:nvSpPr>
          <p:cNvPr id="5" name="Google Shape;450;p7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7771" y="1753362"/>
            <a:ext cx="2537411" cy="312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Ranking dos 500 computadores mais poderosos do mundo.</a:t>
            </a:r>
            <a:br>
              <a:rPr lang="pt-BR" sz="2000"/>
            </a:br>
            <a:endParaRPr sz="2000"/>
          </a:p>
          <a:p>
            <a:pPr marL="228600" lvl="0" indent="-1015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2000"/>
          </a:p>
        </p:txBody>
      </p:sp>
      <p:sp>
        <p:nvSpPr>
          <p:cNvPr id="6" name="Google Shape;451;p74" hidden="0"/>
          <p:cNvSpPr/>
          <p:nvPr isPhoto="0" userDrawn="0"/>
        </p:nvSpPr>
        <p:spPr bwMode="auto">
          <a:xfrm>
            <a:off x="5098965" y="831011"/>
            <a:ext cx="3416383" cy="3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350">
                <a:solidFill>
                  <a:schemeClr val="dk1"/>
                </a:solidFill>
                <a:latin typeface="Arial"/>
                <a:ea typeface="Arial"/>
                <a:cs typeface="Arial"/>
              </a:rPr>
              <a:t>https://www.top500.org/statistics/overtime/</a:t>
            </a:r>
            <a:endParaRPr/>
          </a:p>
        </p:txBody>
      </p:sp>
      <p:pic>
        <p:nvPicPr>
          <p:cNvPr id="7" name="Google Shape;452;p7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746452" y="1168390"/>
            <a:ext cx="3158541" cy="4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3;p7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418684" y="1168390"/>
            <a:ext cx="3204874" cy="470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4;p7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0" y="3497200"/>
            <a:ext cx="2400775" cy="233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7930779" y="2940842"/>
            <a:ext cx="91465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Linux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4520109" y="3155155"/>
            <a:ext cx="1226343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Cluster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9;p7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pPr>
            <a:r>
              <a:rPr lang="pt-BR"/>
              <a:t>Aplicações de Supercomputação</a:t>
            </a:r>
            <a:endParaRPr/>
          </a:p>
        </p:txBody>
      </p:sp>
      <p:sp>
        <p:nvSpPr>
          <p:cNvPr id="5" name="Google Shape;460;p7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Previsão do tempo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Cálculo de aerodinâmica e car crash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Análise probabilística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Modelagem de proteção contra radiação.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Quebra de senhas por força bruta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Simulações de testes nucleares 3D 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Simulação de Dinâmica Molecular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Minização de consumo de combustível por rotas de entrega</a:t>
            </a:r>
            <a:endParaRPr/>
          </a:p>
        </p:txBody>
      </p:sp>
      <p:sp>
        <p:nvSpPr>
          <p:cNvPr id="6" name="Google Shape;461;p75" hidden="0"/>
          <p:cNvSpPr/>
          <p:nvPr isPhoto="0" userDrawn="0"/>
        </p:nvSpPr>
        <p:spPr bwMode="auto">
          <a:xfrm>
            <a:off x="6254496" y="5788825"/>
            <a:ext cx="2889504" cy="3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</a:rPr>
              <a:t>Argnome e https://en.wikipedia.org/wiki/Supercomputer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462;p7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367938" y="1310329"/>
            <a:ext cx="2586037" cy="157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3;p7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525765" y="3628089"/>
            <a:ext cx="1531185" cy="17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4;p75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584983" y="2990300"/>
            <a:ext cx="1794223" cy="130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9;p7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Conteúdos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0;p7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71;p7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742B161-BF1C-6AC0-773D-5FB39873029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2;p76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2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Programação concorrente e sincronização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Programação paralela em CPUs multi core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GPGPU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7;p7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Programação concorrente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8;p7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79;p7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61B65A2-7A49-2A0C-568B-71BB4E8DD111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80;p77" hidden="0"/>
          <p:cNvSpPr>
            <a:spLocks noAdjustHandles="0" noChangeArrowheads="0"/>
          </p:cNvSpPr>
          <p:nvPr isPhoto="0" userDrawn="0"/>
        </p:nvSpPr>
        <p:spPr bwMode="auto">
          <a:xfrm>
            <a:off x="598033" y="1559340"/>
            <a:ext cx="7776000" cy="48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 limitadas por entrada e saída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Estratégia de divisão do problema em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Primitivas para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sincronizar</a:t>
            </a: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 a execução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481;p7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320176" y="2361370"/>
            <a:ext cx="5285520" cy="224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6;p7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Programação Multi core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87;p7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88;p7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39BB54E-356F-07F4-651A-3EEC4A5B46FC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89;p78" hidden="0"/>
          <p:cNvSpPr>
            <a:spLocks noAdjustHandles="0" noChangeArrowheads="0"/>
          </p:cNvSpPr>
          <p:nvPr isPhoto="0" userDrawn="0"/>
        </p:nvSpPr>
        <p:spPr bwMode="auto">
          <a:xfrm>
            <a:off x="557640" y="1485460"/>
            <a:ext cx="7776000" cy="48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 limitadas por CPU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Divisão em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partes independentes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Modelo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fork-join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490;p7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55640" y="2887200"/>
            <a:ext cx="7380000" cy="17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distribuídos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96;p7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97;p7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2CABAE3-0B3E-5266-BD38-5770429E7C2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498;p7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4000" y="1812600"/>
            <a:ext cx="75600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9;p79" hidden="0"/>
          <p:cNvSpPr>
            <a:spLocks noAdjustHandles="0" noChangeArrowheads="0"/>
          </p:cNvSpPr>
          <p:nvPr isPhoto="0" userDrawn="0"/>
        </p:nvSpPr>
        <p:spPr bwMode="auto">
          <a:xfrm>
            <a:off x="216000" y="5184000"/>
            <a:ext cx="8790840" cy="117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Divisão de tarefas em clusters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Passagem de mensagens entre processos/máquinas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4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GPGPU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5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6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F64097-C66C-40A5-E25F-93A861C1956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07;p8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00" y="1562758"/>
            <a:ext cx="6552000" cy="3693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08;p80" hidden="0"/>
          <p:cNvSpPr>
            <a:spLocks noAdjustHandles="0" noChangeArrowheads="0"/>
          </p:cNvSpPr>
          <p:nvPr isPhoto="0" userDrawn="0"/>
        </p:nvSpPr>
        <p:spPr bwMode="auto">
          <a:xfrm>
            <a:off x="576000" y="5434199"/>
            <a:ext cx="6515640" cy="10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Versão turbinada do modelo multi-core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Arquitetura completamente diferente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Burocracias e Avaliação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3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Revolução no acesso a recursos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4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15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BD88576-2849-819B-549B-C53A9CBF5EE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16;p8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439640" y="1584000"/>
            <a:ext cx="2952360" cy="155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81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451480" y="2088000"/>
            <a:ext cx="2828518" cy="16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18;p81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813600" y="4104000"/>
            <a:ext cx="2066400" cy="22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19;p81" hidden="0"/>
          <p:cNvSpPr>
            <a:spLocks noAdjustHandles="0" noChangeArrowheads="0"/>
          </p:cNvSpPr>
          <p:nvPr isPhoto="0" userDrawn="0"/>
        </p:nvSpPr>
        <p:spPr bwMode="auto">
          <a:xfrm>
            <a:off x="3890518" y="5023080"/>
            <a:ext cx="512316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BA131A"/>
                </a:solidFill>
                <a:latin typeface="Arial"/>
                <a:ea typeface="Arial"/>
                <a:cs typeface="Arial"/>
              </a:rPr>
              <a:t>Super Computação sob demanda!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8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Visão geral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58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58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9A7265-968E-8672-2EE3-268D9C7A26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604874" y="3809999"/>
            <a:ext cx="7889874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4303749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62000" y="1786236"/>
            <a:ext cx="4248509" cy="8807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Estratégias para resolução de problemas difíceis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978312" y="3010199"/>
            <a:ext cx="650874" cy="5299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PI</a:t>
            </a:r>
            <a:endParaRPr/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8510625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8105811" y="4016373"/>
            <a:ext cx="650874" cy="5299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PF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77" flipH="0" flipV="1">
            <a:off x="2548877" y="2086877"/>
            <a:ext cx="650874" cy="181111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557748" y="1000125"/>
            <a:ext cx="428625" cy="1740143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970498" y="1135062"/>
            <a:ext cx="3971577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Complexidade Computacional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Problemas NP-completo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Heurísticas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Busca local e global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Algoritmo aleatorizados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03839" y="5326360"/>
            <a:ext cx="3581759" cy="5950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Processamento paralelo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cxnSp>
        <p:nvCxnSpPr>
          <p:cNvPr id="17" name="" hidden="0"/>
          <p:cNvCxnSpPr>
            <a:cxnSpLocks/>
            <a:stCxn id="16" idx="0"/>
            <a:endCxn id="12" idx="2"/>
          </p:cNvCxnSpPr>
          <p:nvPr isPhoto="0" userDrawn="0"/>
        </p:nvCxnSpPr>
        <p:spPr bwMode="auto">
          <a:xfrm rot="16199969" flipH="0" flipV="0">
            <a:off x="7272953" y="4168065"/>
            <a:ext cx="780061" cy="153652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 flipH="0" flipV="0">
            <a:off x="4668874" y="4556124"/>
            <a:ext cx="492124" cy="2127249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033623" y="4754562"/>
            <a:ext cx="3460749" cy="1968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Paralelismo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Sistemas Multi-core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GPU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Projeto de programas paralelos</a:t>
            </a:r>
            <a:endParaRPr sz="1800"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2"/>
            <a:ext cx="5712037" cy="36345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Recursos de C++: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Implementação de algoritmos simples</a:t>
            </a:r>
            <a:endParaRPr sz="2000" b="0"/>
          </a:p>
          <a:p>
            <a:pPr marL="305908" indent="-305908">
              <a:buAutoNum type="arabicPeriod"/>
              <a:defRPr/>
            </a:pPr>
            <a:r>
              <a:rPr sz="2000" b="0"/>
              <a:t>Recursos úteis de C++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E1E313B-A7C6-969B-3B0C-BA6ACA7D4A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 curso não tem gabaritos e respostas dos exercícios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Isto tem duas razões pedagógicas: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Copiar e colar atrapalha memorização e cria ilusão de aprendizado.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Curso foca em algoritmos e em sua implementação eficiente.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85A57BA-CBEC-5149-48FD-A4C75DE304E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Para cada aluno acompanhar seu progresso será oferecido: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Arquivos com entrada e saída esperada para todo exercício. Alguns virão com testes automatizados;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em pseudo-código.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1" i="0" u="none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Isso é tudo que um engenheiro da computação precisa para checar se sua solução está correta.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Questão presencial/remoto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9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349965" indent="-349965">
              <a:buFont typeface="Arial"/>
              <a:buChar char="•"/>
              <a:defRPr/>
            </a:pPr>
            <a:r>
              <a:rPr sz="2400"/>
              <a:t>Iremos contar presença.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Aulas presenciais eventualmente serão liberadas. 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Divisão de Turmas (SuperComputação)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Turma 1 (online) - TER 09:45 e SEX 07:30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Turma 2 (presencial) - QUA 13:30 e SEX 13:30</a:t>
            </a:r>
            <a:endParaRPr sz="2400"/>
          </a:p>
          <a:p>
            <a:pPr marL="349965" lvl="0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Divisão de Turmas (Jogos Digitais)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Turma 1 (online) -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QUA 13:30 e SEX 13:30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Turma 2 (presencial) -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 09:45 e SEX 07:30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C9736-5A48-5F32-EB12-CB63ACF128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9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Criar  implementações eficientes para problemas computacionalmente  difíceis;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Planejar  e projetar sistemas de computação de alto desempenho, escolhendo  as tecnologias mais adequadas para cada tipo de aplicação;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Utilizar  recursos de computação multi-core para melhorar o desempenho de  programas sequenciais; 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Implementar  algoritmos ingenuamente paralelizáveis em GPU;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Analisar  resultados de desempenho levando em conta complexidade computacional  e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tecnologias  usadas na implementação.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9B3C4B-16A4-5F05-0FBC-FD7BA363512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9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Criar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implementações eficientes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problemas computacionalmente  difíceis;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Planejar  e projetar sistemas de computação de alto desempenho,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escolhendo as tecnologias mais adequadas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cada tipo de aplicação;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Utilizar  recursos de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computação multi-core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melhorar o desempenho de  programas sequenciais; 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Implementar algoritmos ingenuamente paralelizáveis em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GPU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Analisar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resultados de desempenho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levando em conta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complexidade computacional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e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tecnologias usadas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na implementação.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Média Final:</a:t>
            </a:r>
            <a:endParaRPr sz="2400">
              <a:solidFill>
                <a:schemeClr val="dk1"/>
              </a:solidFill>
            </a:endParaRPr>
          </a:p>
          <a:p>
            <a:pPr marL="514348" marR="0" lvl="0" indent="-380999" algn="l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Projeto = 55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%	</a:t>
            </a:r>
            <a:endParaRPr sz="2400"/>
          </a:p>
          <a:p>
            <a:pPr marL="514348" marR="0" lvl="0" indent="-380999" algn="l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Provas = </a:t>
            </a:r>
            <a:r>
              <a:rPr lang="pt-BR" sz="2400">
                <a:solidFill>
                  <a:schemeClr val="dk1"/>
                </a:solidFill>
              </a:rPr>
              <a:t>45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%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 u="sng">
                <a:solidFill>
                  <a:schemeClr val="dk1"/>
                </a:solidFill>
              </a:rPr>
              <a:t>Condições</a:t>
            </a:r>
            <a:r>
              <a:rPr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Média provas &gt;= 4,5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PI e PF &gt;= 4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Projeto &gt;= 5</a:t>
            </a:r>
            <a:endParaRPr sz="2400">
              <a:solidFill>
                <a:schemeClr val="dk1"/>
              </a:solidFill>
            </a:endParaRPr>
          </a:p>
          <a:p>
            <a:pPr marL="8071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(DELTA provas)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BDEE74-B914-C585-58B8-E73AA55810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Se (PI &lt; 4 E PF &gt;= 5) OU (PI &gt;= 5 E PF &lt; 4):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Aluno faz uma nova prova PD no dia da SUB relativa a avaliação em que tirou nota menor que 4.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Critério de barreira de provas é cumprido se PD &gt;= 5.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78D01A-8731-F4F9-F99E-71D2715453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D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Implementação correta de todas as partes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C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: Relatório feito de acordo com os critérios de aula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B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: Todas as implementações são minimamente eficientes.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+(3,0)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: Competição de desempenho para cada uma das três partes. 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35</Slides>
  <Notes>35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166</cp:revision>
  <dcterms:created xsi:type="dcterms:W3CDTF">2014-04-17T20:05:08Z</dcterms:created>
  <dcterms:modified xsi:type="dcterms:W3CDTF">2020-08-13T14:56:31Z</dcterms:modified>
  <cp:category/>
  <cp:contentStatus/>
  <cp:version/>
</cp:coreProperties>
</file>