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trictFirstAndLastChars="0">
  <p:sldMasterIdLst>
    <p:sldMasterId id="2147483648" r:id="rId1"/>
    <p:sldMasterId id="2147483661" r:id="rId2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 type="screen4x3"/>
  <p:notesSz cx="6858000" cy="9144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presProps" Target="presProps.xml" /><Relationship Id="rId18" Type="http://schemas.openxmlformats.org/officeDocument/2006/relationships/tableStyles" Target="tableStyles.xml" /><Relationship Id="rId19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1;p3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2;p36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1;p5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2;p5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3;p5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5;p5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6;p5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7;p5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48;p52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49;p52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1;p5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52;p5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53;p5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54;p5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55;p5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56;p53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57;p53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4;p5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5;p54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7;p5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8;p5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0;p5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1;p56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72;p56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4;p5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6;p58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8;p5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9;p5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0;p5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1;p5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3;p6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4;p6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5;p6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6;p6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8;p6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9;p6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0;p6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1;p61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3;p6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4;p6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5;p6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7;p6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8;p6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9;p6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0;p6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1;p6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3;p6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04;p6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05;p64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6;p64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7;p64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108;p64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9;p64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5;p4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6;p4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8;p4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9;p4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0;p45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2;p4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4;p47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;p4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7;p48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8;p48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9;p48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1;p4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2;p4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3;p4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4;p4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6;p5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7;p5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8;p5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9;p5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6;p35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;p35" hidden="0"/>
          <p:cNvPicPr/>
          <p:nvPr isPhoto="0" userDrawn="0"/>
        </p:nvPicPr>
        <p:blipFill>
          <a:blip r:embed="rId15">
            <a:alphaModFix/>
          </a:blip>
          <a:stretch/>
        </p:blipFill>
        <p:spPr bwMode="auto">
          <a:xfrm>
            <a:off x="2880" y="0"/>
            <a:ext cx="913752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;p3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;p3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59;p37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0;p3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61;p37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966960" y="2384280"/>
            <a:ext cx="7342200" cy="71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  <a:defRPr/>
            </a:pPr>
            <a:r>
              <a:rPr lang="pt-BR" sz="3600" b="1" strike="noStrike" spc="0">
                <a:solidFill>
                  <a:srgbClr val="FFFFFF"/>
                </a:solidFill>
                <a:latin typeface="Verdana"/>
                <a:ea typeface="Verdana"/>
              </a:rPr>
              <a:t>SuperComputação</a:t>
            </a:r>
            <a:endParaRPr lang="pt-BR" sz="3600" b="0" strike="noStrike" spc="0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966960" y="3429000"/>
            <a:ext cx="7342200" cy="47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  <a:defRPr/>
            </a:pPr>
            <a:r>
              <a:rPr lang="pt-BR" sz="2000" b="0" strike="noStrike" spc="0">
                <a:solidFill>
                  <a:srgbClr val="FFFFFF"/>
                </a:solidFill>
                <a:latin typeface="Verdana"/>
                <a:ea typeface="Verdana"/>
              </a:rPr>
              <a:t>Aula 04 – Profiling</a:t>
            </a:r>
            <a:endParaRPr lang="pt-BR" sz="2000" b="0" strike="noStrike" spc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95"/>
              </a:spcBef>
              <a:defRPr/>
            </a:pPr>
            <a:endParaRPr lang="pt-BR" sz="2000" b="0" strike="noStrike" spc="0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900000" y="5463360"/>
            <a:ext cx="7342200" cy="112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  <a:defRPr/>
            </a:pP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2021 – Engenharia</a:t>
            </a:r>
            <a:endParaRPr lang="pt-BR" sz="1400" b="0" strike="noStrike" spc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79"/>
              </a:spcBef>
              <a:defRPr/>
            </a:pPr>
            <a:endParaRPr lang="pt-BR" sz="1400" b="0" strike="noStrike" spc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79"/>
              </a:spcBef>
              <a:defRPr/>
            </a:pP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Igor Montagner &lt;igorsm1@insper.edu.br&gt;</a:t>
            </a:r>
            <a:endParaRPr lang="pt-BR" sz="1400" b="0" strike="noStrike" spc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76"/>
              </a:spcBef>
              <a:defRPr/>
            </a:pP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Antônio Selvatici &lt;antoniohps1@insper.edu.br&gt;</a:t>
            </a:r>
            <a:endParaRPr lang="pt-BR" sz="14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9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97EB1981-4163-74B3-5B47-4934A2BD21C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7" y="4088421"/>
            <a:ext cx="8137933" cy="36344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Profiling na prática</a:t>
            </a:r>
            <a:endParaRPr sz="2000" b="1"/>
          </a:p>
          <a:p>
            <a:pPr>
              <a:defRPr/>
            </a:pPr>
            <a:endParaRPr sz="2000"/>
          </a:p>
          <a:p>
            <a:pPr marL="305907" indent="-305907">
              <a:buAutoNum type="arabicPeriod"/>
              <a:defRPr/>
            </a:pPr>
            <a:r>
              <a:rPr sz="2000" b="0"/>
              <a:t>Usar o KCachegrind para analisar nossa tentativa de otimização</a:t>
            </a:r>
            <a:endParaRPr sz="2000" b="0"/>
          </a:p>
          <a:p>
            <a:pPr marL="305906" indent="-305906">
              <a:buAutoNum type="arabicPeriod"/>
              <a:defRPr/>
            </a:pPr>
            <a:r>
              <a:rPr sz="2000" b="0"/>
              <a:t>Fazer novas otimizações e medir seu desempenho</a:t>
            </a: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Fechamento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60BF2BA5-0B77-A2CC-4AC2-DE428F1741AE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7" y="1588487"/>
            <a:ext cx="8704381" cy="4976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6" rIns="91422" bIns="45696" anchor="t" anchorCtr="0">
            <a:noAutofit/>
          </a:bodyPr>
          <a:lstStyle/>
          <a:p>
            <a:pPr algn="l">
              <a:defRPr/>
            </a:pPr>
            <a:endParaRPr sz="2400" b="1" u="sng">
              <a:solidFill>
                <a:schemeClr val="accent2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Pontos importantes: 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94022" indent="-394022" algn="l">
              <a:lnSpc>
                <a:spcPct val="20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Entrada/Saída custa caro. </a:t>
            </a:r>
            <a:endParaRPr sz="2400" b="0" u="none">
              <a:solidFill>
                <a:schemeClr val="tx1"/>
              </a:solidFill>
            </a:endParaRPr>
          </a:p>
          <a:p>
            <a:pPr marL="394022" indent="-394022" algn="l">
              <a:lnSpc>
                <a:spcPct val="20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Implementações diferentes do mesmo algoritmo podem ter desempenho diferente</a:t>
            </a:r>
            <a:endParaRPr sz="2400" b="0" u="none">
              <a:solidFill>
                <a:schemeClr val="tx1"/>
              </a:solidFill>
            </a:endParaRPr>
          </a:p>
          <a:p>
            <a:pPr marL="394022" indent="-394022" algn="l">
              <a:lnSpc>
                <a:spcPct val="20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Detalhes finos só são visíveis com ferramentas de profiling</a:t>
            </a:r>
            <a:endParaRPr sz="2400" b="0" u="none">
              <a:solidFill>
                <a:schemeClr val="tx1"/>
              </a:solidFill>
            </a:endParaRPr>
          </a:p>
          <a:p>
            <a:pPr marL="394022" indent="-394022" algn="l">
              <a:buFont typeface="Arial"/>
              <a:buChar char="•"/>
              <a:defRPr/>
            </a:pPr>
            <a:endParaRPr sz="2800" b="0" u="none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A0E24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68;p34" hidden="0"/>
          <p:cNvSpPr/>
          <p:nvPr isPhoto="0" userDrawn="0"/>
        </p:nvSpPr>
        <p:spPr bwMode="auto">
          <a:xfrm>
            <a:off x="0" y="0"/>
            <a:ext cx="9143280" cy="6857280"/>
          </a:xfrm>
          <a:prstGeom prst="rect">
            <a:avLst/>
          </a:prstGeom>
          <a:solidFill>
            <a:srgbClr val="BA0E24"/>
          </a:solidFill>
          <a:ln>
            <a:noFill/>
          </a:ln>
          <a:effectLst>
            <a:outerShdw dist="23040" dir="540000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569;p34" hidden="0"/>
          <p:cNvSpPr/>
          <p:nvPr isPhoto="0" userDrawn="0"/>
        </p:nvSpPr>
        <p:spPr bwMode="auto">
          <a:xfrm>
            <a:off x="3026880" y="3636000"/>
            <a:ext cx="3085560" cy="45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www.insper.edu.br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pic>
        <p:nvPicPr>
          <p:cNvPr id="6" name="Google Shape;570;p34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3703320" y="2844720"/>
            <a:ext cx="1732320" cy="611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0">
                <a:solidFill>
                  <a:srgbClr val="C00026"/>
                </a:solidFill>
                <a:latin typeface="Verdana"/>
                <a:ea typeface="Verdana"/>
              </a:rPr>
              <a:t>Solução de alto desempenho</a:t>
            </a:r>
            <a:endParaRPr lang="pt-BR" sz="3200" b="0" strike="noStrike" spc="0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E984BA2F-25CA-C126-109A-F4675A318816}" type="slidenum">
              <a:rPr lang="pt-BR" sz="1000" b="0" strike="noStrike" spc="0">
                <a:solidFill>
                  <a:srgbClr val="000000"/>
                </a:solidFill>
                <a:latin typeface="Arial"/>
                <a:ea typeface="Arial"/>
              </a:rPr>
              <a:t/>
            </a:fld>
            <a:endParaRPr lang="pt-BR" sz="1000" b="0" strike="noStrike" spc="0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309240" y="1588320"/>
            <a:ext cx="8704080" cy="497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50000"/>
              </a:lnSpc>
              <a:defRPr/>
            </a:pPr>
            <a:endParaRPr lang="pt-BR" sz="1800" b="0" strike="noStrike" spc="0">
              <a:latin typeface="Arial"/>
            </a:endParaRPr>
          </a:p>
          <a:p>
            <a:pPr marL="349920" indent="-349560">
              <a:lnSpc>
                <a:spcPct val="200000"/>
              </a:lnSpc>
              <a:buClr>
                <a:srgbClr val="000000"/>
              </a:buClr>
              <a:buFont typeface="Arial"/>
              <a:buAutoNum type="arabicPeriod"/>
              <a:defRPr/>
            </a:pPr>
            <a:r>
              <a:rPr lang="pt-BR" sz="2400" b="0" strike="noStrike" spc="0">
                <a:solidFill>
                  <a:srgbClr val="000000"/>
                </a:solidFill>
                <a:latin typeface="Arial"/>
                <a:ea typeface="Arial"/>
              </a:rPr>
              <a:t>Algoritmos eficientes</a:t>
            </a:r>
            <a:endParaRPr lang="pt-BR" sz="2400" b="0" strike="noStrike" spc="0">
              <a:latin typeface="Arial"/>
            </a:endParaRPr>
          </a:p>
          <a:p>
            <a:pPr marL="349920" indent="-349560">
              <a:lnSpc>
                <a:spcPct val="200000"/>
              </a:lnSpc>
              <a:buClr>
                <a:srgbClr val="000000"/>
              </a:buClr>
              <a:buFont typeface="Arial"/>
              <a:buAutoNum type="arabicPeriod"/>
              <a:defRPr/>
            </a:pPr>
            <a:r>
              <a:rPr lang="pt-BR" sz="2400" b="0" strike="noStrike" spc="0">
                <a:solidFill>
                  <a:srgbClr val="000000"/>
                </a:solidFill>
                <a:latin typeface="Arial"/>
                <a:ea typeface="Arial"/>
              </a:rPr>
              <a:t>Implementação eficiente</a:t>
            </a:r>
            <a:endParaRPr lang="pt-BR" sz="2400" b="0" strike="noStrike" spc="0">
              <a:latin typeface="Arial"/>
            </a:endParaRPr>
          </a:p>
          <a:p>
            <a:pPr marL="749877" lvl="1" indent="-349560">
              <a:lnSpc>
                <a:spcPct val="2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0">
                <a:solidFill>
                  <a:srgbClr val="000000"/>
                </a:solidFill>
                <a:latin typeface="Arial"/>
                <a:ea typeface="Arial"/>
              </a:rPr>
              <a:t>Cache, paralelismo de instrução</a:t>
            </a:r>
            <a:endParaRPr lang="pt-BR" sz="2400" b="0" strike="noStrike" spc="0">
              <a:latin typeface="Arial"/>
            </a:endParaRPr>
          </a:p>
          <a:p>
            <a:pPr marL="749877" lvl="1" indent="-349560">
              <a:lnSpc>
                <a:spcPct val="2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0">
                <a:solidFill>
                  <a:srgbClr val="000000"/>
                </a:solidFill>
                <a:latin typeface="Arial"/>
                <a:ea typeface="Arial"/>
              </a:rPr>
              <a:t>Linguagem de programação adequada</a:t>
            </a:r>
            <a:endParaRPr lang="pt-BR" sz="2400" b="0" strike="noStrike" spc="0">
              <a:latin typeface="Arial"/>
            </a:endParaRPr>
          </a:p>
          <a:p>
            <a:pPr marL="349920" indent="-349560">
              <a:lnSpc>
                <a:spcPct val="200000"/>
              </a:lnSpc>
              <a:buClr>
                <a:srgbClr val="000000"/>
              </a:buClr>
              <a:buFont typeface="Arial"/>
              <a:buAutoNum type="arabicPeriod"/>
              <a:defRPr/>
            </a:pPr>
            <a:r>
              <a:rPr lang="pt-BR" sz="2400" b="0" strike="noStrike" spc="0">
                <a:solidFill>
                  <a:srgbClr val="000000"/>
                </a:solidFill>
                <a:latin typeface="Arial"/>
                <a:ea typeface="Arial"/>
              </a:rPr>
              <a:t>Paralelismo</a:t>
            </a:r>
            <a:endParaRPr lang="pt-BR" sz="24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Medição de desempenho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A557B8A3-9FC3-0742-2E14-008C5E7F94C3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6" y="1588486"/>
            <a:ext cx="8704380" cy="4976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5" rIns="91422" bIns="45695" anchor="t" anchorCtr="0">
            <a:noAutofit/>
          </a:bodyPr>
          <a:lstStyle/>
          <a:p>
            <a:pPr algn="l">
              <a:defRPr/>
            </a:pPr>
            <a:endParaRPr sz="2400" b="1" u="sng">
              <a:solidFill>
                <a:schemeClr val="accent2"/>
              </a:solidFill>
            </a:endParaRPr>
          </a:p>
          <a:p>
            <a:pPr algn="l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Nossa otimização não funcionou, por que?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94021" indent="-394021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Medir quanto tempo cada função demora?</a:t>
            </a:r>
            <a:endParaRPr sz="2400" b="0" u="none">
              <a:solidFill>
                <a:schemeClr val="tx1"/>
              </a:solidFill>
            </a:endParaRPr>
          </a:p>
          <a:p>
            <a:pPr marL="394020" indent="-394020" algn="l">
              <a:lnSpc>
                <a:spcPct val="150000"/>
              </a:lnSpc>
              <a:buFont typeface="Arial"/>
              <a:buChar char="•"/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94020" indent="-394020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Nossa função ficou mais rápida? Se sim, quanto? Se não, por que?</a:t>
            </a:r>
            <a:endParaRPr sz="2400" b="0" u="none">
              <a:solidFill>
                <a:schemeClr val="tx1"/>
              </a:solidFill>
            </a:endParaRPr>
          </a:p>
          <a:p>
            <a:pPr marL="394020" indent="-394020" algn="l">
              <a:lnSpc>
                <a:spcPct val="150000"/>
              </a:lnSpc>
              <a:buFont typeface="Arial"/>
              <a:buChar char="•"/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94020" indent="-394020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1" u="none">
                <a:solidFill>
                  <a:schemeClr val="tx1"/>
                </a:solidFill>
              </a:rPr>
              <a:t>Como medir "quantidade de trabalho feito"?</a:t>
            </a:r>
            <a:endParaRPr sz="2400" b="0" u="none">
              <a:solidFill>
                <a:schemeClr val="tx1"/>
              </a:solidFill>
            </a:endParaRPr>
          </a:p>
          <a:p>
            <a:pPr marL="394020" indent="-394020" algn="l">
              <a:lnSpc>
                <a:spcPct val="150000"/>
              </a:lnSpc>
              <a:buFont typeface="Arial"/>
              <a:buChar char="•"/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94020" indent="-394020" algn="l">
              <a:lnSpc>
                <a:spcPct val="150000"/>
              </a:lnSpc>
              <a:buFont typeface="Arial"/>
              <a:buChar char="•"/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94020" indent="-394020" algn="l">
              <a:lnSpc>
                <a:spcPct val="150000"/>
              </a:lnSpc>
              <a:buFont typeface="Arial"/>
              <a:buChar char="•"/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94021" indent="-394021" algn="l">
              <a:buFont typeface="Arial"/>
              <a:buChar char="•"/>
              <a:defRPr/>
            </a:pPr>
            <a:endParaRPr sz="2800" b="0" u="none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9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Medição de tempo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C2581D0F-81C8-5D84-8B47-C810591E47F2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Profiling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2AEA4DEC-F606-9A77-49F9-6F4328295D55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7" y="1588487"/>
            <a:ext cx="8704381" cy="4976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6" rIns="91422" bIns="45696" anchor="t" anchorCtr="0">
            <a:noAutofit/>
          </a:bodyPr>
          <a:lstStyle/>
          <a:p>
            <a:pPr algn="l">
              <a:defRPr/>
            </a:pPr>
            <a:endParaRPr sz="2400" b="1" u="sng">
              <a:solidFill>
                <a:schemeClr val="accent2"/>
              </a:solidFill>
            </a:endParaRPr>
          </a:p>
          <a:p>
            <a:pPr algn="l">
              <a:defRPr/>
            </a:pPr>
            <a:endParaRPr sz="2400" b="1" u="sng">
              <a:solidFill>
                <a:schemeClr val="accent2"/>
              </a:solidFill>
            </a:endParaRPr>
          </a:p>
          <a:p>
            <a:pPr algn="ctr">
              <a:defRPr/>
            </a:pPr>
            <a:r>
              <a:rPr sz="2800" b="0" u="none">
                <a:solidFill>
                  <a:schemeClr val="tx1"/>
                </a:solidFill>
              </a:rPr>
              <a:t>"Análise de um programa durante sua execução para determinar seu consumo de memória e/ou tempo."</a:t>
            </a:r>
            <a:endParaRPr sz="2800" b="0" u="none">
              <a:solidFill>
                <a:schemeClr val="tx1"/>
              </a:solidFill>
            </a:endParaRPr>
          </a:p>
          <a:p>
            <a:pPr algn="ctr">
              <a:defRPr/>
            </a:pPr>
            <a:endParaRPr sz="2800" b="1" u="sng">
              <a:solidFill>
                <a:schemeClr val="accent2">
                  <a:lumMod val="75000"/>
                </a:schemeClr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Podemos responder duas importantes perguntas: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94022" indent="-394022" algn="l"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onde o programa consome mais recursos?</a:t>
            </a:r>
            <a:endParaRPr sz="2400" b="0" u="none">
              <a:solidFill>
                <a:schemeClr val="tx1"/>
              </a:solidFill>
            </a:endParaRPr>
          </a:p>
          <a:p>
            <a:pPr marL="394022" indent="-394022" algn="l"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onde devo concentrar meus esforços de otimização?</a:t>
            </a:r>
            <a:endParaRPr sz="2400" b="0" u="none">
              <a:solidFill>
                <a:schemeClr val="tx1"/>
              </a:solidFill>
            </a:endParaRPr>
          </a:p>
          <a:p>
            <a:pPr marL="394022" indent="-394022" algn="l">
              <a:buFont typeface="Arial"/>
              <a:buChar char="•"/>
              <a:defRPr/>
            </a:pPr>
            <a:endParaRPr sz="2800" b="0" u="none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0;p5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261;p5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8B09B56D-0015-6DCB-AC27-82B0539C99D2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Google Shape;262;p54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7920000" cy="3599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24680" y="437040"/>
            <a:ext cx="7113274" cy="5913734"/>
          </a:xfrm>
          <a:prstGeom prst="rect">
            <a:avLst/>
          </a:prstGeom>
        </p:spPr>
      </p:pic>
      <p:sp>
        <p:nvSpPr>
          <p:cNvPr id="8" name="" hidden="0"/>
          <p:cNvSpPr/>
          <p:nvPr isPhoto="0" userDrawn="0"/>
        </p:nvSpPr>
        <p:spPr bwMode="auto">
          <a:xfrm flipH="0" flipV="0">
            <a:off x="2656931" y="4935681"/>
            <a:ext cx="837045" cy="432954"/>
          </a:xfrm>
          <a:prstGeom prst="rect">
            <a:avLst/>
          </a:prstGeom>
          <a:noFill/>
          <a:ln w="25400" cap="flat" cmpd="sng" algn="ctr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9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EE08F586-0B80-EAE6-097F-A2372058A898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7" y="4088421"/>
            <a:ext cx="8137933" cy="36344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Seção "Preparação" (5 minutos)</a:t>
            </a:r>
            <a:endParaRPr sz="2000" b="1"/>
          </a:p>
          <a:p>
            <a:pPr>
              <a:defRPr/>
            </a:pPr>
            <a:endParaRPr sz="2000"/>
          </a:p>
          <a:p>
            <a:pPr marL="305905" indent="-305905">
              <a:buAutoNum type="arabicPeriod"/>
              <a:defRPr/>
            </a:pPr>
            <a:r>
              <a:rPr sz="2000" b="0"/>
              <a:t>Preparar ambiente para acompanhar uma sessão de profiling com o professor.</a:t>
            </a: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KCachegrind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68375C5C-0F1F-37C0-9399-D2618FFD1B9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7" y="1588487"/>
            <a:ext cx="8704381" cy="4976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6" rIns="91422" bIns="45696" anchor="t" anchorCtr="0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404460" y="1526176"/>
            <a:ext cx="8227244" cy="44600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8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Demonstração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B6D942E3-BAB4-23B8-4AD6-2DA8F348163E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6" y="4088421"/>
            <a:ext cx="8137932" cy="363448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ONLYOFFICE/6.1.0.90</Application>
  <DocSecurity>0</DocSecurity>
  <PresentationFormat>On-screen Show (4:3)</PresentationFormat>
  <Paragraphs>0</Paragraphs>
  <Slides>12</Slides>
  <Notes>12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Igor Montagner</dc:creator>
  <cp:keywords/>
  <dc:description/>
  <dc:identifier/>
  <dc:language/>
  <cp:lastModifiedBy/>
  <cp:revision>174</cp:revision>
  <dcterms:created xsi:type="dcterms:W3CDTF">2014-04-17T20:05:08Z</dcterms:created>
  <dcterms:modified xsi:type="dcterms:W3CDTF">2021-02-16T18:32:38Z</dcterms:modified>
  <cp:category/>
  <cp:contentStatus/>
  <cp:version/>
</cp:coreProperties>
</file>