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74" r:id="rId4"/>
    <p:sldMasterId id="2147483706" r:id="rId5"/>
  </p:sldMasterIdLst>
  <p:sldIdLst>
    <p:sldId id="256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677520"/>
            <a:ext cx="50943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155960"/>
            <a:ext cx="4160520" cy="238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155;p19"/>
          <p:cNvGrpSpPr/>
          <p:nvPr/>
        </p:nvGrpSpPr>
        <p:grpSpPr>
          <a:xfrm>
            <a:off x="-145080" y="-504000"/>
            <a:ext cx="9434160" cy="6151320"/>
            <a:chOff x="-145080" y="-504000"/>
            <a:chExt cx="9434160" cy="6151320"/>
          </a:xfrm>
        </p:grpSpPr>
        <p:sp>
          <p:nvSpPr>
            <p:cNvPr id="73" name="Google Shape;156;p19"/>
            <p:cNvSpPr/>
            <p:nvPr/>
          </p:nvSpPr>
          <p:spPr>
            <a:xfrm rot="10800000" flipH="1">
              <a:off x="534240" y="467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" name="Google Shape;157;p19"/>
            <p:cNvSpPr/>
            <p:nvPr/>
          </p:nvSpPr>
          <p:spPr>
            <a:xfrm>
              <a:off x="-145080" y="392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5" name="Google Shape;158;p19"/>
            <p:cNvSpPr/>
            <p:nvPr/>
          </p:nvSpPr>
          <p:spPr>
            <a:xfrm>
              <a:off x="-145080" y="4419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" name="Google Shape;159;p19"/>
            <p:cNvSpPr/>
            <p:nvPr/>
          </p:nvSpPr>
          <p:spPr>
            <a:xfrm flipH="1">
              <a:off x="8430120" y="46443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160;p19"/>
            <p:cNvSpPr/>
            <p:nvPr/>
          </p:nvSpPr>
          <p:spPr>
            <a:xfrm rot="10800000" flipH="1">
              <a:off x="-126000" y="-428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8" name="Google Shape;161;p19"/>
            <p:cNvSpPr/>
            <p:nvPr/>
          </p:nvSpPr>
          <p:spPr>
            <a:xfrm flipH="1">
              <a:off x="7769880" y="-5040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62;p19"/>
            <p:cNvSpPr/>
            <p:nvPr/>
          </p:nvSpPr>
          <p:spPr>
            <a:xfrm rot="10800000">
              <a:off x="8450640" y="251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" name="Google Shape;163;p19"/>
            <p:cNvSpPr/>
            <p:nvPr/>
          </p:nvSpPr>
          <p:spPr>
            <a:xfrm rot="10800000">
              <a:off x="8450640" y="-244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270440"/>
            <a:ext cx="3777120" cy="17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22080" y="1060200"/>
            <a:ext cx="3108960" cy="310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3160" y="2384280"/>
            <a:ext cx="434412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713160" y="1468440"/>
            <a:ext cx="126396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Outfit"/>
                <a:ea typeface="Outfi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92;p22"/>
          <p:cNvGrpSpPr/>
          <p:nvPr/>
        </p:nvGrpSpPr>
        <p:grpSpPr>
          <a:xfrm>
            <a:off x="-247320" y="-445680"/>
            <a:ext cx="9638640" cy="6029280"/>
            <a:chOff x="-247320" y="-445680"/>
            <a:chExt cx="9638640" cy="6029280"/>
          </a:xfrm>
        </p:grpSpPr>
        <p:sp>
          <p:nvSpPr>
            <p:cNvPr id="107" name="Google Shape;193;p22"/>
            <p:cNvSpPr/>
            <p:nvPr/>
          </p:nvSpPr>
          <p:spPr>
            <a:xfrm>
              <a:off x="-247320" y="41198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194;p22"/>
            <p:cNvSpPr/>
            <p:nvPr/>
          </p:nvSpPr>
          <p:spPr>
            <a:xfrm>
              <a:off x="293400" y="46159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195;p22"/>
            <p:cNvSpPr/>
            <p:nvPr/>
          </p:nvSpPr>
          <p:spPr>
            <a:xfrm flipH="1">
              <a:off x="8551800" y="4119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" name="Google Shape;196;p22"/>
            <p:cNvSpPr/>
            <p:nvPr/>
          </p:nvSpPr>
          <p:spPr>
            <a:xfrm flipH="1">
              <a:off x="8011080" y="4615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1" name="Google Shape;197;p22"/>
            <p:cNvSpPr/>
            <p:nvPr/>
          </p:nvSpPr>
          <p:spPr>
            <a:xfrm rot="10800000" flipH="1">
              <a:off x="-247680" y="50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2" name="Google Shape;198;p22"/>
            <p:cNvSpPr/>
            <p:nvPr/>
          </p:nvSpPr>
          <p:spPr>
            <a:xfrm rot="10800000" flipH="1">
              <a:off x="293040" y="-4456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3" name="Google Shape;199;p22"/>
            <p:cNvSpPr/>
            <p:nvPr/>
          </p:nvSpPr>
          <p:spPr>
            <a:xfrm rot="10800000">
              <a:off x="8552880" y="50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4" name="Google Shape;200;p22"/>
            <p:cNvSpPr/>
            <p:nvPr/>
          </p:nvSpPr>
          <p:spPr>
            <a:xfrm rot="10800000">
              <a:off x="8012160" y="-4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102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3862800" y="1655640"/>
            <a:ext cx="456732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14240" y="1152360"/>
            <a:ext cx="4161960" cy="2381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300" b="1" strike="noStrike" spc="-1">
                <a:solidFill>
                  <a:schemeClr val="dk1"/>
                </a:solidFill>
                <a:latin typeface="Outfit"/>
                <a:ea typeface="Outfit"/>
              </a:rPr>
              <a:t>Sistema de Fichajes</a:t>
            </a:r>
            <a:endParaRPr lang="fr-FR" sz="4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714240" y="3543480"/>
            <a:ext cx="4161960" cy="418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5025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500" b="0" strike="noStrike" spc="-1">
                <a:solidFill>
                  <a:schemeClr val="dk1"/>
                </a:solidFill>
                <a:latin typeface="DM Sans"/>
                <a:ea typeface="DM Sans"/>
              </a:rPr>
              <a:t>Desarrollo de un sistema digital para control de asistencia laboral</a:t>
            </a:r>
            <a:endParaRPr lang="en-US" sz="15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249" name="Google Shape;346;p36"/>
          <p:cNvCxnSpPr/>
          <p:nvPr/>
        </p:nvCxnSpPr>
        <p:spPr>
          <a:xfrm>
            <a:off x="823320" y="987120"/>
            <a:ext cx="37368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  <p:grpSp>
        <p:nvGrpSpPr>
          <p:cNvPr id="250" name="Google Shape;347;p36"/>
          <p:cNvGrpSpPr/>
          <p:nvPr/>
        </p:nvGrpSpPr>
        <p:grpSpPr>
          <a:xfrm>
            <a:off x="5115240" y="-428760"/>
            <a:ext cx="4275000" cy="6450480"/>
            <a:chOff x="5115240" y="-428760"/>
            <a:chExt cx="4275000" cy="6450480"/>
          </a:xfrm>
        </p:grpSpPr>
        <p:sp>
          <p:nvSpPr>
            <p:cNvPr id="251" name="Google Shape;348;p36"/>
            <p:cNvSpPr/>
            <p:nvPr/>
          </p:nvSpPr>
          <p:spPr>
            <a:xfrm rot="10800000" flipH="1">
              <a:off x="8492040" y="-192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49;p36"/>
            <p:cNvSpPr/>
            <p:nvPr/>
          </p:nvSpPr>
          <p:spPr>
            <a:xfrm>
              <a:off x="8551800" y="32677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50;p36"/>
            <p:cNvSpPr/>
            <p:nvPr/>
          </p:nvSpPr>
          <p:spPr>
            <a:xfrm>
              <a:off x="660672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51;p36"/>
            <p:cNvSpPr/>
            <p:nvPr/>
          </p:nvSpPr>
          <p:spPr>
            <a:xfrm>
              <a:off x="71035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52;p36"/>
            <p:cNvSpPr/>
            <p:nvPr/>
          </p:nvSpPr>
          <p:spPr>
            <a:xfrm>
              <a:off x="66841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353;p36"/>
            <p:cNvSpPr/>
            <p:nvPr/>
          </p:nvSpPr>
          <p:spPr>
            <a:xfrm>
              <a:off x="610992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354;p36"/>
            <p:cNvSpPr/>
            <p:nvPr/>
          </p:nvSpPr>
          <p:spPr>
            <a:xfrm>
              <a:off x="6109920" y="697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55;p36"/>
            <p:cNvSpPr/>
            <p:nvPr/>
          </p:nvSpPr>
          <p:spPr>
            <a:xfrm>
              <a:off x="7587360" y="119412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56;p36"/>
            <p:cNvSpPr/>
            <p:nvPr/>
          </p:nvSpPr>
          <p:spPr>
            <a:xfrm>
              <a:off x="5634000" y="-428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57;p36"/>
            <p:cNvSpPr/>
            <p:nvPr/>
          </p:nvSpPr>
          <p:spPr>
            <a:xfrm>
              <a:off x="701784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358;p36"/>
            <p:cNvSpPr/>
            <p:nvPr/>
          </p:nvSpPr>
          <p:spPr>
            <a:xfrm>
              <a:off x="5193720" y="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2" name="Google Shape;359;p36"/>
            <p:cNvSpPr/>
            <p:nvPr/>
          </p:nvSpPr>
          <p:spPr>
            <a:xfrm>
              <a:off x="8069040" y="16221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360;p36"/>
            <p:cNvSpPr/>
            <p:nvPr/>
          </p:nvSpPr>
          <p:spPr>
            <a:xfrm rot="10800000" flipH="1">
              <a:off x="5114880" y="3656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4" name="Google Shape;361;p36"/>
            <p:cNvSpPr/>
            <p:nvPr/>
          </p:nvSpPr>
          <p:spPr>
            <a:xfrm rot="10800000" flipH="1">
              <a:off x="6606360" y="392508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5" name="Google Shape;362;p36"/>
            <p:cNvSpPr/>
            <p:nvPr/>
          </p:nvSpPr>
          <p:spPr>
            <a:xfrm rot="10800000" flipH="1">
              <a:off x="5983560" y="50540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63;p36"/>
            <p:cNvSpPr/>
            <p:nvPr/>
          </p:nvSpPr>
          <p:spPr>
            <a:xfrm rot="10800000" flipH="1">
              <a:off x="7178400" y="3533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7" name="Google Shape;364;p36"/>
            <p:cNvSpPr/>
            <p:nvPr/>
          </p:nvSpPr>
          <p:spPr>
            <a:xfrm rot="10800000" flipH="1">
              <a:off x="6606360" y="46098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8" name="Google Shape;365;p36"/>
            <p:cNvSpPr/>
            <p:nvPr/>
          </p:nvSpPr>
          <p:spPr>
            <a:xfrm rot="10800000" flipH="1">
              <a:off x="5526000" y="4128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66;p36"/>
            <p:cNvSpPr/>
            <p:nvPr/>
          </p:nvSpPr>
          <p:spPr>
            <a:xfrm>
              <a:off x="8117280" y="2852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367;p36"/>
            <p:cNvSpPr/>
            <p:nvPr/>
          </p:nvSpPr>
          <p:spPr>
            <a:xfrm>
              <a:off x="8172720" y="3034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3852360" y="150279"/>
            <a:ext cx="4671762" cy="217370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Dirección: Validación de horas extras y generación de informes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3863520" y="2734634"/>
            <a:ext cx="4571640" cy="148918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8168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Los usuarios en el rol de Dirección tienen acceso a los registros de horas extras de los empleados y son responsables de validar dichas horas. También pueden consultar fichajes, es decir, las entradas y salidas de los empleados, y generar informes, tanto en formato PDF como Excel, que facilitan la toma de decisiones respecto a la gestión de recursos humanos.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86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87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0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1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2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3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6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7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8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9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0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1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2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3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404" name="Google Shape;424;p39"/>
          <p:cNvCxnSpPr/>
          <p:nvPr/>
        </p:nvCxnSpPr>
        <p:spPr>
          <a:xfrm>
            <a:off x="3867120" y="257121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664;p50"/>
          <p:cNvSpPr/>
          <p:nvPr/>
        </p:nvSpPr>
        <p:spPr>
          <a:xfrm>
            <a:off x="5122080" y="1060200"/>
            <a:ext cx="3108960" cy="3108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790920" y="513804"/>
            <a:ext cx="3902104" cy="1704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Empleado: Registro de fichajes y acceso a historial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subTitle"/>
          </p:nvPr>
        </p:nvSpPr>
        <p:spPr>
          <a:xfrm>
            <a:off x="723960" y="2365960"/>
            <a:ext cx="3848040" cy="20308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Los empleados pueden registrar su hora de entrada y salida a través del sistema, así como registrar horas extras que requieren validación de la Dirección. También tienen acceso a su historial de fichajes, lo que les permite consultar sus horas trabajadas y asegurarse de la precisión de sus registros. Además, pueden cambiar su contraseña al iniciar sesión por primera vez para mayor seguridad.</a:t>
            </a:r>
            <a:endParaRPr lang="en-US" sz="13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2" name="Google Shape;424;p39">
            <a:extLst>
              <a:ext uri="{FF2B5EF4-FFF2-40B4-BE49-F238E27FC236}">
                <a16:creationId xmlns:a16="http://schemas.microsoft.com/office/drawing/2014/main" id="{33AE8887-E145-4DD1-84DA-C8064A97039D}"/>
              </a:ext>
            </a:extLst>
          </p:cNvPr>
          <p:cNvCxnSpPr/>
          <p:nvPr/>
        </p:nvCxnSpPr>
        <p:spPr>
          <a:xfrm>
            <a:off x="790920" y="2292002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664;p50"/>
          <p:cNvSpPr/>
          <p:nvPr/>
        </p:nvSpPr>
        <p:spPr>
          <a:xfrm>
            <a:off x="5122080" y="1060200"/>
            <a:ext cx="3108960" cy="3108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723960" y="298652"/>
            <a:ext cx="3781080" cy="1704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Conclusiones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subTitle"/>
          </p:nvPr>
        </p:nvSpPr>
        <p:spPr>
          <a:xfrm>
            <a:off x="723960" y="2171521"/>
            <a:ext cx="3781080" cy="1704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9983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El sistema de fichajes propuesto no solo cumplirá con la normativa legal, sino que proporcionará una solución integral que optimiza el control de asistencia y horas laborales. La combinación de tecnologías como Spring Boot, Angular y MySQL garantiza un desarrollo escalable, seguro y eficiente que beneficiará tanto a las empresas como a sus empleados.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 idx="4294967295"/>
          </p:nvPr>
        </p:nvSpPr>
        <p:spPr>
          <a:xfrm>
            <a:off x="1221480" y="676275"/>
            <a:ext cx="387439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¡Gracias!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ubTitle" idx="4294967295"/>
          </p:nvPr>
        </p:nvSpPr>
        <p:spPr>
          <a:xfrm>
            <a:off x="242047" y="2310840"/>
            <a:ext cx="4853828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85000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2000" b="0" i="1" dirty="0">
                <a:effectLst/>
                <a:latin typeface="Inter"/>
              </a:rPr>
              <a:t>Este sistema no solo cumple con la normativa legal, sino que también mejora la eficiencia operativa de las empresas y garantiza una mayor transparencia en la gestión del tiempo laboral.</a:t>
            </a:r>
            <a:endParaRPr lang="en-US" sz="3200" b="0" strike="noStrike" spc="-1" dirty="0">
              <a:latin typeface="OpenSymbol"/>
            </a:endParaRPr>
          </a:p>
        </p:txBody>
      </p:sp>
      <p:sp>
        <p:nvSpPr>
          <p:cNvPr id="413" name="Google Shape;1080;p70"/>
          <p:cNvSpPr/>
          <p:nvPr/>
        </p:nvSpPr>
        <p:spPr>
          <a:xfrm>
            <a:off x="714240" y="4124160"/>
            <a:ext cx="509544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76040" rIns="870823080" bIns="17604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4" name="Google Shape;1081;p70"/>
          <p:cNvSpPr/>
          <p:nvPr/>
        </p:nvSpPr>
        <p:spPr>
          <a:xfrm rot="10800000" flipH="1">
            <a:off x="7185240" y="183852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5" name="Google Shape;1082;p70"/>
          <p:cNvSpPr/>
          <p:nvPr/>
        </p:nvSpPr>
        <p:spPr>
          <a:xfrm rot="10800000" flipH="1">
            <a:off x="7136640" y="453960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6" name="Google Shape;1083;p70"/>
          <p:cNvSpPr/>
          <p:nvPr/>
        </p:nvSpPr>
        <p:spPr>
          <a:xfrm rot="10800000" flipH="1">
            <a:off x="6717240" y="40676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7" name="Google Shape;1084;p70"/>
          <p:cNvSpPr/>
          <p:nvPr/>
        </p:nvSpPr>
        <p:spPr>
          <a:xfrm rot="10800000" flipH="1">
            <a:off x="6249600" y="301536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8" name="Google Shape;1085;p70"/>
          <p:cNvSpPr/>
          <p:nvPr/>
        </p:nvSpPr>
        <p:spPr>
          <a:xfrm rot="10800000" flipH="1">
            <a:off x="5842800" y="35114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9" name="Google Shape;1086;p70"/>
          <p:cNvSpPr/>
          <p:nvPr/>
        </p:nvSpPr>
        <p:spPr>
          <a:xfrm rot="10800000" flipH="1">
            <a:off x="7591320" y="33962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0" name="Google Shape;1087;p70"/>
          <p:cNvSpPr/>
          <p:nvPr/>
        </p:nvSpPr>
        <p:spPr>
          <a:xfrm rot="10800000" flipH="1">
            <a:off x="7185240" y="23108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1" name="Google Shape;1088;p70"/>
          <p:cNvSpPr/>
          <p:nvPr/>
        </p:nvSpPr>
        <p:spPr>
          <a:xfrm rot="10800000" flipH="1">
            <a:off x="8073000" y="298188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2" name="Google Shape;1089;p70"/>
          <p:cNvSpPr/>
          <p:nvPr/>
        </p:nvSpPr>
        <p:spPr>
          <a:xfrm>
            <a:off x="6147000" y="126072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3" name="Google Shape;1090;p70"/>
          <p:cNvSpPr/>
          <p:nvPr/>
        </p:nvSpPr>
        <p:spPr>
          <a:xfrm>
            <a:off x="6465960" y="28368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4" name="Google Shape;1091;p70"/>
          <p:cNvSpPr/>
          <p:nvPr/>
        </p:nvSpPr>
        <p:spPr>
          <a:xfrm>
            <a:off x="5843520" y="-49356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5" name="Google Shape;1092;p70"/>
          <p:cNvSpPr/>
          <p:nvPr/>
        </p:nvSpPr>
        <p:spPr>
          <a:xfrm>
            <a:off x="6794280" y="87012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6" name="Google Shape;1093;p70"/>
          <p:cNvSpPr/>
          <p:nvPr/>
        </p:nvSpPr>
        <p:spPr>
          <a:xfrm>
            <a:off x="5215680" y="-4896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7" name="Google Shape;1094;p70"/>
          <p:cNvSpPr/>
          <p:nvPr/>
        </p:nvSpPr>
        <p:spPr>
          <a:xfrm rot="10800000" flipH="1">
            <a:off x="8595360" y="194796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8" name="Google Shape;1095;p70"/>
          <p:cNvSpPr/>
          <p:nvPr/>
        </p:nvSpPr>
        <p:spPr>
          <a:xfrm rot="10800000" flipH="1">
            <a:off x="8148600" y="1464840"/>
            <a:ext cx="838440" cy="967680"/>
          </a:xfrm>
          <a:custGeom>
            <a:avLst/>
            <a:gdLst>
              <a:gd name="textAreaLeft" fmla="*/ -360 w 838440"/>
              <a:gd name="textAreaRight" fmla="*/ 83844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9" name="Google Shape;1096;p70"/>
          <p:cNvSpPr/>
          <p:nvPr/>
        </p:nvSpPr>
        <p:spPr>
          <a:xfrm>
            <a:off x="7964280" y="42336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0" name="Google Shape;1097;p70"/>
          <p:cNvSpPr/>
          <p:nvPr/>
        </p:nvSpPr>
        <p:spPr>
          <a:xfrm>
            <a:off x="8372520" y="-48960"/>
            <a:ext cx="838440" cy="967680"/>
          </a:xfrm>
          <a:custGeom>
            <a:avLst/>
            <a:gdLst>
              <a:gd name="textAreaLeft" fmla="*/ 0 w 838440"/>
              <a:gd name="textAreaRight" fmla="*/ 838800 w 838440"/>
              <a:gd name="textAreaTop" fmla="*/ 0 h 967680"/>
              <a:gd name="textAreaBottom" fmla="*/ 968040 h 967680"/>
            </a:gdLst>
            <a:ahLst/>
            <a:cxnLst/>
            <a:rect l="textAreaLeft" t="textAreaTop" r="textAreaRight" b="textAreaBottom"/>
            <a:pathLst>
              <a:path w="181539" h="20955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000"/>
            </a:srgbClr>
          </a:solidFill>
          <a:ln w="190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431" name="Google Shape;1098;p70"/>
          <p:cNvCxnSpPr/>
          <p:nvPr/>
        </p:nvCxnSpPr>
        <p:spPr>
          <a:xfrm>
            <a:off x="813960" y="67716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FE5C8-2C71-4AE0-2814-2EB7AFA6B9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6447" y="800287"/>
            <a:ext cx="6831106" cy="867149"/>
          </a:xfrm>
        </p:spPr>
        <p:txBody>
          <a:bodyPr/>
          <a:lstStyle/>
          <a:p>
            <a:r>
              <a:rPr lang="en" sz="4000" b="1" spc="-1" dirty="0">
                <a:solidFill>
                  <a:schemeClr val="dk1"/>
                </a:solidFill>
                <a:latin typeface="Montserrat"/>
              </a:rPr>
              <a:t>Integrantes del proyecto</a:t>
            </a:r>
            <a:endParaRPr lang="es-ES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2C4E32-9FC5-0515-6047-81B08D6D0B2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56447" y="1956828"/>
            <a:ext cx="4175312" cy="216217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Alejandro Laguna Rebolo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spc="-1" dirty="0">
                <a:solidFill>
                  <a:schemeClr val="dk1"/>
                </a:solidFill>
                <a:latin typeface="Actor"/>
                <a:ea typeface="Actor"/>
              </a:rPr>
              <a:t>Javier Estrada Amat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Antonio Garijo Blanco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41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664;p50"/>
          <p:cNvSpPr/>
          <p:nvPr/>
        </p:nvSpPr>
        <p:spPr>
          <a:xfrm>
            <a:off x="5122080" y="1060200"/>
            <a:ext cx="3108960" cy="3108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3960" y="591672"/>
            <a:ext cx="3781080" cy="11762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Introducción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723960" y="1996529"/>
            <a:ext cx="3921999" cy="232669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96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4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El control de la jornada laboral es un requisito obligatorio para todas las empresas según el Real Decreto-ley 8/2019, que exige el registro de las horas trabajadas para garantizar transparencia y cumplimiento normativo.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4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Este anteproyecto propone el desarrollo de un Sistema de Fichajes Digital, que permitirá a las empresas gestionar de manera eficiente la asistencia, las horas de trabajo y las horas extras de sus empleados. El objetivo es proporcionar una solución intuitiva y segura que optimice la operatividad empresarial, facilite la supervisión del cumplimiento horario y mejore la transparencia en la administración del tiempo laboral.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14240" y="238140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dk1"/>
                </a:solidFill>
                <a:latin typeface="Outfit"/>
                <a:ea typeface="Outfit"/>
              </a:rPr>
              <a:t>Tecnologías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title"/>
          </p:nvPr>
        </p:nvSpPr>
        <p:spPr>
          <a:xfrm>
            <a:off x="714240" y="14670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Outfit"/>
                <a:ea typeface="Outfi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277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278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7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8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9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0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1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2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3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295" name="Google Shape;450;p40"/>
          <p:cNvCxnSpPr/>
          <p:nvPr/>
        </p:nvCxnSpPr>
        <p:spPr>
          <a:xfrm>
            <a:off x="840960" y="138564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3867120" y="615831"/>
            <a:ext cx="4638145" cy="185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Backend: Spring Boot (Java, Hibernate, Spring Security, JWT)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subTitle"/>
          </p:nvPr>
        </p:nvSpPr>
        <p:spPr>
          <a:xfrm>
            <a:off x="3867120" y="2819519"/>
            <a:ext cx="4571640" cy="134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8168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Spring Boot es un marco de trabajo que permite desarrollar aplicaciones backend de manera rápida y eficiente. Utiliza Java y proporciona soporte para la implementación de Hibernate y Spring Security. Con JWT (JSON Web Token), se mejora la seguridad en la autenticación permitiendo a los usuarios iniciar sesión de forma segura.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98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299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0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1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2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3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4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5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6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7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9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0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2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4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5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16" name="Google Shape;424;p39"/>
          <p:cNvCxnSpPr/>
          <p:nvPr/>
        </p:nvCxnSpPr>
        <p:spPr>
          <a:xfrm>
            <a:off x="3867120" y="2671149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664;p50"/>
          <p:cNvSpPr/>
          <p:nvPr/>
        </p:nvSpPr>
        <p:spPr>
          <a:xfrm>
            <a:off x="5122080" y="1060200"/>
            <a:ext cx="3108960" cy="310896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723960" y="578223"/>
            <a:ext cx="3781080" cy="20503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Frontend: Angular (TypeScript, Tailwind, Angular Material)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ubTitle"/>
          </p:nvPr>
        </p:nvSpPr>
        <p:spPr>
          <a:xfrm>
            <a:off x="723960" y="2790266"/>
            <a:ext cx="3955616" cy="16405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9983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Angular es un framework basado en TypeScript que facilita la creación de aplicaciones web dinámicas. Combinado con Tailwind CSS, se logran interfaces de usuario modernas y responsivas.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Angular Material ofrece componentes predefinidos que mejoran la experiencia de desarrollo y usuario.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2" name="Google Shape;424;p39">
            <a:extLst>
              <a:ext uri="{FF2B5EF4-FFF2-40B4-BE49-F238E27FC236}">
                <a16:creationId xmlns:a16="http://schemas.microsoft.com/office/drawing/2014/main" id="{1DE28084-2F57-3FF1-FCE4-E169E409016F}"/>
              </a:ext>
            </a:extLst>
          </p:cNvPr>
          <p:cNvCxnSpPr/>
          <p:nvPr/>
        </p:nvCxnSpPr>
        <p:spPr>
          <a:xfrm>
            <a:off x="725940" y="2682328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3867120" y="828836"/>
            <a:ext cx="4571640" cy="15685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Base de Datos: MySQL y herramientas adicionales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3867120" y="2819520"/>
            <a:ext cx="4571640" cy="14947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8168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MySQL es un sistema de gestión de bases de datos relacional que almacena la información de fichajes y horarios de empleados. Se utilizará para gestionar datos de manera segura y eficiente, permitiendo consultas rápidas y reportes. Otras herramientas como Docker se usarán para facilitar el despliegue y GitHub para la gestión del código fuente, garantizando un flujo de trabajo ágil.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22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23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4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5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6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7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1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2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3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4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5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7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8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40" name="Google Shape;424;p39"/>
          <p:cNvCxnSpPr/>
          <p:nvPr/>
        </p:nvCxnSpPr>
        <p:spPr>
          <a:xfrm>
            <a:off x="3926658" y="257139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14240" y="2381400"/>
            <a:ext cx="434304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dk1"/>
                </a:solidFill>
                <a:latin typeface="Outfit"/>
                <a:ea typeface="Outfit"/>
              </a:rPr>
              <a:t>Roles y Permisos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title"/>
          </p:nvPr>
        </p:nvSpPr>
        <p:spPr>
          <a:xfrm>
            <a:off x="714240" y="1467000"/>
            <a:ext cx="1266480" cy="914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Outfit"/>
                <a:ea typeface="Outfi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ubTitle"/>
          </p:nvPr>
        </p:nvSpPr>
        <p:spPr>
          <a:xfrm>
            <a:off x="714240" y="3295800"/>
            <a:ext cx="4343040" cy="37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678" lnSpcReduction="20000"/>
          </a:bodyPr>
          <a:lstStyle/>
          <a:p>
            <a:pPr indent="0" algn="ctr">
              <a:buNone/>
            </a:pPr>
            <a:endParaRPr lang="en-US" sz="1600" b="0" strike="noStrike" spc="-1">
              <a:solidFill>
                <a:schemeClr val="dk1"/>
              </a:solidFill>
              <a:latin typeface="DM Sans"/>
              <a:ea typeface="DM Sans"/>
            </a:endParaRPr>
          </a:p>
        </p:txBody>
      </p:sp>
      <p:grpSp>
        <p:nvGrpSpPr>
          <p:cNvPr id="344" name="Google Shape;432;p40"/>
          <p:cNvGrpSpPr/>
          <p:nvPr/>
        </p:nvGrpSpPr>
        <p:grpSpPr>
          <a:xfrm>
            <a:off x="5104800" y="-153360"/>
            <a:ext cx="4218480" cy="6000480"/>
            <a:chOff x="5104800" y="-153360"/>
            <a:chExt cx="4218480" cy="6000480"/>
          </a:xfrm>
        </p:grpSpPr>
        <p:sp>
          <p:nvSpPr>
            <p:cNvPr id="345" name="Google Shape;433;p40"/>
            <p:cNvSpPr/>
            <p:nvPr/>
          </p:nvSpPr>
          <p:spPr>
            <a:xfrm>
              <a:off x="7075080" y="2547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6" name="Google Shape;434;p40"/>
            <p:cNvSpPr/>
            <p:nvPr/>
          </p:nvSpPr>
          <p:spPr>
            <a:xfrm>
              <a:off x="7026120" y="-1533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7" name="Google Shape;435;p40"/>
            <p:cNvSpPr/>
            <p:nvPr/>
          </p:nvSpPr>
          <p:spPr>
            <a:xfrm>
              <a:off x="6606720" y="3186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8" name="Google Shape;436;p40"/>
            <p:cNvSpPr/>
            <p:nvPr/>
          </p:nvSpPr>
          <p:spPr>
            <a:xfrm>
              <a:off x="6139080" y="13708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9" name="Google Shape;437;p40"/>
            <p:cNvSpPr/>
            <p:nvPr/>
          </p:nvSpPr>
          <p:spPr>
            <a:xfrm>
              <a:off x="5732280" y="8744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0" name="Google Shape;438;p40"/>
            <p:cNvSpPr/>
            <p:nvPr/>
          </p:nvSpPr>
          <p:spPr>
            <a:xfrm>
              <a:off x="7480800" y="990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439;p40"/>
            <p:cNvSpPr/>
            <p:nvPr/>
          </p:nvSpPr>
          <p:spPr>
            <a:xfrm>
              <a:off x="7075080" y="20750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2" name="Google Shape;440;p40"/>
            <p:cNvSpPr/>
            <p:nvPr/>
          </p:nvSpPr>
          <p:spPr>
            <a:xfrm>
              <a:off x="7962480" y="14040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441;p40"/>
            <p:cNvSpPr/>
            <p:nvPr/>
          </p:nvSpPr>
          <p:spPr>
            <a:xfrm rot="10800000" flipH="1">
              <a:off x="6035760" y="3125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4" name="Google Shape;442;p40"/>
            <p:cNvSpPr/>
            <p:nvPr/>
          </p:nvSpPr>
          <p:spPr>
            <a:xfrm rot="10800000" flipH="1">
              <a:off x="6354720" y="41025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5" name="Google Shape;443;p40"/>
            <p:cNvSpPr/>
            <p:nvPr/>
          </p:nvSpPr>
          <p:spPr>
            <a:xfrm rot="10800000" flipH="1">
              <a:off x="5731920" y="4879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6" name="Google Shape;444;p40"/>
            <p:cNvSpPr/>
            <p:nvPr/>
          </p:nvSpPr>
          <p:spPr>
            <a:xfrm rot="10800000" flipH="1">
              <a:off x="6682680" y="3515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7" name="Google Shape;445;p40"/>
            <p:cNvSpPr/>
            <p:nvPr/>
          </p:nvSpPr>
          <p:spPr>
            <a:xfrm rot="10800000" flipH="1">
              <a:off x="510444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8" name="Google Shape;446;p40"/>
            <p:cNvSpPr/>
            <p:nvPr/>
          </p:nvSpPr>
          <p:spPr>
            <a:xfrm>
              <a:off x="8484840" y="24382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9" name="Google Shape;447;p40"/>
            <p:cNvSpPr/>
            <p:nvPr/>
          </p:nvSpPr>
          <p:spPr>
            <a:xfrm>
              <a:off x="8038440" y="292140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0" name="Google Shape;448;p40"/>
            <p:cNvSpPr/>
            <p:nvPr/>
          </p:nvSpPr>
          <p:spPr>
            <a:xfrm rot="10800000" flipH="1">
              <a:off x="7853040" y="39625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1" name="Google Shape;449;p40"/>
            <p:cNvSpPr/>
            <p:nvPr/>
          </p:nvSpPr>
          <p:spPr>
            <a:xfrm rot="10800000" flipH="1">
              <a:off x="8260920" y="44348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62" name="Google Shape;450;p40"/>
          <p:cNvCxnSpPr/>
          <p:nvPr/>
        </p:nvCxnSpPr>
        <p:spPr>
          <a:xfrm>
            <a:off x="840960" y="138564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867120" y="635940"/>
            <a:ext cx="4571640" cy="185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Outfit"/>
                <a:ea typeface="Outfit"/>
              </a:rPr>
              <a:t>Administrador: CRUD de empleados y gestión de roles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3867120" y="2819520"/>
            <a:ext cx="4571640" cy="134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8168" lnSpcReduction="20000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El rol de Administrador incluye la capacidad de crear, leer, actualizar y eliminar datos de empleados, así como gestionar la información de la empresa. Esto implica establecer horarios de fichaje, asignar roles a otros usuarios y generar reportes sobre la asistencia y horas trabajadas, lo que optimiza la administración del personal.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65" name="Google Shape;406;p39"/>
          <p:cNvGrpSpPr/>
          <p:nvPr/>
        </p:nvGrpSpPr>
        <p:grpSpPr>
          <a:xfrm>
            <a:off x="-541800" y="-622440"/>
            <a:ext cx="4135320" cy="6091200"/>
            <a:chOff x="-541800" y="-622440"/>
            <a:chExt cx="4135320" cy="6091200"/>
          </a:xfrm>
        </p:grpSpPr>
        <p:sp>
          <p:nvSpPr>
            <p:cNvPr id="366" name="Google Shape;407;p39"/>
            <p:cNvSpPr/>
            <p:nvPr/>
          </p:nvSpPr>
          <p:spPr>
            <a:xfrm rot="10800000">
              <a:off x="84600" y="4042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7" name="Google Shape;408;p39"/>
            <p:cNvSpPr/>
            <p:nvPr/>
          </p:nvSpPr>
          <p:spPr>
            <a:xfrm rot="10800000">
              <a:off x="993960" y="4575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8" name="Google Shape;409;p39"/>
            <p:cNvSpPr/>
            <p:nvPr/>
          </p:nvSpPr>
          <p:spPr>
            <a:xfrm rot="10800000">
              <a:off x="204084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410;p39"/>
            <p:cNvSpPr/>
            <p:nvPr/>
          </p:nvSpPr>
          <p:spPr>
            <a:xfrm rot="10800000">
              <a:off x="-541800" y="9626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411;p39"/>
            <p:cNvSpPr/>
            <p:nvPr/>
          </p:nvSpPr>
          <p:spPr>
            <a:xfrm flipH="1">
              <a:off x="992880" y="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412;p39"/>
            <p:cNvSpPr/>
            <p:nvPr/>
          </p:nvSpPr>
          <p:spPr>
            <a:xfrm flipH="1">
              <a:off x="712440" y="22752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413;p39"/>
            <p:cNvSpPr/>
            <p:nvPr/>
          </p:nvSpPr>
          <p:spPr>
            <a:xfrm flipH="1">
              <a:off x="420840" y="177876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414;p39"/>
            <p:cNvSpPr/>
            <p:nvPr/>
          </p:nvSpPr>
          <p:spPr>
            <a:xfrm flipH="1">
              <a:off x="1611000" y="147492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4" name="Google Shape;415;p39"/>
            <p:cNvSpPr/>
            <p:nvPr/>
          </p:nvSpPr>
          <p:spPr>
            <a:xfrm flipH="1">
              <a:off x="2597040" y="-6224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5" name="Google Shape;416;p39"/>
            <p:cNvSpPr/>
            <p:nvPr/>
          </p:nvSpPr>
          <p:spPr>
            <a:xfrm flipH="1">
              <a:off x="1259280" y="265140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6" name="Google Shape;417;p39"/>
            <p:cNvSpPr/>
            <p:nvPr/>
          </p:nvSpPr>
          <p:spPr>
            <a:xfrm flipH="1">
              <a:off x="2180160" y="-1382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7" name="Google Shape;418;p39"/>
            <p:cNvSpPr/>
            <p:nvPr/>
          </p:nvSpPr>
          <p:spPr>
            <a:xfrm rot="10800000">
              <a:off x="1759320" y="40456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8" name="Google Shape;419;p39"/>
            <p:cNvSpPr/>
            <p:nvPr/>
          </p:nvSpPr>
          <p:spPr>
            <a:xfrm rot="10800000">
              <a:off x="2368080" y="265176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9" name="Google Shape;420;p39"/>
            <p:cNvSpPr/>
            <p:nvPr/>
          </p:nvSpPr>
          <p:spPr>
            <a:xfrm rot="10800000">
              <a:off x="503640" y="355824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0" name="Google Shape;421;p39"/>
            <p:cNvSpPr/>
            <p:nvPr/>
          </p:nvSpPr>
          <p:spPr>
            <a:xfrm rot="10800000">
              <a:off x="1759320" y="4501080"/>
              <a:ext cx="838440" cy="967680"/>
            </a:xfrm>
            <a:custGeom>
              <a:avLst/>
              <a:gdLst>
                <a:gd name="textAreaLeft" fmla="*/ 0 w 838440"/>
                <a:gd name="textAreaRight" fmla="*/ 83880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1" name="Google Shape;422;p39"/>
            <p:cNvSpPr/>
            <p:nvPr/>
          </p:nvSpPr>
          <p:spPr>
            <a:xfrm flipH="1">
              <a:off x="-126360" y="539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2" name="Google Shape;423;p39"/>
            <p:cNvSpPr/>
            <p:nvPr/>
          </p:nvSpPr>
          <p:spPr>
            <a:xfrm flipH="1">
              <a:off x="2754720" y="3194640"/>
              <a:ext cx="838440" cy="967680"/>
            </a:xfrm>
            <a:custGeom>
              <a:avLst/>
              <a:gdLst>
                <a:gd name="textAreaLeft" fmla="*/ -360 w 838440"/>
                <a:gd name="textAreaRight" fmla="*/ 838440 w 838440"/>
                <a:gd name="textAreaTop" fmla="*/ 0 h 967680"/>
                <a:gd name="textAreaBottom" fmla="*/ 968040 h 967680"/>
              </a:gdLst>
              <a:ahLst/>
              <a:cxnLst/>
              <a:rect l="textAreaLeft" t="textAreaTop" r="textAreaRight" b="textAreaBottom"/>
              <a:pathLst>
                <a:path w="181539" h="20955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000"/>
              </a:srgbClr>
            </a:solidFill>
            <a:ln w="1905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cxnSp>
        <p:nvCxnSpPr>
          <p:cNvPr id="383" name="Google Shape;424;p39"/>
          <p:cNvCxnSpPr/>
          <p:nvPr/>
        </p:nvCxnSpPr>
        <p:spPr>
          <a:xfrm>
            <a:off x="3933582" y="2651040"/>
            <a:ext cx="374040" cy="360"/>
          </a:xfrm>
          <a:prstGeom prst="straightConnector1">
            <a:avLst/>
          </a:prstGeom>
          <a:ln w="19050">
            <a:solidFill>
              <a:srgbClr val="384655"/>
            </a:solidFill>
            <a:round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655</Words>
  <Application>Microsoft Office PowerPoint</Application>
  <PresentationFormat>Presentación en pantalla (16:9)</PresentationFormat>
  <Paragraphs>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13</vt:i4>
      </vt:variant>
    </vt:vector>
  </HeadingPairs>
  <TitlesOfParts>
    <vt:vector size="27" baseType="lpstr">
      <vt:lpstr>Actor</vt:lpstr>
      <vt:lpstr>Arial</vt:lpstr>
      <vt:lpstr>DM Sans</vt:lpstr>
      <vt:lpstr>Inter</vt:lpstr>
      <vt:lpstr>Montserrat</vt:lpstr>
      <vt:lpstr>OpenSymbol</vt:lpstr>
      <vt:lpstr>Outfit</vt:lpstr>
      <vt:lpstr>Symbol</vt:lpstr>
      <vt:lpstr>Wingdings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Data Collection and Analysis - Master of Science in Community Health and Prevention Research by Slidesgo</vt:lpstr>
      <vt:lpstr>Sistema de Fichajes</vt:lpstr>
      <vt:lpstr>Integrantes del proyecto</vt:lpstr>
      <vt:lpstr>Introducción</vt:lpstr>
      <vt:lpstr>Tecnologías</vt:lpstr>
      <vt:lpstr>Backend: Spring Boot (Java, Hibernate, Spring Security, JWT)</vt:lpstr>
      <vt:lpstr>Frontend: Angular (TypeScript, Tailwind, Angular Material)</vt:lpstr>
      <vt:lpstr>Base de Datos: MySQL y herramientas adicionales</vt:lpstr>
      <vt:lpstr>Roles y Permisos</vt:lpstr>
      <vt:lpstr>Administrador: CRUD de empleados y gestión de roles</vt:lpstr>
      <vt:lpstr>Dirección: Validación de horas extras y generación de informes</vt:lpstr>
      <vt:lpstr>Empleado: Registro de fichajes y acceso a historial</vt:lpstr>
      <vt:lpstr>Conclusiones</vt:lpstr>
      <vt:lpstr>¡Gracias!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Antonio Garijo Blanco</cp:lastModifiedBy>
  <cp:revision>1</cp:revision>
  <dcterms:modified xsi:type="dcterms:W3CDTF">2025-03-14T13:43:26Z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2025-03-14T13:21:11Z</dcterms:created>
  <dc:creator>Unknown Creator</dc:creator>
  <dc:description/>
  <dc:language>en-US</dc:language>
  <cp:lastModifiedBy>Unknown Creator</cp:lastModifiedBy>
  <dcterms:modified xsi:type="dcterms:W3CDTF">2025-03-14T13:21:11Z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