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8" r:id="rId3"/>
    <p:sldMasterId id="2147483670" r:id="rId4"/>
  </p:sldMasterIdLst>
  <p:sldIdLst>
    <p:sldId id="256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13160" y="1432440"/>
            <a:ext cx="6041160" cy="160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2" name="Google Shape;11;p2"/>
          <p:cNvGrpSpPr/>
          <p:nvPr/>
        </p:nvGrpSpPr>
        <p:grpSpPr>
          <a:xfrm>
            <a:off x="329760" y="256680"/>
            <a:ext cx="4611600" cy="4606560"/>
            <a:chOff x="329760" y="256680"/>
            <a:chExt cx="4611600" cy="4606560"/>
          </a:xfrm>
        </p:grpSpPr>
        <p:grpSp>
          <p:nvGrpSpPr>
            <p:cNvPr id="2" name="Google Shape;12;p2"/>
            <p:cNvGrpSpPr/>
            <p:nvPr/>
          </p:nvGrpSpPr>
          <p:grpSpPr>
            <a:xfrm>
              <a:off x="4422240" y="256680"/>
              <a:ext cx="519120" cy="68040"/>
              <a:chOff x="4422240" y="256680"/>
              <a:chExt cx="519120" cy="68040"/>
            </a:xfrm>
          </p:grpSpPr>
          <p:sp>
            <p:nvSpPr>
              <p:cNvPr id="3" name="Google Shape;13;p2"/>
              <p:cNvSpPr/>
              <p:nvPr/>
            </p:nvSpPr>
            <p:spPr>
              <a:xfrm>
                <a:off x="442224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" name="Google Shape;14;p2"/>
              <p:cNvSpPr/>
              <p:nvPr/>
            </p:nvSpPr>
            <p:spPr>
              <a:xfrm>
                <a:off x="464796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>
                <a:off x="4873320" y="2566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6" name="Google Shape;16;p2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7" name="Google Shape;17;p2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0" name="Google Shape;20;p2"/>
          <p:cNvGrpSpPr/>
          <p:nvPr/>
        </p:nvGrpSpPr>
        <p:grpSpPr>
          <a:xfrm>
            <a:off x="292680" y="-386640"/>
            <a:ext cx="9495720" cy="6508440"/>
            <a:chOff x="292680" y="-386640"/>
            <a:chExt cx="9495720" cy="6508440"/>
          </a:xfrm>
        </p:grpSpPr>
        <p:pic>
          <p:nvPicPr>
            <p:cNvPr id="11" name="Google Shape;21;p2"/>
            <p:cNvPicPr/>
            <p:nvPr/>
          </p:nvPicPr>
          <p:blipFill>
            <a:blip r:embed="rId3"/>
            <a:stretch/>
          </p:blipFill>
          <p:spPr>
            <a:xfrm rot="10800000">
              <a:off x="292680" y="-38664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Google Shape;22;p2"/>
            <p:cNvPicPr/>
            <p:nvPr/>
          </p:nvPicPr>
          <p:blipFill>
            <a:blip r:embed="rId4"/>
            <a:stretch/>
          </p:blipFill>
          <p:spPr>
            <a:xfrm>
              <a:off x="3193560" y="443952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3;p2"/>
            <p:cNvPicPr/>
            <p:nvPr/>
          </p:nvPicPr>
          <p:blipFill>
            <a:blip r:embed="rId5"/>
            <a:stretch/>
          </p:blipFill>
          <p:spPr>
            <a:xfrm rot="12600000">
              <a:off x="8716680" y="165960"/>
              <a:ext cx="905760" cy="905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4;p2"/>
          <p:cNvGrpSpPr/>
          <p:nvPr/>
        </p:nvGrpSpPr>
        <p:grpSpPr>
          <a:xfrm>
            <a:off x="7118280" y="1524600"/>
            <a:ext cx="1598760" cy="2224800"/>
            <a:chOff x="7118280" y="1524600"/>
            <a:chExt cx="1598760" cy="2224800"/>
          </a:xfrm>
        </p:grpSpPr>
        <p:grpSp>
          <p:nvGrpSpPr>
            <p:cNvPr id="15" name="Google Shape;25;p2"/>
            <p:cNvGrpSpPr/>
            <p:nvPr/>
          </p:nvGrpSpPr>
          <p:grpSpPr>
            <a:xfrm>
              <a:off x="7118280" y="3265200"/>
              <a:ext cx="1598760" cy="484200"/>
              <a:chOff x="7118280" y="3265200"/>
              <a:chExt cx="1598760" cy="484200"/>
            </a:xfrm>
          </p:grpSpPr>
          <p:sp>
            <p:nvSpPr>
              <p:cNvPr id="16" name="Google Shape;26;p2"/>
              <p:cNvSpPr/>
              <p:nvPr/>
            </p:nvSpPr>
            <p:spPr>
              <a:xfrm>
                <a:off x="7118280" y="341784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7118280" y="3265200"/>
                <a:ext cx="1598760" cy="33156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pic>
          <p:nvPicPr>
            <p:cNvPr id="18" name="Google Shape;28;p2"/>
            <p:cNvPicPr/>
            <p:nvPr/>
          </p:nvPicPr>
          <p:blipFill>
            <a:blip r:embed="rId6"/>
            <a:stretch/>
          </p:blipFill>
          <p:spPr>
            <a:xfrm rot="10800000">
              <a:off x="7205760" y="213408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" name="Google Shape;29;p2"/>
            <p:cNvPicPr/>
            <p:nvPr/>
          </p:nvPicPr>
          <p:blipFill>
            <a:blip r:embed="rId5"/>
            <a:stretch/>
          </p:blipFill>
          <p:spPr>
            <a:xfrm rot="5400000">
              <a:off x="7205760" y="152460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21560" y="908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8" name="Google Shape;156;p14"/>
          <p:cNvGrpSpPr/>
          <p:nvPr/>
        </p:nvGrpSpPr>
        <p:grpSpPr>
          <a:xfrm>
            <a:off x="3889440" y="-1198080"/>
            <a:ext cx="5945040" cy="6862680"/>
            <a:chOff x="3889440" y="-1198080"/>
            <a:chExt cx="5945040" cy="6862680"/>
          </a:xfrm>
        </p:grpSpPr>
        <p:pic>
          <p:nvPicPr>
            <p:cNvPr id="59" name="Google Shape;157;p14"/>
            <p:cNvPicPr/>
            <p:nvPr/>
          </p:nvPicPr>
          <p:blipFill>
            <a:blip r:embed="rId3"/>
            <a:stretch/>
          </p:blipFill>
          <p:spPr>
            <a:xfrm rot="18900000">
              <a:off x="8798760" y="50148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58;p14"/>
            <p:cNvPicPr/>
            <p:nvPr/>
          </p:nvPicPr>
          <p:blipFill>
            <a:blip r:embed="rId4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59;p14"/>
            <p:cNvPicPr/>
            <p:nvPr/>
          </p:nvPicPr>
          <p:blipFill>
            <a:blip r:embed="rId5"/>
            <a:stretch/>
          </p:blipFill>
          <p:spPr>
            <a:xfrm rot="14145600">
              <a:off x="4052880" y="465948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2" name="Google Shape;160;p14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63" name="Google Shape;161;p14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" name="Google Shape;162;p14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5" name="Google Shape;163;p14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2840" y="499320"/>
            <a:ext cx="3528720" cy="10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0" y="1790640"/>
            <a:ext cx="9143640" cy="33523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8" name="Google Shape;168;p15"/>
          <p:cNvGrpSpPr/>
          <p:nvPr/>
        </p:nvGrpSpPr>
        <p:grpSpPr>
          <a:xfrm>
            <a:off x="-673920" y="4813560"/>
            <a:ext cx="1598760" cy="483840"/>
            <a:chOff x="-673920" y="4813560"/>
            <a:chExt cx="1598760" cy="483840"/>
          </a:xfrm>
        </p:grpSpPr>
        <p:sp>
          <p:nvSpPr>
            <p:cNvPr id="69" name="Google Shape;169;p15"/>
            <p:cNvSpPr/>
            <p:nvPr/>
          </p:nvSpPr>
          <p:spPr>
            <a:xfrm>
              <a:off x="-673920" y="496584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" name="Google Shape;170;p15"/>
            <p:cNvSpPr/>
            <p:nvPr/>
          </p:nvSpPr>
          <p:spPr>
            <a:xfrm>
              <a:off x="-673920" y="4813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1" name="Google Shape;171;p15"/>
          <p:cNvGrpSpPr/>
          <p:nvPr/>
        </p:nvGrpSpPr>
        <p:grpSpPr>
          <a:xfrm>
            <a:off x="8332560" y="255240"/>
            <a:ext cx="518760" cy="68040"/>
            <a:chOff x="8332560" y="255240"/>
            <a:chExt cx="518760" cy="68040"/>
          </a:xfrm>
        </p:grpSpPr>
        <p:sp>
          <p:nvSpPr>
            <p:cNvPr id="72" name="Google Shape;172;p15"/>
            <p:cNvSpPr/>
            <p:nvPr/>
          </p:nvSpPr>
          <p:spPr>
            <a:xfrm>
              <a:off x="833256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73;p15"/>
            <p:cNvSpPr/>
            <p:nvPr/>
          </p:nvSpPr>
          <p:spPr>
            <a:xfrm>
              <a:off x="855792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74;p15"/>
            <p:cNvSpPr/>
            <p:nvPr/>
          </p:nvSpPr>
          <p:spPr>
            <a:xfrm>
              <a:off x="8783280" y="255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5" name="Google Shape;175;p15"/>
          <p:cNvGrpSpPr/>
          <p:nvPr/>
        </p:nvGrpSpPr>
        <p:grpSpPr>
          <a:xfrm>
            <a:off x="1416600" y="-658800"/>
            <a:ext cx="8673120" cy="6356880"/>
            <a:chOff x="1416600" y="-658800"/>
            <a:chExt cx="8673120" cy="6356880"/>
          </a:xfrm>
        </p:grpSpPr>
        <p:pic>
          <p:nvPicPr>
            <p:cNvPr id="76" name="Google Shape;176;p15"/>
            <p:cNvPicPr/>
            <p:nvPr/>
          </p:nvPicPr>
          <p:blipFill>
            <a:blip r:embed="rId3"/>
            <a:stretch/>
          </p:blipFill>
          <p:spPr>
            <a:xfrm rot="18900000">
              <a:off x="1642320" y="-480960"/>
              <a:ext cx="857880" cy="857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7" name="Google Shape;177;p15"/>
            <p:cNvPicPr/>
            <p:nvPr/>
          </p:nvPicPr>
          <p:blipFill>
            <a:blip r:embed="rId4"/>
            <a:stretch/>
          </p:blipFill>
          <p:spPr>
            <a:xfrm rot="2412600">
              <a:off x="8424000" y="1358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Google Shape;178;p15"/>
            <p:cNvPicPr/>
            <p:nvPr/>
          </p:nvPicPr>
          <p:blipFill>
            <a:blip r:embed="rId5"/>
            <a:stretch/>
          </p:blipFill>
          <p:spPr>
            <a:xfrm rot="14145600">
              <a:off x="1580040" y="4692960"/>
              <a:ext cx="841320" cy="840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457800" y="2824200"/>
            <a:ext cx="4815000" cy="988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3457800" y="1730520"/>
            <a:ext cx="1450440" cy="106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0" name="Google Shape;33;p3"/>
          <p:cNvGrpSpPr/>
          <p:nvPr/>
        </p:nvGrpSpPr>
        <p:grpSpPr>
          <a:xfrm>
            <a:off x="-731520" y="-301320"/>
            <a:ext cx="3422880" cy="6029640"/>
            <a:chOff x="-731520" y="-301320"/>
            <a:chExt cx="3422880" cy="6029640"/>
          </a:xfrm>
        </p:grpSpPr>
        <p:pic>
          <p:nvPicPr>
            <p:cNvPr id="141" name="Google Shape;34;p3"/>
            <p:cNvPicPr/>
            <p:nvPr/>
          </p:nvPicPr>
          <p:blipFill>
            <a:blip r:embed="rId3"/>
            <a:stretch/>
          </p:blipFill>
          <p:spPr>
            <a:xfrm rot="10800000">
              <a:off x="1359000" y="-301320"/>
              <a:ext cx="841320" cy="840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35;p3"/>
            <p:cNvPicPr/>
            <p:nvPr/>
          </p:nvPicPr>
          <p:blipFill>
            <a:blip r:embed="rId4"/>
            <a:stretch/>
          </p:blipFill>
          <p:spPr>
            <a:xfrm>
              <a:off x="1009080" y="4046040"/>
              <a:ext cx="168228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3" name="Google Shape;36;p3"/>
            <p:cNvPicPr/>
            <p:nvPr/>
          </p:nvPicPr>
          <p:blipFill>
            <a:blip r:embed="rId5"/>
            <a:stretch/>
          </p:blipFill>
          <p:spPr>
            <a:xfrm rot="17142600">
              <a:off x="-569880" y="539640"/>
              <a:ext cx="1382760" cy="13827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4" name="Google Shape;37;p3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145" name="Google Shape;38;p3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;p3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14240" y="1428840"/>
            <a:ext cx="6038640" cy="160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spcAft>
                <a:spcPts val="201"/>
              </a:spcAft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Sistema de Fichajes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714240" y="3162240"/>
            <a:ext cx="4462878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5688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Desarrollo de un sistema digital para control de asistencia laboral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32914" y="632863"/>
            <a:ext cx="3344692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Dirección: Validación de horas extras y generación de informes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ubTitle"/>
          </p:nvPr>
        </p:nvSpPr>
        <p:spPr>
          <a:xfrm>
            <a:off x="3877606" y="393387"/>
            <a:ext cx="4578875" cy="15740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908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Los usuarios en el rol de Dirección tienen acceso a los registros de horas extras de los empleados y son responsables de validar dichas horas. También pueden consultar fichajes, es decir, las entradas y salidas de los empleados, y generar informes, tanto en formato PDF como Excel, que facilitan la toma de decisiones respecto a la gestión de recursos humanos.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97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2069432"/>
            <a:ext cx="9143640" cy="3073888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062060" y="1008167"/>
            <a:ext cx="42102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Empleado: Registro de fichajes y acceso a historial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019400" y="2085840"/>
            <a:ext cx="4295520" cy="19430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Los empleados pueden registrar su hora de entrada y salida a través del sistema, así como registrar horas extras que requieren validación de la Dirección. También tienen acceso a su historial de fichajes, lo que les permite consultar sus horas trabajadas y asegurarse de la precisión de sus registros. Además, pueden cambiar su contraseña al iniciar sesión por primera vez para mayor seguridad.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00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301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302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3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019400" y="905040"/>
            <a:ext cx="429552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702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Conclusiones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subTitle"/>
          </p:nvPr>
        </p:nvSpPr>
        <p:spPr>
          <a:xfrm>
            <a:off x="4019399" y="2085840"/>
            <a:ext cx="4388955" cy="186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El sistema de fichajes propuesto no solo cumplirá con la normativa legal, sino que proporcionará una solución integral que optimiza el control de asistencia y horas laborales. La combinación de tecnologías como Spring Boot, Angular y MySQL garantiza un desarrollo escalable, seguro y eficiente que beneficiará tanto a las empresas como a sus empleados.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06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307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308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9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86239" y="610020"/>
            <a:ext cx="577116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¡Gracias!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1912161" y="1916206"/>
            <a:ext cx="5319678" cy="13110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600" b="0" i="1" dirty="0">
                <a:solidFill>
                  <a:srgbClr val="F8FAFF"/>
                </a:solidFill>
                <a:effectLst/>
                <a:latin typeface="Inter"/>
              </a:rPr>
              <a:t>Este sistema no solo cumple con la normativa legal, sino que también mejora la eficiencia operativa de las empresas y garantiza una mayor transparencia en la gestión del tiempo laboral.</a:t>
            </a:r>
            <a:endParaRPr lang="en-US" sz="2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12" name="Google Shape;577;p46"/>
          <p:cNvSpPr/>
          <p:nvPr/>
        </p:nvSpPr>
        <p:spPr>
          <a:xfrm>
            <a:off x="2495520" y="4200480"/>
            <a:ext cx="41526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66680" rIns="870823080" bIns="166680" anchor="t">
            <a:normAutofit fontScale="25000" lnSpcReduction="20000"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313" name="Google Shape;578;p46"/>
          <p:cNvGrpSpPr/>
          <p:nvPr/>
        </p:nvGrpSpPr>
        <p:grpSpPr>
          <a:xfrm>
            <a:off x="842040" y="3863160"/>
            <a:ext cx="68040" cy="519120"/>
            <a:chOff x="842040" y="3863160"/>
            <a:chExt cx="68040" cy="519120"/>
          </a:xfrm>
        </p:grpSpPr>
        <p:sp>
          <p:nvSpPr>
            <p:cNvPr id="314" name="Google Shape;579;p46"/>
            <p:cNvSpPr/>
            <p:nvPr/>
          </p:nvSpPr>
          <p:spPr>
            <a:xfrm rot="5400000">
              <a:off x="842040" y="386316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80;p46"/>
            <p:cNvSpPr/>
            <p:nvPr/>
          </p:nvSpPr>
          <p:spPr>
            <a:xfrm rot="5400000">
              <a:off x="842040" y="408888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6" name="Google Shape;581;p46"/>
            <p:cNvSpPr/>
            <p:nvPr/>
          </p:nvSpPr>
          <p:spPr>
            <a:xfrm rot="5400000">
              <a:off x="842040" y="4314240"/>
              <a:ext cx="68040" cy="6804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F22DE-255F-6DEE-342F-8BD92996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934" y="596149"/>
            <a:ext cx="6059266" cy="1058400"/>
          </a:xfrm>
        </p:spPr>
        <p:txBody>
          <a:bodyPr/>
          <a:lstStyle/>
          <a:p>
            <a:r>
              <a:rPr lang="es-ES" dirty="0"/>
              <a:t>Integrantes del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C0FF07-913B-CB8D-DD28-2C0076E21D0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5934" y="1849531"/>
            <a:ext cx="5331759" cy="2487145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Alejandro Laguna Rebolo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spc="-1" dirty="0">
                <a:solidFill>
                  <a:schemeClr val="dk1"/>
                </a:solidFill>
                <a:latin typeface="Actor"/>
                <a:ea typeface="Actor"/>
              </a:rPr>
              <a:t>Javier Estrada Amat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Antonio Garijo Blanco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69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134868" y="902555"/>
            <a:ext cx="2616567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Introducción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4019399" y="1835675"/>
            <a:ext cx="4526459" cy="233636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El control de la jornada laboral es un requisito obligatorio para todas las empresas según el Real Decreto-ley 8/2019, que exige el registro de las horas trabajadas para garantizar transparencia y cumplimiento normativo. </a:t>
            </a:r>
          </a:p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_tradnl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Este anteproyecto propone el desarrollo de un Sistema de Fichajes Digital, que permitirá a las empresas gestionar de manera eficiente la asistencia, las horas de trabajo y las horas extras de sus empleados. El objetivo es proporcionar una solución intuitiva y segura que optimice la operatividad empresarial, facilite la supervisión del cumplimiento horario y mejore la transparencia en la administración del tiempo laboral.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9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50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51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52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Tecnologías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831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6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57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58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9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61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62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3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4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91403" y="700459"/>
            <a:ext cx="3165577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Backend: Spring Boot (Java, Hibernate, Spring Security, JWT)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4114800" y="495359"/>
            <a:ext cx="4495320" cy="15053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Spring Boot es un marco de trabajo que permite desarrollar aplicaciones backend de manera rápida y eficiente. Utiliza Java y proporciona soporte para la implementación de Hibernate y Spring Security. Con JWT (JSON Web Token), se mejora la seguridad en la autenticación permitiendo a los usuarios iniciar sesión de forma segura.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67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2371940"/>
            <a:ext cx="9143640" cy="277137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318468" y="905040"/>
            <a:ext cx="3955820" cy="80688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Frontend: Angular (TypeScript, Tailwind, Angular Material)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4019399" y="2085840"/>
            <a:ext cx="4553959" cy="2152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Angular es un framework basado en TypeScript que facilita la creación de aplicaciones web dinámicas. Combinado con Tailwind CSS, se logran interfaces de usuario modernas y responsivas. Angular Material ofrece componentes predefinidos que mejoran la experiencia de desarrollo y usuario.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70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71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72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3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81040" y="495360"/>
            <a:ext cx="353340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100" b="0" strike="noStrike" spc="-1">
                <a:solidFill>
                  <a:schemeClr val="dk1"/>
                </a:solidFill>
                <a:latin typeface="Montserrat ExtraBold"/>
                <a:ea typeface="Montserrat ExtraBold"/>
              </a:rPr>
              <a:t>Base de Datos: MySQL y herramientas adicionales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ubTitle"/>
          </p:nvPr>
        </p:nvSpPr>
        <p:spPr>
          <a:xfrm>
            <a:off x="3997922" y="398761"/>
            <a:ext cx="4495320" cy="167067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5908"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MySQL es un sistema de gestión de bases de datos relacional que almacena la información de fichajes y horarios de empleados. Se utilizará para gestionar datos de manera segura y eficiente, permitiendo consultas rápidas y reportes. Otras herramientas como Docker se usarán para facilitar el despliegue y GitHub para la gestión del código fuente, garantizando un flujo de trabajo ágil.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76" name="Google Shape;570;p45"/>
          <p:cNvPicPr/>
          <p:nvPr/>
        </p:nvPicPr>
        <p:blipFill>
          <a:blip r:embed="rId2"/>
          <a:srcRect t="23820" b="10990"/>
          <a:stretch/>
        </p:blipFill>
        <p:spPr>
          <a:xfrm>
            <a:off x="0" y="2193184"/>
            <a:ext cx="9143640" cy="2950135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3457440" y="2828880"/>
            <a:ext cx="481932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0" strike="noStrike" spc="-1">
                <a:solidFill>
                  <a:schemeClr val="dk1"/>
                </a:solidFill>
                <a:latin typeface="Montserrat Medium"/>
                <a:ea typeface="Montserrat Medium"/>
              </a:rPr>
              <a:t>Roles y Permisos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title"/>
          </p:nvPr>
        </p:nvSpPr>
        <p:spPr>
          <a:xfrm>
            <a:off x="3457440" y="1733400"/>
            <a:ext cx="1447560" cy="106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8317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accent4"/>
                </a:solidFill>
                <a:latin typeface="Montserrat ExtraBold"/>
                <a:ea typeface="Montserrat ExtraBold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Google Shape;358;p31"/>
          <p:cNvSpPr/>
          <p:nvPr/>
        </p:nvSpPr>
        <p:spPr>
          <a:xfrm rot="19800000">
            <a:off x="2847600" y="1495440"/>
            <a:ext cx="113328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359;p31"/>
          <p:cNvGrpSpPr/>
          <p:nvPr/>
        </p:nvGrpSpPr>
        <p:grpSpPr>
          <a:xfrm>
            <a:off x="906480" y="2311920"/>
            <a:ext cx="7263360" cy="2040120"/>
            <a:chOff x="906480" y="2311920"/>
            <a:chExt cx="7263360" cy="2040120"/>
          </a:xfrm>
        </p:grpSpPr>
        <p:grpSp>
          <p:nvGrpSpPr>
            <p:cNvPr id="281" name="Google Shape;360;p31"/>
            <p:cNvGrpSpPr/>
            <p:nvPr/>
          </p:nvGrpSpPr>
          <p:grpSpPr>
            <a:xfrm>
              <a:off x="7650720" y="4284000"/>
              <a:ext cx="519120" cy="68040"/>
              <a:chOff x="7650720" y="4284000"/>
              <a:chExt cx="519120" cy="68040"/>
            </a:xfrm>
          </p:grpSpPr>
          <p:sp>
            <p:nvSpPr>
              <p:cNvPr id="282" name="Google Shape;361;p31"/>
              <p:cNvSpPr/>
              <p:nvPr/>
            </p:nvSpPr>
            <p:spPr>
              <a:xfrm>
                <a:off x="765072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3" name="Google Shape;362;p31"/>
              <p:cNvSpPr/>
              <p:nvPr/>
            </p:nvSpPr>
            <p:spPr>
              <a:xfrm>
                <a:off x="787608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4" name="Google Shape;363;p31"/>
              <p:cNvSpPr/>
              <p:nvPr/>
            </p:nvSpPr>
            <p:spPr>
              <a:xfrm>
                <a:off x="8101800" y="4284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85" name="Google Shape;364;p31"/>
            <p:cNvGrpSpPr/>
            <p:nvPr/>
          </p:nvGrpSpPr>
          <p:grpSpPr>
            <a:xfrm>
              <a:off x="906480" y="2311920"/>
              <a:ext cx="68040" cy="519120"/>
              <a:chOff x="906480" y="2311920"/>
              <a:chExt cx="68040" cy="519120"/>
            </a:xfrm>
          </p:grpSpPr>
          <p:sp>
            <p:nvSpPr>
              <p:cNvPr id="286" name="Google Shape;365;p31"/>
              <p:cNvSpPr/>
              <p:nvPr/>
            </p:nvSpPr>
            <p:spPr>
              <a:xfrm rot="5400000">
                <a:off x="906480" y="231192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366;p31"/>
              <p:cNvSpPr/>
              <p:nvPr/>
            </p:nvSpPr>
            <p:spPr>
              <a:xfrm rot="5400000">
                <a:off x="906480" y="253764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367;p31"/>
              <p:cNvSpPr/>
              <p:nvPr/>
            </p:nvSpPr>
            <p:spPr>
              <a:xfrm rot="5400000">
                <a:off x="906480" y="2763000"/>
                <a:ext cx="68040" cy="68040"/>
              </a:xfrm>
              <a:prstGeom prst="ellipse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239657" y="998437"/>
            <a:ext cx="3927812" cy="64936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Montserrat ExtraBold"/>
                <a:ea typeface="Montserrat ExtraBold"/>
              </a:rPr>
              <a:t>Administrador: CRUD de empleados y gestión de roles</a:t>
            </a: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019399" y="2085840"/>
            <a:ext cx="4368329" cy="20117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DM Sans"/>
                <a:ea typeface="DM Sans"/>
              </a:rPr>
              <a:t>El rol de Administrador incluye la capacidad de crear, leer, actualizar y eliminar datos de empleados, así como gestionar la información de la empresa. Esto implica establecer horarios de fichaje, asignar roles a otros usuarios y generar reportes sobre la asistencia y horas trabajadas, lo que optimiza la administración del personal.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91" name="Google Shape;348;p30"/>
          <p:cNvPicPr/>
          <p:nvPr/>
        </p:nvPicPr>
        <p:blipFill>
          <a:blip r:embed="rId2"/>
          <a:srcRect t="288" b="288"/>
          <a:stretch/>
        </p:blipFill>
        <p:spPr>
          <a:xfrm>
            <a:off x="0" y="0"/>
            <a:ext cx="345276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92" name="Google Shape;349;p30"/>
          <p:cNvGrpSpPr/>
          <p:nvPr/>
        </p:nvGrpSpPr>
        <p:grpSpPr>
          <a:xfrm>
            <a:off x="7041960" y="4324320"/>
            <a:ext cx="1598760" cy="483840"/>
            <a:chOff x="7041960" y="4324320"/>
            <a:chExt cx="1598760" cy="483840"/>
          </a:xfrm>
        </p:grpSpPr>
        <p:sp>
          <p:nvSpPr>
            <p:cNvPr id="293" name="Google Shape;350;p30"/>
            <p:cNvSpPr/>
            <p:nvPr/>
          </p:nvSpPr>
          <p:spPr>
            <a:xfrm>
              <a:off x="7041960" y="447660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4" name="Google Shape;351;p30"/>
            <p:cNvSpPr/>
            <p:nvPr/>
          </p:nvSpPr>
          <p:spPr>
            <a:xfrm>
              <a:off x="7041960" y="4324320"/>
              <a:ext cx="1598760" cy="331560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2688</TotalTime>
  <Words>655</Words>
  <Application>Microsoft Office PowerPoint</Application>
  <PresentationFormat>Presentación en pantalla (16:9)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13</vt:i4>
      </vt:variant>
    </vt:vector>
  </HeadingPairs>
  <TitlesOfParts>
    <vt:vector size="26" baseType="lpstr">
      <vt:lpstr>Actor</vt:lpstr>
      <vt:lpstr>Arial</vt:lpstr>
      <vt:lpstr>DM Sans</vt:lpstr>
      <vt:lpstr>Inter</vt:lpstr>
      <vt:lpstr>Montserrat ExtraBold</vt:lpstr>
      <vt:lpstr>Montserrat Medium</vt:lpstr>
      <vt:lpstr>OpenSymbol</vt:lpstr>
      <vt:lpstr>Symbol</vt:lpstr>
      <vt:lpstr>Wingdings</vt:lpstr>
      <vt:lpstr>Design Inspiration Company Profile by Slidesgo</vt:lpstr>
      <vt:lpstr>Design Inspiration Company Profile by Slidesgo</vt:lpstr>
      <vt:lpstr>Design Inspiration Company Profile by Slidesgo</vt:lpstr>
      <vt:lpstr>Design Inspiration Company Profile by Slidesgo</vt:lpstr>
      <vt:lpstr>Sistema de Fichajes</vt:lpstr>
      <vt:lpstr>Integrantes del proyecto</vt:lpstr>
      <vt:lpstr>Introducción</vt:lpstr>
      <vt:lpstr>Tecnologías</vt:lpstr>
      <vt:lpstr>Backend: Spring Boot (Java, Hibernate, Spring Security, JWT)</vt:lpstr>
      <vt:lpstr>Frontend: Angular (TypeScript, Tailwind, Angular Material)</vt:lpstr>
      <vt:lpstr>Base de Datos: MySQL y herramientas adicionales</vt:lpstr>
      <vt:lpstr>Roles y Permisos</vt:lpstr>
      <vt:lpstr>Administrador: CRUD de empleados y gestión de roles</vt:lpstr>
      <vt:lpstr>Dirección: Validación de horas extras y generación de informes</vt:lpstr>
      <vt:lpstr>Empleado: Registro de fichajes y acceso a historial</vt:lpstr>
      <vt:lpstr>Conclusiones</vt:lpstr>
      <vt:lpstr>¡Gracias!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Garijo Blanco</dc:creator>
  <cp:lastModifiedBy>Antonio Garijo Blanco</cp:lastModifiedBy>
  <cp:revision>2</cp:revision>
  <dcterms:modified xsi:type="dcterms:W3CDTF">2025-03-16T09:38:38Z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2025-03-14T12:49:42Z</dcterms:created>
  <dc:creator>Unknown Creator</dc:creator>
  <dc:description/>
  <dc:language>en-US</dc:language>
  <cp:lastModifiedBy>Unknown Creator</cp:lastModifiedBy>
  <dcterms:modified xsi:type="dcterms:W3CDTF">2025-03-14T12:49:42Z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