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diagrams/drawing1.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6" r:id="rId4"/>
    <p:sldId id="436" r:id="rId5"/>
    <p:sldId id="368" r:id="rId6"/>
    <p:sldId id="369" r:id="rId7"/>
    <p:sldId id="370" r:id="rId8"/>
    <p:sldId id="371" r:id="rId9"/>
    <p:sldId id="372" r:id="rId10"/>
    <p:sldId id="373" r:id="rId11"/>
    <p:sldId id="374" r:id="rId12"/>
    <p:sldId id="375" r:id="rId13"/>
    <p:sldId id="378" r:id="rId14"/>
    <p:sldId id="376" r:id="rId15"/>
    <p:sldId id="377" r:id="rId16"/>
    <p:sldId id="454" r:id="rId17"/>
    <p:sldId id="270" r:id="rId18"/>
    <p:sldId id="455" r:id="rId19"/>
    <p:sldId id="405" r:id="rId20"/>
    <p:sldId id="406" r:id="rId21"/>
    <p:sldId id="407" r:id="rId22"/>
    <p:sldId id="445" r:id="rId23"/>
    <p:sldId id="446" r:id="rId24"/>
    <p:sldId id="447" r:id="rId25"/>
    <p:sldId id="449" r:id="rId26"/>
    <p:sldId id="450" r:id="rId27"/>
    <p:sldId id="451" r:id="rId28"/>
    <p:sldId id="453" r:id="rId29"/>
    <p:sldId id="456"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0E2F5-A8FC-73C4-79D9-421089576F9C}" v="2" dt="2020-10-07T09:28:02.435"/>
    <p1510:client id="{133F061B-AB05-6473-8DB5-4887F7188203}" v="13" dt="2020-11-21T16:22:11.252"/>
    <p1510:client id="{16826B93-FDAB-8EDA-3286-4C2EA0DE614E}" v="64" dt="2020-10-30T15:12:03.892"/>
    <p1510:client id="{1F1A25F7-ACA9-6BF4-AA03-DC0A2F851A6C}" v="360" dt="2020-10-25T22:17:36.515"/>
    <p1510:client id="{20D9FDA8-A2DF-8695-D141-481BA065F611}" v="24" dt="2020-11-11T10:07:15.293"/>
    <p1510:client id="{225920D7-8273-1CD2-25D8-24E7C3820A3A}" v="811" dt="2020-11-03T16:00:23.911"/>
    <p1510:client id="{2DA36B39-68CA-8F7D-6D1A-0BA2BE51FF97}" v="1159" dt="2020-10-15T15:41:15.194"/>
    <p1510:client id="{30AF14A8-8E31-EDF9-1D16-0A974D953218}" v="3609" dt="2020-10-02T16:03:43.393"/>
    <p1510:client id="{313A86EF-7AC2-5324-2F0D-98A71AC4CC77}" v="1" dt="2021-10-25T21:34:27.176"/>
    <p1510:client id="{32255F3B-D824-7197-EC96-28BA4B0C87DB}" v="7" dt="2020-10-18T20:46:07.477"/>
    <p1510:client id="{402967D3-D285-D60D-E272-C31F37528EE8}" v="289" dt="2020-10-06T16:16:36.895"/>
    <p1510:client id="{4ED7B87F-6D66-7579-477B-3CC183FC181E}" v="374" dt="2020-10-05T20:55:54.746"/>
    <p1510:client id="{54FB4C18-A6C7-3D61-3D8A-8C9D50B095D2}" v="543" dt="2022-01-09T19:49:32.852"/>
    <p1510:client id="{582D4CE7-5402-32FB-3118-B82853E059A6}" v="1682" dt="2020-09-27T15:42:09.979"/>
    <p1510:client id="{6D7EBBA1-B8AF-CFDF-8184-6E615103F0E1}" v="2655" dt="2020-10-10T17:14:47.275"/>
    <p1510:client id="{6F92946A-6EA9-6E1E-5496-2C333123F72F}" v="10" dt="2020-09-30T06:19:42.554"/>
    <p1510:client id="{6F96F138-BAFF-7394-D34B-CC9BCCBBD39A}" v="38" dt="2020-10-26T21:40:25.385"/>
    <p1510:client id="{8558657C-311F-5A4A-A72D-2F854A30B0E7}" v="346" dt="2020-10-22T21:32:52.258"/>
    <p1510:client id="{877D076F-9555-7155-9C76-38C0668CED6E}" v="2627" dt="2020-11-03T21:54:46.486"/>
    <p1510:client id="{96A48E0E-CCE2-9958-ED4B-840B89A888AE}" v="139" dt="2020-10-26T10:26:21.282"/>
    <p1510:client id="{AC3106AA-59E2-4AA0-945D-8FBB3F8D7DE3}" v="107" dt="2020-10-06T15:29:31.528"/>
    <p1510:client id="{B24C7E9D-1F6F-45A2-093E-0F2F2BD91B43}" v="206" dt="2020-09-28T16:04:16.597"/>
    <p1510:client id="{B5E80A02-9292-FD68-804E-56ED878FACA0}" v="1815" dt="2020-10-30T16:19:48.372"/>
    <p1510:client id="{BD488AE8-00BE-8E8A-1802-5877B4434209}" v="366" dt="2020-10-13T16:00:09.019"/>
    <p1510:client id="{C07FB8CD-DBB4-2C4F-43E4-EEEED5C34C4B}" v="3539" dt="2020-11-01T21:46:04.994"/>
    <p1510:client id="{C2CAC0BE-4CEE-1C39-90CC-746FA3229678}" v="8" dt="2020-10-15T16:12:23.249"/>
    <p1510:client id="{D7D95A73-9937-8407-092D-836FD771C683}" v="133" dt="2021-09-07T11:19:30.522"/>
    <p1510:client id="{DC18CF46-7082-4E90-B657-4E5C43B7F39B}" v="3108" dt="2020-09-26T21:57:39.453"/>
    <p1510:client id="{F4C68450-2757-4210-2655-2F8D24D9CA82}" v="80" dt="2021-09-07T11:31:25.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8C17C3-67C4-4317-AE98-DB72EB764A98}"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9E12C03C-1FE5-4353-AE69-5CA7D701D9FA}">
      <dgm:prSet phldrT="[Text]" phldr="0"/>
      <dgm:spPr/>
      <dgm:t>
        <a:bodyPr/>
        <a:lstStyle/>
        <a:p>
          <a:r>
            <a:rPr lang="en-US" dirty="0" err="1">
              <a:latin typeface="Calibri Light" panose="020F0302020204030204"/>
            </a:rPr>
            <a:t>Usabilidad</a:t>
          </a:r>
          <a:endParaRPr lang="en-US" b="0" i="0" u="none" strike="noStrike" cap="none" baseline="0" noProof="0" dirty="0" err="1">
            <a:solidFill>
              <a:srgbClr val="010000"/>
            </a:solidFill>
            <a:latin typeface="Calibri Light"/>
            <a:cs typeface="Calibri Light"/>
          </a:endParaRPr>
        </a:p>
      </dgm:t>
    </dgm:pt>
    <dgm:pt modelId="{300331CF-F394-465C-967A-416E1EC6B9AE}" type="parTrans" cxnId="{AF7FD2FA-9457-4E1C-985E-B41D646C4D85}">
      <dgm:prSet/>
      <dgm:spPr/>
      <dgm:t>
        <a:bodyPr/>
        <a:lstStyle/>
        <a:p>
          <a:endParaRPr lang="en-US"/>
        </a:p>
      </dgm:t>
    </dgm:pt>
    <dgm:pt modelId="{07B930EE-080E-41D2-91B6-4632030CD4DD}" type="sibTrans" cxnId="{AF7FD2FA-9457-4E1C-985E-B41D646C4D85}">
      <dgm:prSet/>
      <dgm:spPr/>
      <dgm:t>
        <a:bodyPr/>
        <a:lstStyle/>
        <a:p>
          <a:endParaRPr lang="en-US"/>
        </a:p>
      </dgm:t>
    </dgm:pt>
    <dgm:pt modelId="{E6202DDF-667D-4AA3-BC06-CB725F25AA9C}">
      <dgm:prSet phldrT="[Text]" phldr="0"/>
      <dgm:spPr/>
      <dgm:t>
        <a:bodyPr/>
        <a:lstStyle/>
        <a:p>
          <a:r>
            <a:rPr lang="en-US" dirty="0" err="1">
              <a:latin typeface="Calibri Light" panose="020F0302020204030204"/>
            </a:rPr>
            <a:t>Accesibilidad</a:t>
          </a:r>
          <a:endParaRPr lang="en-US" dirty="0"/>
        </a:p>
      </dgm:t>
    </dgm:pt>
    <dgm:pt modelId="{36E5C592-3FF0-433A-BC35-84B0F3FCCDA8}" type="parTrans" cxnId="{5FE11EBC-3E7E-490F-A157-EE2FCA686671}">
      <dgm:prSet/>
      <dgm:spPr/>
      <dgm:t>
        <a:bodyPr/>
        <a:lstStyle/>
        <a:p>
          <a:endParaRPr lang="en-US"/>
        </a:p>
      </dgm:t>
    </dgm:pt>
    <dgm:pt modelId="{6C7140ED-7BE9-4D46-B80A-C0DE2CFCF51F}" type="sibTrans" cxnId="{5FE11EBC-3E7E-490F-A157-EE2FCA686671}">
      <dgm:prSet/>
      <dgm:spPr/>
      <dgm:t>
        <a:bodyPr/>
        <a:lstStyle/>
        <a:p>
          <a:endParaRPr lang="en-US"/>
        </a:p>
      </dgm:t>
    </dgm:pt>
    <dgm:pt modelId="{D6BF8CEE-27CF-431C-A36F-EFD01DBD084C}">
      <dgm:prSet phldrT="[Text]" phldr="0"/>
      <dgm:spPr/>
      <dgm:t>
        <a:bodyPr/>
        <a:lstStyle/>
        <a:p>
          <a:r>
            <a:rPr lang="en-US" dirty="0">
              <a:latin typeface="Calibri Light" panose="020F0302020204030204"/>
            </a:rPr>
            <a:t>Utilidad</a:t>
          </a:r>
          <a:endParaRPr lang="en-US" dirty="0"/>
        </a:p>
      </dgm:t>
    </dgm:pt>
    <dgm:pt modelId="{CD3F7912-DA75-48EA-9651-B4B98E43007D}" type="parTrans" cxnId="{D22BBFB7-5E9E-4A85-B428-E614B0CFC8DD}">
      <dgm:prSet/>
      <dgm:spPr/>
      <dgm:t>
        <a:bodyPr/>
        <a:lstStyle/>
        <a:p>
          <a:endParaRPr lang="en-US"/>
        </a:p>
      </dgm:t>
    </dgm:pt>
    <dgm:pt modelId="{EE5010E3-3BC6-4C24-958B-7DF0B76B0D05}" type="sibTrans" cxnId="{D22BBFB7-5E9E-4A85-B428-E614B0CFC8DD}">
      <dgm:prSet/>
      <dgm:spPr/>
      <dgm:t>
        <a:bodyPr/>
        <a:lstStyle/>
        <a:p>
          <a:endParaRPr lang="en-US"/>
        </a:p>
      </dgm:t>
    </dgm:pt>
    <dgm:pt modelId="{E8C32852-37EC-49CD-AECE-C7B7B3DD4064}">
      <dgm:prSet phldr="0"/>
      <dgm:spPr/>
      <dgm:t>
        <a:bodyPr/>
        <a:lstStyle/>
        <a:p>
          <a:pPr rtl="0"/>
          <a:r>
            <a:rPr lang="en-US" dirty="0" err="1">
              <a:latin typeface="Calibri Light" panose="020F0302020204030204"/>
            </a:rPr>
            <a:t>Funcionalidad</a:t>
          </a:r>
          <a:endParaRPr lang="en-US" dirty="0">
            <a:latin typeface="Calibri Light" panose="020F0302020204030204"/>
          </a:endParaRPr>
        </a:p>
      </dgm:t>
    </dgm:pt>
    <dgm:pt modelId="{C9A45171-1981-4B03-B42E-0380B52C3C6B}" type="parTrans" cxnId="{28344F97-E778-4080-9C60-192A4C9FFFEA}">
      <dgm:prSet/>
      <dgm:spPr/>
    </dgm:pt>
    <dgm:pt modelId="{E56F081E-0C19-4AF6-A2D2-93985C9A99DC}" type="sibTrans" cxnId="{28344F97-E778-4080-9C60-192A4C9FFFEA}">
      <dgm:prSet/>
      <dgm:spPr/>
    </dgm:pt>
    <dgm:pt modelId="{C7B79F5B-4D87-46A9-BAAC-E99D7832D056}" type="pres">
      <dgm:prSet presAssocID="{148C17C3-67C4-4317-AE98-DB72EB764A98}" presName="cycle" presStyleCnt="0">
        <dgm:presLayoutVars>
          <dgm:dir/>
          <dgm:resizeHandles val="exact"/>
        </dgm:presLayoutVars>
      </dgm:prSet>
      <dgm:spPr/>
    </dgm:pt>
    <dgm:pt modelId="{1DD06C8C-C4CB-4CE1-AFA2-BDD858DE2BA4}" type="pres">
      <dgm:prSet presAssocID="{9E12C03C-1FE5-4353-AE69-5CA7D701D9FA}" presName="node" presStyleLbl="node1" presStyleIdx="0" presStyleCnt="4">
        <dgm:presLayoutVars>
          <dgm:bulletEnabled val="1"/>
        </dgm:presLayoutVars>
      </dgm:prSet>
      <dgm:spPr/>
    </dgm:pt>
    <dgm:pt modelId="{699BE8EB-CAB5-41B1-9766-6B5CD5E0D48F}" type="pres">
      <dgm:prSet presAssocID="{9E12C03C-1FE5-4353-AE69-5CA7D701D9FA}" presName="spNode" presStyleCnt="0"/>
      <dgm:spPr/>
    </dgm:pt>
    <dgm:pt modelId="{C903DB99-F16F-484C-A2C3-94CCAA7DE02E}" type="pres">
      <dgm:prSet presAssocID="{07B930EE-080E-41D2-91B6-4632030CD4DD}" presName="sibTrans" presStyleLbl="sibTrans1D1" presStyleIdx="0" presStyleCnt="4"/>
      <dgm:spPr/>
    </dgm:pt>
    <dgm:pt modelId="{4A4A545F-DC1A-4B99-993A-A51EDB00A121}" type="pres">
      <dgm:prSet presAssocID="{E6202DDF-667D-4AA3-BC06-CB725F25AA9C}" presName="node" presStyleLbl="node1" presStyleIdx="1" presStyleCnt="4">
        <dgm:presLayoutVars>
          <dgm:bulletEnabled val="1"/>
        </dgm:presLayoutVars>
      </dgm:prSet>
      <dgm:spPr/>
    </dgm:pt>
    <dgm:pt modelId="{A5E64355-56CE-4869-9D13-6938587EAA3F}" type="pres">
      <dgm:prSet presAssocID="{E6202DDF-667D-4AA3-BC06-CB725F25AA9C}" presName="spNode" presStyleCnt="0"/>
      <dgm:spPr/>
    </dgm:pt>
    <dgm:pt modelId="{99B77660-E36F-4912-B5A2-C7CC530D2915}" type="pres">
      <dgm:prSet presAssocID="{6C7140ED-7BE9-4D46-B80A-C0DE2CFCF51F}" presName="sibTrans" presStyleLbl="sibTrans1D1" presStyleIdx="1" presStyleCnt="4"/>
      <dgm:spPr/>
    </dgm:pt>
    <dgm:pt modelId="{F2E21BC1-C740-4354-8251-FDCC84B9A8CD}" type="pres">
      <dgm:prSet presAssocID="{E8C32852-37EC-49CD-AECE-C7B7B3DD4064}" presName="node" presStyleLbl="node1" presStyleIdx="2" presStyleCnt="4">
        <dgm:presLayoutVars>
          <dgm:bulletEnabled val="1"/>
        </dgm:presLayoutVars>
      </dgm:prSet>
      <dgm:spPr/>
    </dgm:pt>
    <dgm:pt modelId="{CCE77393-22B3-4074-A743-2CF7A0E358FC}" type="pres">
      <dgm:prSet presAssocID="{E8C32852-37EC-49CD-AECE-C7B7B3DD4064}" presName="spNode" presStyleCnt="0"/>
      <dgm:spPr/>
    </dgm:pt>
    <dgm:pt modelId="{3ADFFB35-27DB-42F5-B587-171B3745595F}" type="pres">
      <dgm:prSet presAssocID="{E56F081E-0C19-4AF6-A2D2-93985C9A99DC}" presName="sibTrans" presStyleLbl="sibTrans1D1" presStyleIdx="2" presStyleCnt="4"/>
      <dgm:spPr/>
    </dgm:pt>
    <dgm:pt modelId="{696DAC4F-ACD2-4ACB-9C98-8071589502E7}" type="pres">
      <dgm:prSet presAssocID="{D6BF8CEE-27CF-431C-A36F-EFD01DBD084C}" presName="node" presStyleLbl="node1" presStyleIdx="3" presStyleCnt="4">
        <dgm:presLayoutVars>
          <dgm:bulletEnabled val="1"/>
        </dgm:presLayoutVars>
      </dgm:prSet>
      <dgm:spPr/>
    </dgm:pt>
    <dgm:pt modelId="{43FCFB3F-61E7-424E-A135-83775EC59DD1}" type="pres">
      <dgm:prSet presAssocID="{D6BF8CEE-27CF-431C-A36F-EFD01DBD084C}" presName="spNode" presStyleCnt="0"/>
      <dgm:spPr/>
    </dgm:pt>
    <dgm:pt modelId="{D8E669B0-38A4-428E-A7F2-8CD464CC90CF}" type="pres">
      <dgm:prSet presAssocID="{EE5010E3-3BC6-4C24-958B-7DF0B76B0D05}" presName="sibTrans" presStyleLbl="sibTrans1D1" presStyleIdx="3" presStyleCnt="4"/>
      <dgm:spPr/>
    </dgm:pt>
  </dgm:ptLst>
  <dgm:cxnLst>
    <dgm:cxn modelId="{3708770C-0128-45C4-A486-0A3C74A6F0A7}" type="presOf" srcId="{E6202DDF-667D-4AA3-BC06-CB725F25AA9C}" destId="{4A4A545F-DC1A-4B99-993A-A51EDB00A121}" srcOrd="0" destOrd="0" presId="urn:microsoft.com/office/officeart/2005/8/layout/cycle6"/>
    <dgm:cxn modelId="{1F909E16-BD3B-4D22-96BA-8BF345B906B2}" type="presOf" srcId="{07B930EE-080E-41D2-91B6-4632030CD4DD}" destId="{C903DB99-F16F-484C-A2C3-94CCAA7DE02E}" srcOrd="0" destOrd="0" presId="urn:microsoft.com/office/officeart/2005/8/layout/cycle6"/>
    <dgm:cxn modelId="{9E6E7D2B-26D1-4236-A5C2-AE2474B3B2D6}" type="presOf" srcId="{6C7140ED-7BE9-4D46-B80A-C0DE2CFCF51F}" destId="{99B77660-E36F-4912-B5A2-C7CC530D2915}" srcOrd="0" destOrd="0" presId="urn:microsoft.com/office/officeart/2005/8/layout/cycle6"/>
    <dgm:cxn modelId="{88D3A06B-C525-4C0D-B087-7165C744472A}" type="presOf" srcId="{E56F081E-0C19-4AF6-A2D2-93985C9A99DC}" destId="{3ADFFB35-27DB-42F5-B587-171B3745595F}" srcOrd="0" destOrd="0" presId="urn:microsoft.com/office/officeart/2005/8/layout/cycle6"/>
    <dgm:cxn modelId="{578D8F50-9283-4827-A7EC-4F42FAE73B59}" type="presOf" srcId="{D6BF8CEE-27CF-431C-A36F-EFD01DBD084C}" destId="{696DAC4F-ACD2-4ACB-9C98-8071589502E7}" srcOrd="0" destOrd="0" presId="urn:microsoft.com/office/officeart/2005/8/layout/cycle6"/>
    <dgm:cxn modelId="{24BC4E88-7EBB-4F1A-8B90-1A3C33F735CC}" type="presOf" srcId="{EE5010E3-3BC6-4C24-958B-7DF0B76B0D05}" destId="{D8E669B0-38A4-428E-A7F2-8CD464CC90CF}" srcOrd="0" destOrd="0" presId="urn:microsoft.com/office/officeart/2005/8/layout/cycle6"/>
    <dgm:cxn modelId="{16B5608D-6DED-4FCA-8415-DD881DE8A974}" type="presOf" srcId="{9E12C03C-1FE5-4353-AE69-5CA7D701D9FA}" destId="{1DD06C8C-C4CB-4CE1-AFA2-BDD858DE2BA4}" srcOrd="0" destOrd="0" presId="urn:microsoft.com/office/officeart/2005/8/layout/cycle6"/>
    <dgm:cxn modelId="{28344F97-E778-4080-9C60-192A4C9FFFEA}" srcId="{148C17C3-67C4-4317-AE98-DB72EB764A98}" destId="{E8C32852-37EC-49CD-AECE-C7B7B3DD4064}" srcOrd="2" destOrd="0" parTransId="{C9A45171-1981-4B03-B42E-0380B52C3C6B}" sibTransId="{E56F081E-0C19-4AF6-A2D2-93985C9A99DC}"/>
    <dgm:cxn modelId="{D22BBFB7-5E9E-4A85-B428-E614B0CFC8DD}" srcId="{148C17C3-67C4-4317-AE98-DB72EB764A98}" destId="{D6BF8CEE-27CF-431C-A36F-EFD01DBD084C}" srcOrd="3" destOrd="0" parTransId="{CD3F7912-DA75-48EA-9651-B4B98E43007D}" sibTransId="{EE5010E3-3BC6-4C24-958B-7DF0B76B0D05}"/>
    <dgm:cxn modelId="{5FE11EBC-3E7E-490F-A157-EE2FCA686671}" srcId="{148C17C3-67C4-4317-AE98-DB72EB764A98}" destId="{E6202DDF-667D-4AA3-BC06-CB725F25AA9C}" srcOrd="1" destOrd="0" parTransId="{36E5C592-3FF0-433A-BC35-84B0F3FCCDA8}" sibTransId="{6C7140ED-7BE9-4D46-B80A-C0DE2CFCF51F}"/>
    <dgm:cxn modelId="{F6ECD1C1-1DE9-452A-AB98-CE5725A05E31}" type="presOf" srcId="{E8C32852-37EC-49CD-AECE-C7B7B3DD4064}" destId="{F2E21BC1-C740-4354-8251-FDCC84B9A8CD}" srcOrd="0" destOrd="0" presId="urn:microsoft.com/office/officeart/2005/8/layout/cycle6"/>
    <dgm:cxn modelId="{4E8956E3-4458-4A8D-BE6C-8B0C229B7557}" type="presOf" srcId="{148C17C3-67C4-4317-AE98-DB72EB764A98}" destId="{C7B79F5B-4D87-46A9-BAAC-E99D7832D056}" srcOrd="0" destOrd="0" presId="urn:microsoft.com/office/officeart/2005/8/layout/cycle6"/>
    <dgm:cxn modelId="{AF7FD2FA-9457-4E1C-985E-B41D646C4D85}" srcId="{148C17C3-67C4-4317-AE98-DB72EB764A98}" destId="{9E12C03C-1FE5-4353-AE69-5CA7D701D9FA}" srcOrd="0" destOrd="0" parTransId="{300331CF-F394-465C-967A-416E1EC6B9AE}" sibTransId="{07B930EE-080E-41D2-91B6-4632030CD4DD}"/>
    <dgm:cxn modelId="{57EC14D2-3A3A-43D9-9C4D-80EF15441871}" type="presParOf" srcId="{C7B79F5B-4D87-46A9-BAAC-E99D7832D056}" destId="{1DD06C8C-C4CB-4CE1-AFA2-BDD858DE2BA4}" srcOrd="0" destOrd="0" presId="urn:microsoft.com/office/officeart/2005/8/layout/cycle6"/>
    <dgm:cxn modelId="{2E06DA81-34CE-4E1A-B4EA-2E84975CD20E}" type="presParOf" srcId="{C7B79F5B-4D87-46A9-BAAC-E99D7832D056}" destId="{699BE8EB-CAB5-41B1-9766-6B5CD5E0D48F}" srcOrd="1" destOrd="0" presId="urn:microsoft.com/office/officeart/2005/8/layout/cycle6"/>
    <dgm:cxn modelId="{053705F3-06DC-442A-9AA2-6318001A7A10}" type="presParOf" srcId="{C7B79F5B-4D87-46A9-BAAC-E99D7832D056}" destId="{C903DB99-F16F-484C-A2C3-94CCAA7DE02E}" srcOrd="2" destOrd="0" presId="urn:microsoft.com/office/officeart/2005/8/layout/cycle6"/>
    <dgm:cxn modelId="{858B86A5-F922-4087-BAD6-7221E359F789}" type="presParOf" srcId="{C7B79F5B-4D87-46A9-BAAC-E99D7832D056}" destId="{4A4A545F-DC1A-4B99-993A-A51EDB00A121}" srcOrd="3" destOrd="0" presId="urn:microsoft.com/office/officeart/2005/8/layout/cycle6"/>
    <dgm:cxn modelId="{01826AD6-CC0C-4004-AE47-28C230B6186A}" type="presParOf" srcId="{C7B79F5B-4D87-46A9-BAAC-E99D7832D056}" destId="{A5E64355-56CE-4869-9D13-6938587EAA3F}" srcOrd="4" destOrd="0" presId="urn:microsoft.com/office/officeart/2005/8/layout/cycle6"/>
    <dgm:cxn modelId="{6DFFD816-44C2-475F-9D4E-4DAA5CEB5DFD}" type="presParOf" srcId="{C7B79F5B-4D87-46A9-BAAC-E99D7832D056}" destId="{99B77660-E36F-4912-B5A2-C7CC530D2915}" srcOrd="5" destOrd="0" presId="urn:microsoft.com/office/officeart/2005/8/layout/cycle6"/>
    <dgm:cxn modelId="{F45A1278-8C32-4C06-BE8B-0EB738441C0B}" type="presParOf" srcId="{C7B79F5B-4D87-46A9-BAAC-E99D7832D056}" destId="{F2E21BC1-C740-4354-8251-FDCC84B9A8CD}" srcOrd="6" destOrd="0" presId="urn:microsoft.com/office/officeart/2005/8/layout/cycle6"/>
    <dgm:cxn modelId="{FB3BA2FA-E807-49AE-8C60-CB5DD55C917F}" type="presParOf" srcId="{C7B79F5B-4D87-46A9-BAAC-E99D7832D056}" destId="{CCE77393-22B3-4074-A743-2CF7A0E358FC}" srcOrd="7" destOrd="0" presId="urn:microsoft.com/office/officeart/2005/8/layout/cycle6"/>
    <dgm:cxn modelId="{4567EDB3-D9BA-4A9A-B9C5-BDB4E396B226}" type="presParOf" srcId="{C7B79F5B-4D87-46A9-BAAC-E99D7832D056}" destId="{3ADFFB35-27DB-42F5-B587-171B3745595F}" srcOrd="8" destOrd="0" presId="urn:microsoft.com/office/officeart/2005/8/layout/cycle6"/>
    <dgm:cxn modelId="{86168763-3D74-4250-ACB7-1B50195DAEF6}" type="presParOf" srcId="{C7B79F5B-4D87-46A9-BAAC-E99D7832D056}" destId="{696DAC4F-ACD2-4ACB-9C98-8071589502E7}" srcOrd="9" destOrd="0" presId="urn:microsoft.com/office/officeart/2005/8/layout/cycle6"/>
    <dgm:cxn modelId="{0ECD4DBF-907F-47DE-BE9A-A854484568C6}" type="presParOf" srcId="{C7B79F5B-4D87-46A9-BAAC-E99D7832D056}" destId="{43FCFB3F-61E7-424E-A135-83775EC59DD1}" srcOrd="10" destOrd="0" presId="urn:microsoft.com/office/officeart/2005/8/layout/cycle6"/>
    <dgm:cxn modelId="{2872E62C-B8A4-4C3E-928E-728DC16061CE}" type="presParOf" srcId="{C7B79F5B-4D87-46A9-BAAC-E99D7832D056}" destId="{D8E669B0-38A4-428E-A7F2-8CD464CC90CF}"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06C8C-C4CB-4CE1-AFA2-BDD858DE2BA4}">
      <dsp:nvSpPr>
        <dsp:cNvPr id="0" name=""/>
        <dsp:cNvSpPr/>
      </dsp:nvSpPr>
      <dsp:spPr>
        <a:xfrm>
          <a:off x="1631900" y="155"/>
          <a:ext cx="1308199" cy="850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latin typeface="Calibri Light" panose="020F0302020204030204"/>
            </a:rPr>
            <a:t>Usabilidad</a:t>
          </a:r>
          <a:endParaRPr lang="en-US" sz="1500" b="0" i="0" u="none" strike="noStrike" kern="1200" cap="none" baseline="0" noProof="0" dirty="0" err="1">
            <a:solidFill>
              <a:srgbClr val="010000"/>
            </a:solidFill>
            <a:latin typeface="Calibri Light"/>
            <a:cs typeface="Calibri Light"/>
          </a:endParaRPr>
        </a:p>
      </dsp:txBody>
      <dsp:txXfrm>
        <a:off x="1673410" y="41665"/>
        <a:ext cx="1225179" cy="767309"/>
      </dsp:txXfrm>
    </dsp:sp>
    <dsp:sp modelId="{C903DB99-F16F-484C-A2C3-94CCAA7DE02E}">
      <dsp:nvSpPr>
        <dsp:cNvPr id="0" name=""/>
        <dsp:cNvSpPr/>
      </dsp:nvSpPr>
      <dsp:spPr>
        <a:xfrm>
          <a:off x="882520" y="425320"/>
          <a:ext cx="2806958" cy="2806958"/>
        </a:xfrm>
        <a:custGeom>
          <a:avLst/>
          <a:gdLst/>
          <a:ahLst/>
          <a:cxnLst/>
          <a:rect l="0" t="0" r="0" b="0"/>
          <a:pathLst>
            <a:path>
              <a:moveTo>
                <a:pt x="2066981" y="166741"/>
              </a:moveTo>
              <a:arcTo wR="1403479" hR="1403479" stAng="17892797" swAng="262307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A4A545F-DC1A-4B99-993A-A51EDB00A121}">
      <dsp:nvSpPr>
        <dsp:cNvPr id="0" name=""/>
        <dsp:cNvSpPr/>
      </dsp:nvSpPr>
      <dsp:spPr>
        <a:xfrm>
          <a:off x="3035379" y="1403635"/>
          <a:ext cx="1308199" cy="850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latin typeface="Calibri Light" panose="020F0302020204030204"/>
            </a:rPr>
            <a:t>Accesibilidad</a:t>
          </a:r>
          <a:endParaRPr lang="en-US" sz="1500" kern="1200" dirty="0"/>
        </a:p>
      </dsp:txBody>
      <dsp:txXfrm>
        <a:off x="3076889" y="1445145"/>
        <a:ext cx="1225179" cy="767309"/>
      </dsp:txXfrm>
    </dsp:sp>
    <dsp:sp modelId="{99B77660-E36F-4912-B5A2-C7CC530D2915}">
      <dsp:nvSpPr>
        <dsp:cNvPr id="0" name=""/>
        <dsp:cNvSpPr/>
      </dsp:nvSpPr>
      <dsp:spPr>
        <a:xfrm>
          <a:off x="882520" y="425320"/>
          <a:ext cx="2806958" cy="2806958"/>
        </a:xfrm>
        <a:custGeom>
          <a:avLst/>
          <a:gdLst/>
          <a:ahLst/>
          <a:cxnLst/>
          <a:rect l="0" t="0" r="0" b="0"/>
          <a:pathLst>
            <a:path>
              <a:moveTo>
                <a:pt x="2737745" y="1838779"/>
              </a:moveTo>
              <a:arcTo wR="1403479" hR="1403479" stAng="1084125" swAng="262307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2E21BC1-C740-4354-8251-FDCC84B9A8CD}">
      <dsp:nvSpPr>
        <dsp:cNvPr id="0" name=""/>
        <dsp:cNvSpPr/>
      </dsp:nvSpPr>
      <dsp:spPr>
        <a:xfrm>
          <a:off x="1631900" y="2807114"/>
          <a:ext cx="1308199" cy="850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err="1">
              <a:latin typeface="Calibri Light" panose="020F0302020204030204"/>
            </a:rPr>
            <a:t>Funcionalidad</a:t>
          </a:r>
          <a:endParaRPr lang="en-US" sz="1500" kern="1200" dirty="0">
            <a:latin typeface="Calibri Light" panose="020F0302020204030204"/>
          </a:endParaRPr>
        </a:p>
      </dsp:txBody>
      <dsp:txXfrm>
        <a:off x="1673410" y="2848624"/>
        <a:ext cx="1225179" cy="767309"/>
      </dsp:txXfrm>
    </dsp:sp>
    <dsp:sp modelId="{3ADFFB35-27DB-42F5-B587-171B3745595F}">
      <dsp:nvSpPr>
        <dsp:cNvPr id="0" name=""/>
        <dsp:cNvSpPr/>
      </dsp:nvSpPr>
      <dsp:spPr>
        <a:xfrm>
          <a:off x="882520" y="425320"/>
          <a:ext cx="2806958" cy="2806958"/>
        </a:xfrm>
        <a:custGeom>
          <a:avLst/>
          <a:gdLst/>
          <a:ahLst/>
          <a:cxnLst/>
          <a:rect l="0" t="0" r="0" b="0"/>
          <a:pathLst>
            <a:path>
              <a:moveTo>
                <a:pt x="739977" y="2640216"/>
              </a:moveTo>
              <a:arcTo wR="1403479" hR="1403479" stAng="7092797" swAng="262307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96DAC4F-ACD2-4ACB-9C98-8071589502E7}">
      <dsp:nvSpPr>
        <dsp:cNvPr id="0" name=""/>
        <dsp:cNvSpPr/>
      </dsp:nvSpPr>
      <dsp:spPr>
        <a:xfrm>
          <a:off x="228421" y="1403635"/>
          <a:ext cx="1308199" cy="850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Calibri Light" panose="020F0302020204030204"/>
            </a:rPr>
            <a:t>Utilidad</a:t>
          </a:r>
          <a:endParaRPr lang="en-US" sz="1500" kern="1200" dirty="0"/>
        </a:p>
      </dsp:txBody>
      <dsp:txXfrm>
        <a:off x="269931" y="1445145"/>
        <a:ext cx="1225179" cy="767309"/>
      </dsp:txXfrm>
    </dsp:sp>
    <dsp:sp modelId="{D8E669B0-38A4-428E-A7F2-8CD464CC90CF}">
      <dsp:nvSpPr>
        <dsp:cNvPr id="0" name=""/>
        <dsp:cNvSpPr/>
      </dsp:nvSpPr>
      <dsp:spPr>
        <a:xfrm>
          <a:off x="882520" y="425320"/>
          <a:ext cx="2806958" cy="2806958"/>
        </a:xfrm>
        <a:custGeom>
          <a:avLst/>
          <a:gdLst/>
          <a:ahLst/>
          <a:cxnLst/>
          <a:rect l="0" t="0" r="0" b="0"/>
          <a:pathLst>
            <a:path>
              <a:moveTo>
                <a:pt x="69212" y="968178"/>
              </a:moveTo>
              <a:arcTo wR="1403479" hR="1403479" stAng="11884125" swAng="262307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22/01/2023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22/01/2023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22/01/2023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22/01/2023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22/01/2023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ebdesign.tutsplus.com/es/articles/8-golden-rules-for-better-interface-design--cms-30886"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teacuplab.com/es/blog/como-preparar-tu-primer-test-de-usuario/" TargetMode="External"/><Relationship Id="rId2" Type="http://schemas.openxmlformats.org/officeDocument/2006/relationships/hyperlink" Target="http://design-toolkit.recursos.uoc.edu/es/guia/test-con-usuarios/" TargetMode="External"/><Relationship Id="rId1" Type="http://schemas.openxmlformats.org/officeDocument/2006/relationships/slideLayout" Target="../slideLayouts/slideLayout2.xml"/><Relationship Id="rId4" Type="http://schemas.openxmlformats.org/officeDocument/2006/relationships/hyperlink" Target="https://www.justinmind.com/blog/must-ask-user-testing-questions-for-better-u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a:extLst>
              <a:ext uri="{FF2B5EF4-FFF2-40B4-BE49-F238E27FC236}">
                <a16:creationId xmlns:a16="http://schemas.microsoft.com/office/drawing/2014/main" id="{E7FB0966-05A3-4590-9318-6663F3042308}"/>
              </a:ext>
            </a:extLst>
          </p:cNvPr>
          <p:cNvPicPr>
            <a:picLocks noChangeAspect="1"/>
          </p:cNvPicPr>
          <p:nvPr/>
        </p:nvPicPr>
        <p:blipFill rotWithShape="1">
          <a:blip r:embed="rId2"/>
          <a:srcRect t="4306" r="32857" b="1260"/>
          <a:stretch/>
        </p:blipFill>
        <p:spPr>
          <a:xfrm>
            <a:off x="3523488" y="10"/>
            <a:ext cx="8668512" cy="6857990"/>
          </a:xfrm>
          <a:prstGeom prst="rect">
            <a:avLst/>
          </a:prstGeom>
        </p:spPr>
      </p:pic>
      <p:sp>
        <p:nvSpPr>
          <p:cNvPr id="12"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77981" y="1122363"/>
            <a:ext cx="7196620" cy="3204134"/>
          </a:xfrm>
        </p:spPr>
        <p:txBody>
          <a:bodyPr anchor="b">
            <a:normAutofit/>
          </a:bodyPr>
          <a:lstStyle/>
          <a:p>
            <a:pPr algn="l"/>
            <a:r>
              <a:rPr lang="es-ES" sz="4800" b="1" dirty="0">
                <a:cs typeface="Calibri Light"/>
              </a:rPr>
              <a:t>Usabilidad en los interfaces</a:t>
            </a:r>
            <a:endParaRPr lang="en-US" dirty="0"/>
          </a:p>
        </p:txBody>
      </p:sp>
      <p:sp>
        <p:nvSpPr>
          <p:cNvPr id="3" name="Subtítulo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s-ES" sz="2000" dirty="0">
                <a:cs typeface="Calibri"/>
              </a:rPr>
              <a:t>Tema 3. Desarrollo de Interfaces</a:t>
            </a:r>
            <a:endParaRPr lang="en-US" sz="2000" dirty="0"/>
          </a:p>
        </p:txBody>
      </p:sp>
      <p:sp>
        <p:nvSpPr>
          <p:cNvPr id="14"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DAF432E7-45CA-4EDB-8E6F-1702DB847DB5}"/>
              </a:ext>
            </a:extLst>
          </p:cNvPr>
          <p:cNvGrpSpPr/>
          <p:nvPr/>
        </p:nvGrpSpPr>
        <p:grpSpPr>
          <a:xfrm>
            <a:off x="-1859" y="6026725"/>
            <a:ext cx="12191999" cy="835501"/>
            <a:chOff x="-1859" y="6026725"/>
            <a:chExt cx="12191999" cy="835501"/>
          </a:xfrm>
        </p:grpSpPr>
        <p:sp>
          <p:nvSpPr>
            <p:cNvPr id="17" name="Rectangle 16">
              <a:extLst>
                <a:ext uri="{FF2B5EF4-FFF2-40B4-BE49-F238E27FC236}">
                  <a16:creationId xmlns:a16="http://schemas.microsoft.com/office/drawing/2014/main" id="{81E4466C-60DE-4C39-8CB6-92142382E749}"/>
                </a:ext>
              </a:extLst>
            </p:cNvPr>
            <p:cNvSpPr/>
            <p:nvPr/>
          </p:nvSpPr>
          <p:spPr>
            <a:xfrm>
              <a:off x="-1859" y="6029093"/>
              <a:ext cx="12191999" cy="827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6">
              <a:extLst>
                <a:ext uri="{FF2B5EF4-FFF2-40B4-BE49-F238E27FC236}">
                  <a16:creationId xmlns:a16="http://schemas.microsoft.com/office/drawing/2014/main" id="{E44EB84F-8B9F-419D-AA17-E3F2A05B51EE}"/>
                </a:ext>
              </a:extLst>
            </p:cNvPr>
            <p:cNvPicPr>
              <a:picLocks noChangeAspect="1"/>
            </p:cNvPicPr>
            <p:nvPr/>
          </p:nvPicPr>
          <p:blipFill>
            <a:blip r:embed="rId3"/>
            <a:stretch>
              <a:fillRect/>
            </a:stretch>
          </p:blipFill>
          <p:spPr>
            <a:xfrm>
              <a:off x="4956718" y="6026725"/>
              <a:ext cx="7222273" cy="835501"/>
            </a:xfrm>
            <a:prstGeom prst="rect">
              <a:avLst/>
            </a:prstGeom>
          </p:spPr>
        </p:pic>
        <p:sp>
          <p:nvSpPr>
            <p:cNvPr id="18" name="Rectangle 17">
              <a:extLst>
                <a:ext uri="{FF2B5EF4-FFF2-40B4-BE49-F238E27FC236}">
                  <a16:creationId xmlns:a16="http://schemas.microsoft.com/office/drawing/2014/main" id="{77199EF4-4013-4BBE-BA20-B46D00DF5634}"/>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a:cs typeface="Calibri Light"/>
              </a:rPr>
              <a:t>Normas de </a:t>
            </a:r>
            <a:r>
              <a:rPr lang="en-US" dirty="0" err="1">
                <a:cs typeface="Calibri Light"/>
              </a:rPr>
              <a:t>Usabilidad</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789128" y="2104250"/>
            <a:ext cx="105357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ISO 9241</a:t>
            </a:r>
            <a:r>
              <a:rPr lang="en-US" sz="3200" dirty="0">
                <a:ea typeface="+mn-lt"/>
                <a:cs typeface="+mn-lt"/>
              </a:rPr>
              <a:t> . </a:t>
            </a:r>
            <a:r>
              <a:rPr lang="en-US" sz="3200" dirty="0" err="1">
                <a:ea typeface="+mn-lt"/>
                <a:cs typeface="+mn-lt"/>
              </a:rPr>
              <a:t>Aporta</a:t>
            </a:r>
            <a:r>
              <a:rPr lang="en-US" sz="3200" dirty="0">
                <a:ea typeface="+mn-lt"/>
                <a:cs typeface="+mn-lt"/>
              </a:rPr>
              <a:t> </a:t>
            </a:r>
            <a:r>
              <a:rPr lang="en-US" sz="3200" dirty="0" err="1">
                <a:ea typeface="+mn-lt"/>
                <a:cs typeface="+mn-lt"/>
              </a:rPr>
              <a:t>requerimientos</a:t>
            </a:r>
            <a:r>
              <a:rPr lang="en-US" sz="3200" dirty="0">
                <a:ea typeface="+mn-lt"/>
                <a:cs typeface="+mn-lt"/>
              </a:rPr>
              <a:t> y </a:t>
            </a:r>
            <a:r>
              <a:rPr lang="en-US" sz="3200" dirty="0" err="1">
                <a:ea typeface="+mn-lt"/>
                <a:cs typeface="+mn-lt"/>
              </a:rPr>
              <a:t>recomendaciones</a:t>
            </a:r>
            <a:r>
              <a:rPr lang="en-US" sz="3200" dirty="0">
                <a:ea typeface="+mn-lt"/>
                <a:cs typeface="+mn-lt"/>
              </a:rPr>
              <a:t> </a:t>
            </a:r>
            <a:r>
              <a:rPr lang="en-US" sz="3200" dirty="0" err="1">
                <a:ea typeface="+mn-lt"/>
                <a:cs typeface="+mn-lt"/>
              </a:rPr>
              <a:t>relacionados</a:t>
            </a:r>
            <a:r>
              <a:rPr lang="en-US" sz="3200" dirty="0">
                <a:ea typeface="+mn-lt"/>
                <a:cs typeface="+mn-lt"/>
              </a:rPr>
              <a:t> con las </a:t>
            </a:r>
            <a:r>
              <a:rPr lang="en-US" sz="3200" dirty="0" err="1">
                <a:ea typeface="+mn-lt"/>
                <a:cs typeface="+mn-lt"/>
              </a:rPr>
              <a:t>características</a:t>
            </a:r>
            <a:r>
              <a:rPr lang="en-US" sz="3200" dirty="0">
                <a:ea typeface="+mn-lt"/>
                <a:cs typeface="+mn-lt"/>
              </a:rPr>
              <a:t> del software y el hardware, </a:t>
            </a:r>
            <a:r>
              <a:rPr lang="en-US" sz="3200" dirty="0" err="1">
                <a:ea typeface="+mn-lt"/>
                <a:cs typeface="+mn-lt"/>
              </a:rPr>
              <a:t>así</a:t>
            </a:r>
            <a:r>
              <a:rPr lang="en-US" sz="3200" dirty="0">
                <a:ea typeface="+mn-lt"/>
                <a:cs typeface="+mn-lt"/>
              </a:rPr>
              <a:t> </a:t>
            </a:r>
            <a:r>
              <a:rPr lang="en-US" sz="3200" dirty="0" err="1">
                <a:ea typeface="+mn-lt"/>
                <a:cs typeface="+mn-lt"/>
              </a:rPr>
              <a:t>como</a:t>
            </a:r>
            <a:r>
              <a:rPr lang="en-US" sz="3200" dirty="0">
                <a:ea typeface="+mn-lt"/>
                <a:cs typeface="+mn-lt"/>
              </a:rPr>
              <a:t> del </a:t>
            </a:r>
            <a:r>
              <a:rPr lang="en-US" sz="3200" dirty="0" err="1">
                <a:ea typeface="+mn-lt"/>
                <a:cs typeface="+mn-lt"/>
              </a:rPr>
              <a:t>entorno</a:t>
            </a:r>
            <a:r>
              <a:rPr lang="en-US" sz="3200" dirty="0">
                <a:ea typeface="+mn-lt"/>
                <a:cs typeface="+mn-lt"/>
              </a:rPr>
              <a:t> que ha de </a:t>
            </a:r>
            <a:r>
              <a:rPr lang="en-US" sz="3200" dirty="0" err="1">
                <a:ea typeface="+mn-lt"/>
                <a:cs typeface="+mn-lt"/>
              </a:rPr>
              <a:t>mejorar</a:t>
            </a:r>
            <a:r>
              <a:rPr lang="en-US" sz="3200" dirty="0">
                <a:ea typeface="+mn-lt"/>
                <a:cs typeface="+mn-lt"/>
              </a:rPr>
              <a:t> la </a:t>
            </a:r>
            <a:r>
              <a:rPr lang="en-US" sz="3200" dirty="0" err="1">
                <a:ea typeface="+mn-lt"/>
                <a:cs typeface="+mn-lt"/>
              </a:rPr>
              <a:t>usabilidad</a:t>
            </a:r>
            <a:r>
              <a:rPr lang="en-US" sz="3200" dirty="0">
                <a:ea typeface="+mn-lt"/>
                <a:cs typeface="+mn-lt"/>
              </a:rPr>
              <a:t> y los </a:t>
            </a:r>
            <a:r>
              <a:rPr lang="en-US" sz="3200" dirty="0" err="1">
                <a:ea typeface="+mn-lt"/>
                <a:cs typeface="+mn-lt"/>
              </a:rPr>
              <a:t>principios</a:t>
            </a:r>
            <a:r>
              <a:rPr lang="en-US" sz="3200" dirty="0">
                <a:ea typeface="+mn-lt"/>
                <a:cs typeface="+mn-lt"/>
              </a:rPr>
              <a:t> </a:t>
            </a:r>
            <a:r>
              <a:rPr lang="en-US" sz="3200" dirty="0" err="1">
                <a:ea typeface="+mn-lt"/>
                <a:cs typeface="+mn-lt"/>
              </a:rPr>
              <a:t>ergonómicos</a:t>
            </a:r>
            <a:r>
              <a:rPr lang="en-US" sz="3200" dirty="0">
                <a:ea typeface="+mn-lt"/>
                <a:cs typeface="+mn-lt"/>
              </a:rPr>
              <a:t> en el </a:t>
            </a:r>
            <a:r>
              <a:rPr lang="en-US" sz="3200" dirty="0" err="1">
                <a:ea typeface="+mn-lt"/>
                <a:cs typeface="+mn-lt"/>
              </a:rPr>
              <a:t>uso</a:t>
            </a:r>
            <a:r>
              <a:rPr lang="en-US" sz="3200" dirty="0">
                <a:ea typeface="+mn-lt"/>
                <a:cs typeface="+mn-lt"/>
              </a:rPr>
              <a:t> de las </a:t>
            </a:r>
            <a:r>
              <a:rPr lang="en-US" sz="3200" dirty="0" err="1">
                <a:ea typeface="+mn-lt"/>
                <a:cs typeface="+mn-lt"/>
              </a:rPr>
              <a:t>nuevas</a:t>
            </a:r>
            <a:r>
              <a:rPr lang="en-US" sz="3200" dirty="0">
                <a:ea typeface="+mn-lt"/>
                <a:cs typeface="+mn-lt"/>
              </a:rPr>
              <a:t> </a:t>
            </a:r>
            <a:r>
              <a:rPr lang="en-US" sz="3200" dirty="0" err="1">
                <a:ea typeface="+mn-lt"/>
                <a:cs typeface="+mn-lt"/>
              </a:rPr>
              <a:t>tecnologías</a:t>
            </a:r>
            <a:r>
              <a:rPr lang="en-US" sz="3200" dirty="0">
                <a:ea typeface="+mn-lt"/>
                <a:cs typeface="+mn-lt"/>
              </a:rPr>
              <a:t> con </a:t>
            </a:r>
            <a:r>
              <a:rPr lang="en-US" sz="3200" dirty="0" err="1">
                <a:ea typeface="+mn-lt"/>
                <a:cs typeface="+mn-lt"/>
              </a:rPr>
              <a:t>terminales</a:t>
            </a:r>
            <a:r>
              <a:rPr lang="en-US" sz="3200" dirty="0">
                <a:ea typeface="+mn-lt"/>
                <a:cs typeface="+mn-lt"/>
              </a:rPr>
              <a:t> </a:t>
            </a:r>
            <a:r>
              <a:rPr lang="en-US" sz="3200" dirty="0" err="1">
                <a:ea typeface="+mn-lt"/>
                <a:cs typeface="+mn-lt"/>
              </a:rPr>
              <a:t>visuales</a:t>
            </a:r>
            <a:endParaRPr lang="en-US" dirty="0" err="1"/>
          </a:p>
        </p:txBody>
      </p:sp>
    </p:spTree>
    <p:extLst>
      <p:ext uri="{BB962C8B-B14F-4D97-AF65-F5344CB8AC3E}">
        <p14:creationId xmlns:p14="http://schemas.microsoft.com/office/powerpoint/2010/main" val="198550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a:cs typeface="Calibri Light"/>
              </a:rPr>
              <a:t>Normas de </a:t>
            </a:r>
            <a:r>
              <a:rPr lang="en-US" dirty="0" err="1">
                <a:cs typeface="Calibri Light"/>
              </a:rPr>
              <a:t>Usabilidad</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789128" y="2104250"/>
            <a:ext cx="10535728"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ISO 9126</a:t>
            </a:r>
            <a:r>
              <a:rPr lang="en-US" sz="3200" dirty="0">
                <a:ea typeface="+mn-lt"/>
                <a:cs typeface="+mn-lt"/>
              </a:rPr>
              <a:t> . </a:t>
            </a:r>
            <a:r>
              <a:rPr lang="en-US" sz="3200" dirty="0" err="1">
                <a:ea typeface="+mn-lt"/>
                <a:cs typeface="+mn-lt"/>
              </a:rPr>
              <a:t>Esta</a:t>
            </a:r>
            <a:r>
              <a:rPr lang="en-US" sz="3200" dirty="0">
                <a:ea typeface="+mn-lt"/>
                <a:cs typeface="+mn-lt"/>
              </a:rPr>
              <a:t> </a:t>
            </a:r>
            <a:r>
              <a:rPr lang="en-US" sz="3200" dirty="0" err="1">
                <a:ea typeface="+mn-lt"/>
                <a:cs typeface="+mn-lt"/>
              </a:rPr>
              <a:t>norma</a:t>
            </a:r>
            <a:r>
              <a:rPr lang="en-US" sz="3200" dirty="0">
                <a:ea typeface="+mn-lt"/>
                <a:cs typeface="+mn-lt"/>
              </a:rPr>
              <a:t> </a:t>
            </a:r>
            <a:r>
              <a:rPr lang="en-US" sz="3200" dirty="0" err="1">
                <a:ea typeface="+mn-lt"/>
                <a:cs typeface="+mn-lt"/>
              </a:rPr>
              <a:t>desarrolla</a:t>
            </a:r>
            <a:r>
              <a:rPr lang="en-US" sz="3200" dirty="0">
                <a:ea typeface="+mn-lt"/>
                <a:cs typeface="+mn-lt"/>
              </a:rPr>
              <a:t> el </a:t>
            </a:r>
            <a:r>
              <a:rPr lang="en-US" sz="3200" dirty="0" err="1">
                <a:ea typeface="+mn-lt"/>
                <a:cs typeface="+mn-lt"/>
              </a:rPr>
              <a:t>modelo</a:t>
            </a:r>
            <a:r>
              <a:rPr lang="en-US" sz="3200" dirty="0">
                <a:ea typeface="+mn-lt"/>
                <a:cs typeface="+mn-lt"/>
              </a:rPr>
              <a:t> de </a:t>
            </a:r>
            <a:r>
              <a:rPr lang="en-US" sz="3200" dirty="0" err="1">
                <a:ea typeface="+mn-lt"/>
                <a:cs typeface="+mn-lt"/>
              </a:rPr>
              <a:t>calidad</a:t>
            </a:r>
            <a:r>
              <a:rPr lang="en-US" sz="3200" dirty="0">
                <a:ea typeface="+mn-lt"/>
                <a:cs typeface="+mn-lt"/>
              </a:rPr>
              <a:t> en el software, </a:t>
            </a:r>
            <a:r>
              <a:rPr lang="en-US" sz="3200" dirty="0" err="1">
                <a:ea typeface="+mn-lt"/>
                <a:cs typeface="+mn-lt"/>
              </a:rPr>
              <a:t>proponiendo</a:t>
            </a:r>
            <a:r>
              <a:rPr lang="en-US" sz="3200" dirty="0">
                <a:ea typeface="+mn-lt"/>
                <a:cs typeface="+mn-lt"/>
              </a:rPr>
              <a:t> </a:t>
            </a:r>
            <a:r>
              <a:rPr lang="en-US" sz="3200" dirty="0" err="1">
                <a:ea typeface="+mn-lt"/>
                <a:cs typeface="+mn-lt"/>
              </a:rPr>
              <a:t>unos</a:t>
            </a:r>
            <a:r>
              <a:rPr lang="en-US" sz="3200" dirty="0">
                <a:ea typeface="+mn-lt"/>
                <a:cs typeface="+mn-lt"/>
              </a:rPr>
              <a:t> </a:t>
            </a:r>
            <a:r>
              <a:rPr lang="en-US" sz="3200" dirty="0" err="1">
                <a:ea typeface="+mn-lt"/>
                <a:cs typeface="+mn-lt"/>
              </a:rPr>
              <a:t>atributos</a:t>
            </a:r>
            <a:r>
              <a:rPr lang="en-US" sz="3200" dirty="0">
                <a:ea typeface="+mn-lt"/>
                <a:cs typeface="+mn-lt"/>
              </a:rPr>
              <a:t> de </a:t>
            </a:r>
            <a:r>
              <a:rPr lang="en-US" sz="3200" dirty="0" err="1">
                <a:ea typeface="+mn-lt"/>
                <a:cs typeface="+mn-lt"/>
              </a:rPr>
              <a:t>calidad</a:t>
            </a:r>
            <a:r>
              <a:rPr lang="en-US" sz="3200" dirty="0">
                <a:ea typeface="+mn-lt"/>
                <a:cs typeface="+mn-lt"/>
              </a:rPr>
              <a:t> </a:t>
            </a:r>
            <a:r>
              <a:rPr lang="en-US" sz="3200" dirty="0" err="1">
                <a:ea typeface="+mn-lt"/>
                <a:cs typeface="+mn-lt"/>
              </a:rPr>
              <a:t>como</a:t>
            </a:r>
            <a:r>
              <a:rPr lang="en-US" sz="3200" dirty="0">
                <a:ea typeface="+mn-lt"/>
                <a:cs typeface="+mn-lt"/>
              </a:rPr>
              <a:t> la </a:t>
            </a:r>
            <a:r>
              <a:rPr lang="en-US" sz="3200" dirty="0" err="1">
                <a:ea typeface="+mn-lt"/>
                <a:cs typeface="+mn-lt"/>
              </a:rPr>
              <a:t>funcionalidad</a:t>
            </a:r>
            <a:r>
              <a:rPr lang="en-US" sz="3200" dirty="0">
                <a:ea typeface="+mn-lt"/>
                <a:cs typeface="+mn-lt"/>
              </a:rPr>
              <a:t>, la </a:t>
            </a:r>
            <a:r>
              <a:rPr lang="en-US" sz="3200" dirty="0" err="1">
                <a:ea typeface="+mn-lt"/>
                <a:cs typeface="+mn-lt"/>
              </a:rPr>
              <a:t>fiabilidad</a:t>
            </a:r>
            <a:r>
              <a:rPr lang="en-US" sz="3200" dirty="0">
                <a:ea typeface="+mn-lt"/>
                <a:cs typeface="+mn-lt"/>
              </a:rPr>
              <a:t>, la </a:t>
            </a:r>
            <a:r>
              <a:rPr lang="en-US" sz="3200" dirty="0" err="1">
                <a:ea typeface="+mn-lt"/>
                <a:cs typeface="+mn-lt"/>
              </a:rPr>
              <a:t>usabilidad</a:t>
            </a:r>
            <a:r>
              <a:rPr lang="en-US" sz="3200" dirty="0">
                <a:ea typeface="+mn-lt"/>
                <a:cs typeface="+mn-lt"/>
              </a:rPr>
              <a:t>, la </a:t>
            </a:r>
            <a:r>
              <a:rPr lang="en-US" sz="3200" dirty="0" err="1">
                <a:ea typeface="+mn-lt"/>
                <a:cs typeface="+mn-lt"/>
              </a:rPr>
              <a:t>eficiencia</a:t>
            </a:r>
            <a:r>
              <a:rPr lang="en-US" sz="3200" dirty="0">
                <a:ea typeface="+mn-lt"/>
                <a:cs typeface="+mn-lt"/>
              </a:rPr>
              <a:t>, la </a:t>
            </a:r>
            <a:r>
              <a:rPr lang="en-US" sz="3200" dirty="0" err="1">
                <a:ea typeface="+mn-lt"/>
                <a:cs typeface="+mn-lt"/>
              </a:rPr>
              <a:t>facilidad</a:t>
            </a:r>
            <a:r>
              <a:rPr lang="en-US" sz="3200" dirty="0">
                <a:ea typeface="+mn-lt"/>
                <a:cs typeface="+mn-lt"/>
              </a:rPr>
              <a:t> de </a:t>
            </a:r>
            <a:r>
              <a:rPr lang="en-US" sz="3200" dirty="0" err="1">
                <a:ea typeface="+mn-lt"/>
                <a:cs typeface="+mn-lt"/>
              </a:rPr>
              <a:t>mantenimiento</a:t>
            </a:r>
            <a:r>
              <a:rPr lang="en-US" sz="3200" dirty="0">
                <a:ea typeface="+mn-lt"/>
                <a:cs typeface="+mn-lt"/>
              </a:rPr>
              <a:t> y la </a:t>
            </a:r>
            <a:r>
              <a:rPr lang="en-US" sz="3200" dirty="0" err="1">
                <a:ea typeface="+mn-lt"/>
                <a:cs typeface="+mn-lt"/>
              </a:rPr>
              <a:t>portabilidad</a:t>
            </a:r>
            <a:r>
              <a:rPr lang="en-US" sz="3200" dirty="0">
                <a:ea typeface="+mn-lt"/>
                <a:cs typeface="+mn-lt"/>
              </a:rPr>
              <a:t>.</a:t>
            </a:r>
            <a:endParaRPr lang="en-US" dirty="0"/>
          </a:p>
        </p:txBody>
      </p:sp>
    </p:spTree>
    <p:extLst>
      <p:ext uri="{BB962C8B-B14F-4D97-AF65-F5344CB8AC3E}">
        <p14:creationId xmlns:p14="http://schemas.microsoft.com/office/powerpoint/2010/main" val="3735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a:cs typeface="Calibri Light"/>
              </a:rPr>
              <a:t>Normas de </a:t>
            </a:r>
            <a:r>
              <a:rPr lang="en-US" dirty="0" err="1">
                <a:cs typeface="Calibri Light"/>
              </a:rPr>
              <a:t>Usabilidad</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789128" y="2104250"/>
            <a:ext cx="105357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ISO 13407</a:t>
            </a:r>
            <a:r>
              <a:rPr lang="en-US" sz="3200" dirty="0">
                <a:ea typeface="+mn-lt"/>
                <a:cs typeface="+mn-lt"/>
              </a:rPr>
              <a:t> . </a:t>
            </a:r>
            <a:r>
              <a:rPr lang="en-US" sz="3200" dirty="0" err="1">
                <a:ea typeface="+mn-lt"/>
                <a:cs typeface="+mn-lt"/>
              </a:rPr>
              <a:t>Esta</a:t>
            </a:r>
            <a:r>
              <a:rPr lang="en-US" sz="3200" dirty="0">
                <a:ea typeface="+mn-lt"/>
                <a:cs typeface="+mn-lt"/>
              </a:rPr>
              <a:t> </a:t>
            </a:r>
            <a:r>
              <a:rPr lang="en-US" sz="3200" dirty="0" err="1">
                <a:ea typeface="+mn-lt"/>
                <a:cs typeface="+mn-lt"/>
              </a:rPr>
              <a:t>norma</a:t>
            </a:r>
            <a:r>
              <a:rPr lang="en-US" sz="3200" dirty="0">
                <a:ea typeface="+mn-lt"/>
                <a:cs typeface="+mn-lt"/>
              </a:rPr>
              <a:t> </a:t>
            </a:r>
            <a:r>
              <a:rPr lang="en-US" sz="3200" dirty="0" err="1">
                <a:ea typeface="+mn-lt"/>
                <a:cs typeface="+mn-lt"/>
              </a:rPr>
              <a:t>explica</a:t>
            </a:r>
            <a:r>
              <a:rPr lang="en-US" sz="3200" dirty="0">
                <a:ea typeface="+mn-lt"/>
                <a:cs typeface="+mn-lt"/>
              </a:rPr>
              <a:t> las </a:t>
            </a:r>
            <a:r>
              <a:rPr lang="en-US" sz="3200" dirty="0" err="1">
                <a:ea typeface="+mn-lt"/>
                <a:cs typeface="+mn-lt"/>
              </a:rPr>
              <a:t>actividades</a:t>
            </a:r>
            <a:r>
              <a:rPr lang="en-US" sz="3200" dirty="0">
                <a:ea typeface="+mn-lt"/>
                <a:cs typeface="+mn-lt"/>
              </a:rPr>
              <a:t> </a:t>
            </a:r>
            <a:r>
              <a:rPr lang="en-US" sz="3200" dirty="0" err="1">
                <a:ea typeface="+mn-lt"/>
                <a:cs typeface="+mn-lt"/>
              </a:rPr>
              <a:t>requeridas</a:t>
            </a:r>
            <a:r>
              <a:rPr lang="en-US" sz="3200" dirty="0">
                <a:ea typeface="+mn-lt"/>
                <a:cs typeface="+mn-lt"/>
              </a:rPr>
              <a:t> para el </a:t>
            </a:r>
            <a:r>
              <a:rPr lang="en-US" sz="3200" dirty="0" err="1">
                <a:ea typeface="+mn-lt"/>
                <a:cs typeface="+mn-lt"/>
              </a:rPr>
              <a:t>diseño</a:t>
            </a:r>
            <a:r>
              <a:rPr lang="en-US" sz="3200" dirty="0">
                <a:ea typeface="+mn-lt"/>
                <a:cs typeface="+mn-lt"/>
              </a:rPr>
              <a:t> de interfaces </a:t>
            </a:r>
            <a:r>
              <a:rPr lang="en-US" sz="3200" dirty="0" err="1">
                <a:ea typeface="+mn-lt"/>
                <a:cs typeface="+mn-lt"/>
              </a:rPr>
              <a:t>centradas</a:t>
            </a:r>
            <a:r>
              <a:rPr lang="en-US" sz="3200" dirty="0">
                <a:ea typeface="+mn-lt"/>
                <a:cs typeface="+mn-lt"/>
              </a:rPr>
              <a:t> en el </a:t>
            </a:r>
            <a:r>
              <a:rPr lang="en-US" sz="3200" dirty="0" err="1">
                <a:ea typeface="+mn-lt"/>
                <a:cs typeface="+mn-lt"/>
              </a:rPr>
              <a:t>usuario</a:t>
            </a:r>
            <a:r>
              <a:rPr lang="en-US" sz="3200" dirty="0">
                <a:ea typeface="+mn-lt"/>
                <a:cs typeface="+mn-lt"/>
              </a:rPr>
              <a:t>. </a:t>
            </a:r>
            <a:r>
              <a:rPr lang="en-US" sz="3200" dirty="0" err="1">
                <a:ea typeface="+mn-lt"/>
                <a:cs typeface="+mn-lt"/>
              </a:rPr>
              <a:t>Estas</a:t>
            </a:r>
            <a:r>
              <a:rPr lang="en-US" sz="3200" dirty="0">
                <a:ea typeface="+mn-lt"/>
                <a:cs typeface="+mn-lt"/>
              </a:rPr>
              <a:t> </a:t>
            </a:r>
            <a:r>
              <a:rPr lang="en-US" sz="3200" dirty="0" err="1">
                <a:ea typeface="+mn-lt"/>
                <a:cs typeface="+mn-lt"/>
              </a:rPr>
              <a:t>actividades</a:t>
            </a:r>
            <a:r>
              <a:rPr lang="en-US" sz="3200" dirty="0">
                <a:ea typeface="+mn-lt"/>
                <a:cs typeface="+mn-lt"/>
              </a:rPr>
              <a:t> o </a:t>
            </a:r>
            <a:r>
              <a:rPr lang="en-US" sz="3200" dirty="0" err="1">
                <a:ea typeface="+mn-lt"/>
                <a:cs typeface="+mn-lt"/>
              </a:rPr>
              <a:t>requerimientos</a:t>
            </a:r>
            <a:r>
              <a:rPr lang="en-US" sz="3200" dirty="0">
                <a:ea typeface="+mn-lt"/>
                <a:cs typeface="+mn-lt"/>
              </a:rPr>
              <a:t> se </a:t>
            </a:r>
            <a:r>
              <a:rPr lang="en-US" sz="3200" dirty="0" err="1">
                <a:ea typeface="+mn-lt"/>
                <a:cs typeface="+mn-lt"/>
              </a:rPr>
              <a:t>refieren</a:t>
            </a:r>
            <a:r>
              <a:rPr lang="en-US" sz="3200" dirty="0">
                <a:ea typeface="+mn-lt"/>
                <a:cs typeface="+mn-lt"/>
              </a:rPr>
              <a:t> a </a:t>
            </a:r>
            <a:r>
              <a:rPr lang="en-US" sz="3200" dirty="0" err="1">
                <a:ea typeface="+mn-lt"/>
                <a:cs typeface="+mn-lt"/>
              </a:rPr>
              <a:t>todo</a:t>
            </a:r>
            <a:r>
              <a:rPr lang="en-US" sz="3200" dirty="0">
                <a:ea typeface="+mn-lt"/>
                <a:cs typeface="+mn-lt"/>
              </a:rPr>
              <a:t> el </a:t>
            </a:r>
            <a:r>
              <a:rPr lang="en-US" sz="3200" dirty="0" err="1">
                <a:ea typeface="+mn-lt"/>
                <a:cs typeface="+mn-lt"/>
              </a:rPr>
              <a:t>ciclo</a:t>
            </a:r>
            <a:r>
              <a:rPr lang="en-US" sz="3200" dirty="0">
                <a:ea typeface="+mn-lt"/>
                <a:cs typeface="+mn-lt"/>
              </a:rPr>
              <a:t> de </a:t>
            </a:r>
            <a:r>
              <a:rPr lang="en-US" sz="3200" dirty="0" err="1">
                <a:ea typeface="+mn-lt"/>
                <a:cs typeface="+mn-lt"/>
              </a:rPr>
              <a:t>vida</a:t>
            </a:r>
            <a:r>
              <a:rPr lang="en-US" sz="3200" dirty="0">
                <a:ea typeface="+mn-lt"/>
                <a:cs typeface="+mn-lt"/>
              </a:rPr>
              <a:t> del </a:t>
            </a:r>
            <a:r>
              <a:rPr lang="en-US" sz="3200" dirty="0" err="1">
                <a:ea typeface="+mn-lt"/>
                <a:cs typeface="+mn-lt"/>
              </a:rPr>
              <a:t>desarrollo</a:t>
            </a:r>
            <a:r>
              <a:rPr lang="en-US" sz="3200" dirty="0">
                <a:ea typeface="+mn-lt"/>
                <a:cs typeface="+mn-lt"/>
              </a:rPr>
              <a:t> del software, </a:t>
            </a:r>
            <a:r>
              <a:rPr lang="en-US" sz="3200" dirty="0" err="1">
                <a:ea typeface="+mn-lt"/>
                <a:cs typeface="+mn-lt"/>
              </a:rPr>
              <a:t>incidiendo</a:t>
            </a:r>
            <a:r>
              <a:rPr lang="en-US" sz="3200" dirty="0">
                <a:ea typeface="+mn-lt"/>
                <a:cs typeface="+mn-lt"/>
              </a:rPr>
              <a:t> en la </a:t>
            </a:r>
            <a:r>
              <a:rPr lang="en-US" sz="3200" dirty="0" err="1">
                <a:ea typeface="+mn-lt"/>
                <a:cs typeface="+mn-lt"/>
              </a:rPr>
              <a:t>fase</a:t>
            </a:r>
            <a:r>
              <a:rPr lang="en-US" sz="3200" dirty="0">
                <a:ea typeface="+mn-lt"/>
                <a:cs typeface="+mn-lt"/>
              </a:rPr>
              <a:t> de </a:t>
            </a:r>
            <a:r>
              <a:rPr lang="en-US" sz="3200" dirty="0" err="1">
                <a:ea typeface="+mn-lt"/>
                <a:cs typeface="+mn-lt"/>
              </a:rPr>
              <a:t>diseño</a:t>
            </a:r>
            <a:r>
              <a:rPr lang="en-US" sz="3200" dirty="0">
                <a:ea typeface="+mn-lt"/>
                <a:cs typeface="+mn-lt"/>
              </a:rPr>
              <a:t> de interfaces</a:t>
            </a:r>
            <a:endParaRPr lang="en-US" dirty="0"/>
          </a:p>
        </p:txBody>
      </p:sp>
    </p:spTree>
    <p:extLst>
      <p:ext uri="{BB962C8B-B14F-4D97-AF65-F5344CB8AC3E}">
        <p14:creationId xmlns:p14="http://schemas.microsoft.com/office/powerpoint/2010/main" val="261523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a:cs typeface="Calibri Light"/>
              </a:rPr>
              <a:t>¿</a:t>
            </a:r>
            <a:r>
              <a:rPr lang="en-US" dirty="0" err="1">
                <a:cs typeface="Calibri Light"/>
              </a:rPr>
              <a:t>Cómo</a:t>
            </a:r>
            <a:r>
              <a:rPr lang="en-US" dirty="0">
                <a:cs typeface="Calibri Light"/>
              </a:rPr>
              <a:t> </a:t>
            </a:r>
            <a:r>
              <a:rPr lang="en-US" dirty="0" err="1">
                <a:cs typeface="Calibri Light"/>
              </a:rPr>
              <a:t>medirla</a:t>
            </a:r>
            <a:r>
              <a:rPr lang="en-US" dirty="0">
                <a:cs typeface="Calibri Light"/>
              </a:rPr>
              <a:t>?</a:t>
            </a:r>
            <a:endParaRPr lang="en-US" dirty="0"/>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834485" y="3029536"/>
            <a:ext cx="10535728"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La </a:t>
            </a:r>
            <a:r>
              <a:rPr lang="en-US" sz="3200" dirty="0" err="1">
                <a:ea typeface="+mn-lt"/>
                <a:cs typeface="+mn-lt"/>
              </a:rPr>
              <a:t>mejor</a:t>
            </a:r>
            <a:r>
              <a:rPr lang="en-US" sz="3200" dirty="0">
                <a:ea typeface="+mn-lt"/>
                <a:cs typeface="+mn-lt"/>
              </a:rPr>
              <a:t> </a:t>
            </a:r>
            <a:r>
              <a:rPr lang="en-US" sz="3200" dirty="0" err="1">
                <a:ea typeface="+mn-lt"/>
                <a:cs typeface="+mn-lt"/>
              </a:rPr>
              <a:t>manera</a:t>
            </a:r>
            <a:r>
              <a:rPr lang="en-US" sz="3200" dirty="0">
                <a:ea typeface="+mn-lt"/>
                <a:cs typeface="+mn-lt"/>
              </a:rPr>
              <a:t> de </a:t>
            </a:r>
            <a:r>
              <a:rPr lang="en-US" sz="3200" dirty="0" err="1">
                <a:ea typeface="+mn-lt"/>
                <a:cs typeface="+mn-lt"/>
              </a:rPr>
              <a:t>evaluar</a:t>
            </a:r>
            <a:r>
              <a:rPr lang="en-US" sz="3200" dirty="0">
                <a:ea typeface="+mn-lt"/>
                <a:cs typeface="+mn-lt"/>
              </a:rPr>
              <a:t> la usabilidad de un producto o </a:t>
            </a:r>
            <a:r>
              <a:rPr lang="en-US" sz="3200" dirty="0" err="1">
                <a:ea typeface="+mn-lt"/>
                <a:cs typeface="+mn-lt"/>
              </a:rPr>
              <a:t>aplicación</a:t>
            </a:r>
            <a:r>
              <a:rPr lang="en-US" sz="3200" dirty="0">
                <a:ea typeface="+mn-lt"/>
                <a:cs typeface="+mn-lt"/>
              </a:rPr>
              <a:t> es </a:t>
            </a:r>
            <a:r>
              <a:rPr lang="en-US" sz="3200" dirty="0" err="1">
                <a:ea typeface="+mn-lt"/>
                <a:cs typeface="+mn-lt"/>
              </a:rPr>
              <a:t>poniéndola</a:t>
            </a:r>
            <a:r>
              <a:rPr lang="en-US" sz="3200" dirty="0">
                <a:ea typeface="+mn-lt"/>
                <a:cs typeface="+mn-lt"/>
              </a:rPr>
              <a:t> a </a:t>
            </a:r>
            <a:r>
              <a:rPr lang="en-US" sz="3200" dirty="0" err="1">
                <a:ea typeface="+mn-lt"/>
                <a:cs typeface="+mn-lt"/>
              </a:rPr>
              <a:t>prueba</a:t>
            </a:r>
            <a:r>
              <a:rPr lang="en-US" sz="3200" dirty="0">
                <a:ea typeface="+mn-lt"/>
                <a:cs typeface="+mn-lt"/>
              </a:rPr>
              <a:t> con </a:t>
            </a:r>
            <a:r>
              <a:rPr lang="en-US" sz="3200" dirty="0" err="1">
                <a:ea typeface="+mn-lt"/>
                <a:cs typeface="+mn-lt"/>
              </a:rPr>
              <a:t>usuarios</a:t>
            </a:r>
            <a:r>
              <a:rPr lang="en-US" sz="3200" dirty="0">
                <a:ea typeface="+mn-lt"/>
                <a:cs typeface="+mn-lt"/>
              </a:rPr>
              <a:t> </a:t>
            </a:r>
            <a:r>
              <a:rPr lang="en-US" sz="3200" dirty="0" err="1">
                <a:ea typeface="+mn-lt"/>
                <a:cs typeface="+mn-lt"/>
              </a:rPr>
              <a:t>reales</a:t>
            </a:r>
            <a:r>
              <a:rPr lang="en-US" sz="3200" dirty="0">
                <a:ea typeface="+mn-lt"/>
                <a:cs typeface="+mn-lt"/>
              </a:rPr>
              <a:t>.</a:t>
            </a:r>
            <a:br>
              <a:rPr lang="en-US" dirty="0"/>
            </a:br>
            <a:endParaRPr lang="en-US" dirty="0"/>
          </a:p>
        </p:txBody>
      </p:sp>
    </p:spTree>
    <p:extLst>
      <p:ext uri="{BB962C8B-B14F-4D97-AF65-F5344CB8AC3E}">
        <p14:creationId xmlns:p14="http://schemas.microsoft.com/office/powerpoint/2010/main" val="3143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a:cs typeface="Calibri Light"/>
              </a:rPr>
              <a:t>¿</a:t>
            </a:r>
            <a:r>
              <a:rPr lang="en-US" dirty="0" err="1">
                <a:cs typeface="Calibri Light"/>
              </a:rPr>
              <a:t>Cómo</a:t>
            </a:r>
            <a:r>
              <a:rPr lang="en-US" dirty="0">
                <a:cs typeface="Calibri Light"/>
              </a:rPr>
              <a:t> </a:t>
            </a:r>
            <a:r>
              <a:rPr lang="en-US" dirty="0" err="1">
                <a:cs typeface="Calibri Light"/>
              </a:rPr>
              <a:t>medirla</a:t>
            </a:r>
            <a:r>
              <a:rPr lang="en-US" dirty="0">
                <a:cs typeface="Calibri Light"/>
              </a:rPr>
              <a:t>?</a:t>
            </a:r>
            <a:endParaRPr lang="en-US" dirty="0"/>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789128" y="2104250"/>
            <a:ext cx="1053572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Datos </a:t>
            </a:r>
            <a:r>
              <a:rPr lang="en-US" sz="3200" b="1" dirty="0" err="1">
                <a:ea typeface="+mn-lt"/>
                <a:cs typeface="+mn-lt"/>
              </a:rPr>
              <a:t>cualitativos</a:t>
            </a:r>
            <a:r>
              <a:rPr lang="en-US" sz="3200" b="1" dirty="0">
                <a:ea typeface="+mn-lt"/>
                <a:cs typeface="+mn-lt"/>
              </a:rPr>
              <a:t>: </a:t>
            </a:r>
            <a:r>
              <a:rPr lang="en-US" sz="3200" dirty="0" err="1">
                <a:ea typeface="+mn-lt"/>
                <a:cs typeface="+mn-lt"/>
              </a:rPr>
              <a:t>Información</a:t>
            </a:r>
            <a:r>
              <a:rPr lang="en-US" sz="3200" dirty="0">
                <a:ea typeface="+mn-lt"/>
                <a:cs typeface="+mn-lt"/>
              </a:rPr>
              <a:t> de </a:t>
            </a:r>
            <a:r>
              <a:rPr lang="en-US" sz="3200" dirty="0" err="1">
                <a:ea typeface="+mn-lt"/>
                <a:cs typeface="+mn-lt"/>
              </a:rPr>
              <a:t>mucha</a:t>
            </a:r>
            <a:r>
              <a:rPr lang="en-US" sz="3200" dirty="0">
                <a:ea typeface="+mn-lt"/>
                <a:cs typeface="+mn-lt"/>
              </a:rPr>
              <a:t> </a:t>
            </a:r>
            <a:r>
              <a:rPr lang="en-US" sz="3200" dirty="0" err="1">
                <a:ea typeface="+mn-lt"/>
                <a:cs typeface="+mn-lt"/>
              </a:rPr>
              <a:t>calidad</a:t>
            </a:r>
            <a:r>
              <a:rPr lang="en-US" sz="3200" dirty="0">
                <a:ea typeface="+mn-lt"/>
                <a:cs typeface="+mn-lt"/>
              </a:rPr>
              <a:t>, </a:t>
            </a:r>
            <a:r>
              <a:rPr lang="en-US" sz="3200" dirty="0" err="1">
                <a:ea typeface="+mn-lt"/>
                <a:cs typeface="+mn-lt"/>
              </a:rPr>
              <a:t>pero</a:t>
            </a:r>
            <a:r>
              <a:rPr lang="en-US" sz="3200" dirty="0">
                <a:ea typeface="+mn-lt"/>
                <a:cs typeface="+mn-lt"/>
              </a:rPr>
              <a:t> </a:t>
            </a:r>
            <a:r>
              <a:rPr lang="en-US" sz="3200" dirty="0" err="1">
                <a:ea typeface="+mn-lt"/>
                <a:cs typeface="+mn-lt"/>
              </a:rPr>
              <a:t>complicada</a:t>
            </a:r>
            <a:r>
              <a:rPr lang="en-US" sz="3200" dirty="0">
                <a:ea typeface="+mn-lt"/>
                <a:cs typeface="+mn-lt"/>
              </a:rPr>
              <a:t> de </a:t>
            </a:r>
            <a:r>
              <a:rPr lang="en-US" sz="3200" dirty="0" err="1">
                <a:ea typeface="+mn-lt"/>
                <a:cs typeface="+mn-lt"/>
              </a:rPr>
              <a:t>obtener</a:t>
            </a:r>
            <a:r>
              <a:rPr lang="en-US" sz="3200" dirty="0">
                <a:ea typeface="+mn-lt"/>
                <a:cs typeface="+mn-lt"/>
              </a:rPr>
              <a:t>. </a:t>
            </a:r>
            <a:r>
              <a:rPr lang="en-US" sz="3200" dirty="0" err="1">
                <a:ea typeface="+mn-lt"/>
                <a:cs typeface="+mn-lt"/>
              </a:rPr>
              <a:t>Basada</a:t>
            </a:r>
            <a:r>
              <a:rPr lang="en-US" sz="3200" dirty="0">
                <a:ea typeface="+mn-lt"/>
                <a:cs typeface="+mn-lt"/>
              </a:rPr>
              <a:t> en el </a:t>
            </a:r>
            <a:r>
              <a:rPr lang="en-US" sz="3200" dirty="0" err="1">
                <a:ea typeface="+mn-lt"/>
                <a:cs typeface="+mn-lt"/>
              </a:rPr>
              <a:t>análisis</a:t>
            </a:r>
            <a:r>
              <a:rPr lang="en-US" sz="3200" dirty="0">
                <a:ea typeface="+mn-lt"/>
                <a:cs typeface="+mn-lt"/>
              </a:rPr>
              <a:t> y </a:t>
            </a:r>
            <a:r>
              <a:rPr lang="en-US" sz="3200" dirty="0" err="1">
                <a:ea typeface="+mn-lt"/>
                <a:cs typeface="+mn-lt"/>
              </a:rPr>
              <a:t>observación</a:t>
            </a:r>
            <a:r>
              <a:rPr lang="en-US" sz="3200" dirty="0">
                <a:ea typeface="+mn-lt"/>
                <a:cs typeface="+mn-lt"/>
              </a:rPr>
              <a:t>.</a:t>
            </a:r>
          </a:p>
          <a:p>
            <a:endParaRPr lang="en-US" sz="3200" dirty="0">
              <a:cs typeface="Calibri"/>
            </a:endParaRPr>
          </a:p>
          <a:p>
            <a:r>
              <a:rPr lang="en-US" sz="3200" b="1" dirty="0">
                <a:cs typeface="Calibri"/>
              </a:rPr>
              <a:t>Datos </a:t>
            </a:r>
            <a:r>
              <a:rPr lang="en-US" sz="3200" b="1" dirty="0" err="1">
                <a:cs typeface="Calibri"/>
              </a:rPr>
              <a:t>cuantitativos</a:t>
            </a:r>
            <a:r>
              <a:rPr lang="en-US" sz="3200" b="1" dirty="0">
                <a:cs typeface="Calibri"/>
              </a:rPr>
              <a:t>: </a:t>
            </a:r>
            <a:r>
              <a:rPr lang="en-US" sz="3200" dirty="0" err="1">
                <a:cs typeface="Calibri"/>
              </a:rPr>
              <a:t>Métricas</a:t>
            </a:r>
            <a:r>
              <a:rPr lang="en-US" sz="3200" dirty="0">
                <a:cs typeface="Calibri"/>
              </a:rPr>
              <a:t> </a:t>
            </a:r>
            <a:r>
              <a:rPr lang="en-US" sz="3200" dirty="0" err="1">
                <a:cs typeface="Calibri"/>
              </a:rPr>
              <a:t>más</a:t>
            </a:r>
            <a:r>
              <a:rPr lang="en-US" sz="3200" dirty="0">
                <a:cs typeface="Calibri"/>
              </a:rPr>
              <a:t> </a:t>
            </a:r>
            <a:r>
              <a:rPr lang="en-US" sz="3200" dirty="0" err="1">
                <a:cs typeface="Calibri"/>
              </a:rPr>
              <a:t>concretas</a:t>
            </a:r>
            <a:r>
              <a:rPr lang="en-US" sz="3200" dirty="0">
                <a:cs typeface="Calibri"/>
              </a:rPr>
              <a:t> </a:t>
            </a:r>
            <a:r>
              <a:rPr lang="en-US" sz="3200" dirty="0" err="1">
                <a:cs typeface="Calibri"/>
              </a:rPr>
              <a:t>pero</a:t>
            </a:r>
            <a:r>
              <a:rPr lang="en-US" sz="3200" dirty="0">
                <a:cs typeface="Calibri"/>
              </a:rPr>
              <a:t> que hay que </a:t>
            </a:r>
            <a:r>
              <a:rPr lang="en-US" sz="3200" dirty="0" err="1">
                <a:cs typeface="Calibri"/>
              </a:rPr>
              <a:t>interpretar</a:t>
            </a:r>
            <a:r>
              <a:rPr lang="en-US" sz="3200" dirty="0">
                <a:cs typeface="Calibri"/>
              </a:rPr>
              <a:t> </a:t>
            </a:r>
            <a:r>
              <a:rPr lang="en-US" sz="3200" dirty="0" err="1">
                <a:cs typeface="Calibri"/>
              </a:rPr>
              <a:t>adecuadamente</a:t>
            </a:r>
            <a:r>
              <a:rPr lang="en-US" sz="3200" dirty="0">
                <a:cs typeface="Calibri"/>
              </a:rPr>
              <a:t> (</a:t>
            </a:r>
            <a:r>
              <a:rPr lang="en-US" sz="3200" dirty="0" err="1">
                <a:cs typeface="Calibri"/>
              </a:rPr>
              <a:t>medición</a:t>
            </a:r>
            <a:r>
              <a:rPr lang="en-US" sz="3200" dirty="0">
                <a:cs typeface="Calibri"/>
              </a:rPr>
              <a:t> de </a:t>
            </a:r>
            <a:r>
              <a:rPr lang="en-US" sz="3200" dirty="0" err="1">
                <a:cs typeface="Calibri"/>
              </a:rPr>
              <a:t>tiempos</a:t>
            </a:r>
            <a:r>
              <a:rPr lang="en-US" sz="3200" dirty="0">
                <a:cs typeface="Calibri"/>
              </a:rPr>
              <a:t>, </a:t>
            </a:r>
            <a:r>
              <a:rPr lang="en-US" sz="3200" dirty="0" err="1">
                <a:cs typeface="Calibri"/>
              </a:rPr>
              <a:t>numero</a:t>
            </a:r>
            <a:r>
              <a:rPr lang="en-US" sz="3200" dirty="0">
                <a:cs typeface="Calibri"/>
              </a:rPr>
              <a:t> de </a:t>
            </a:r>
            <a:r>
              <a:rPr lang="en-US" sz="3200" dirty="0" err="1">
                <a:cs typeface="Calibri"/>
              </a:rPr>
              <a:t>intentos</a:t>
            </a:r>
            <a:r>
              <a:rPr lang="en-US" sz="3200" dirty="0">
                <a:cs typeface="Calibri"/>
              </a:rPr>
              <a:t>, </a:t>
            </a:r>
            <a:r>
              <a:rPr lang="en-US" sz="3200" dirty="0" err="1">
                <a:cs typeface="Calibri"/>
              </a:rPr>
              <a:t>frecuencia</a:t>
            </a:r>
            <a:r>
              <a:rPr lang="en-US" sz="3200" dirty="0">
                <a:cs typeface="Calibri"/>
              </a:rPr>
              <a:t> de </a:t>
            </a:r>
            <a:r>
              <a:rPr lang="en-US" sz="3200" dirty="0" err="1">
                <a:cs typeface="Calibri"/>
              </a:rPr>
              <a:t>uso</a:t>
            </a:r>
            <a:r>
              <a:rPr lang="en-US" sz="3200" dirty="0">
                <a:cs typeface="Calibri"/>
              </a:rPr>
              <a:t>, </a:t>
            </a:r>
            <a:r>
              <a:rPr lang="en-US" sz="3200" dirty="0" err="1">
                <a:cs typeface="Calibri"/>
              </a:rPr>
              <a:t>quejas</a:t>
            </a:r>
            <a:r>
              <a:rPr lang="en-US" sz="3200" dirty="0">
                <a:cs typeface="Calibri"/>
              </a:rPr>
              <a:t>, etc..).</a:t>
            </a:r>
          </a:p>
        </p:txBody>
      </p:sp>
    </p:spTree>
    <p:extLst>
      <p:ext uri="{BB962C8B-B14F-4D97-AF65-F5344CB8AC3E}">
        <p14:creationId xmlns:p14="http://schemas.microsoft.com/office/powerpoint/2010/main" val="221846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a:cs typeface="Calibri Light"/>
              </a:rPr>
              <a:t>Test de </a:t>
            </a:r>
            <a:r>
              <a:rPr lang="en-US" dirty="0" err="1">
                <a:cs typeface="Calibri Light"/>
              </a:rPr>
              <a:t>usabilidad</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789128" y="2104250"/>
            <a:ext cx="1053572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ea typeface="+mn-lt"/>
                <a:cs typeface="+mn-lt"/>
              </a:rPr>
              <a:t>Test </a:t>
            </a:r>
            <a:r>
              <a:rPr lang="en-US" sz="2800" b="1" dirty="0" err="1">
                <a:ea typeface="+mn-lt"/>
                <a:cs typeface="+mn-lt"/>
              </a:rPr>
              <a:t>exploratorio</a:t>
            </a:r>
            <a:r>
              <a:rPr lang="en-US" sz="2800" dirty="0">
                <a:ea typeface="+mn-lt"/>
                <a:cs typeface="+mn-lt"/>
              </a:rPr>
              <a:t> . Se </a:t>
            </a:r>
            <a:r>
              <a:rPr lang="en-US" sz="2800" dirty="0" err="1">
                <a:ea typeface="+mn-lt"/>
                <a:cs typeface="+mn-lt"/>
              </a:rPr>
              <a:t>llevará</a:t>
            </a:r>
            <a:r>
              <a:rPr lang="en-US" sz="2800" dirty="0">
                <a:ea typeface="+mn-lt"/>
                <a:cs typeface="+mn-lt"/>
              </a:rPr>
              <a:t> al </a:t>
            </a:r>
            <a:r>
              <a:rPr lang="en-US" sz="2800" dirty="0" err="1">
                <a:ea typeface="+mn-lt"/>
                <a:cs typeface="+mn-lt"/>
              </a:rPr>
              <a:t>inicio</a:t>
            </a:r>
            <a:r>
              <a:rPr lang="en-US" sz="2800" dirty="0">
                <a:ea typeface="+mn-lt"/>
                <a:cs typeface="+mn-lt"/>
              </a:rPr>
              <a:t> del </a:t>
            </a:r>
            <a:r>
              <a:rPr lang="en-US" sz="2800" dirty="0" err="1">
                <a:ea typeface="+mn-lt"/>
                <a:cs typeface="+mn-lt"/>
              </a:rPr>
              <a:t>ciclo</a:t>
            </a:r>
            <a:r>
              <a:rPr lang="en-US" sz="2800" dirty="0">
                <a:ea typeface="+mn-lt"/>
                <a:cs typeface="+mn-lt"/>
              </a:rPr>
              <a:t> de </a:t>
            </a:r>
            <a:r>
              <a:rPr lang="en-US" sz="2800" dirty="0" err="1">
                <a:ea typeface="+mn-lt"/>
                <a:cs typeface="+mn-lt"/>
              </a:rPr>
              <a:t>vida</a:t>
            </a:r>
            <a:r>
              <a:rPr lang="en-US" sz="2800" dirty="0">
                <a:ea typeface="+mn-lt"/>
                <a:cs typeface="+mn-lt"/>
              </a:rPr>
              <a:t> para </a:t>
            </a:r>
            <a:r>
              <a:rPr lang="en-US" sz="2800" dirty="0" err="1">
                <a:ea typeface="+mn-lt"/>
                <a:cs typeface="+mn-lt"/>
              </a:rPr>
              <a:t>evaluar</a:t>
            </a:r>
            <a:r>
              <a:rPr lang="en-US" sz="2800" dirty="0">
                <a:ea typeface="+mn-lt"/>
                <a:cs typeface="+mn-lt"/>
              </a:rPr>
              <a:t> los </a:t>
            </a:r>
            <a:r>
              <a:rPr lang="en-US" sz="2800" dirty="0" err="1">
                <a:ea typeface="+mn-lt"/>
                <a:cs typeface="+mn-lt"/>
              </a:rPr>
              <a:t>conceptos</a:t>
            </a:r>
            <a:r>
              <a:rPr lang="en-US" sz="2800" dirty="0">
                <a:ea typeface="+mn-lt"/>
                <a:cs typeface="+mn-lt"/>
              </a:rPr>
              <a:t> de </a:t>
            </a:r>
            <a:r>
              <a:rPr lang="en-US" sz="2800" dirty="0" err="1">
                <a:ea typeface="+mn-lt"/>
                <a:cs typeface="+mn-lt"/>
              </a:rPr>
              <a:t>diseño</a:t>
            </a:r>
            <a:r>
              <a:rPr lang="en-US" sz="2800" dirty="0">
                <a:ea typeface="+mn-lt"/>
                <a:cs typeface="+mn-lt"/>
              </a:rPr>
              <a:t> </a:t>
            </a:r>
            <a:r>
              <a:rPr lang="en-US" sz="2800" dirty="0" err="1">
                <a:ea typeface="+mn-lt"/>
                <a:cs typeface="+mn-lt"/>
              </a:rPr>
              <a:t>inicial</a:t>
            </a:r>
            <a:endParaRPr lang="en-US" sz="2800" dirty="0">
              <a:ea typeface="+mn-lt"/>
              <a:cs typeface="+mn-lt"/>
            </a:endParaRPr>
          </a:p>
          <a:p>
            <a:pPr marL="285750" indent="-285750">
              <a:buFont typeface="Arial"/>
              <a:buChar char="•"/>
            </a:pPr>
            <a:r>
              <a:rPr lang="en-US" sz="2800" b="1" dirty="0">
                <a:ea typeface="+mn-lt"/>
                <a:cs typeface="+mn-lt"/>
              </a:rPr>
              <a:t>Test de </a:t>
            </a:r>
            <a:r>
              <a:rPr lang="en-US" sz="2800" b="1" dirty="0" err="1">
                <a:ea typeface="+mn-lt"/>
                <a:cs typeface="+mn-lt"/>
              </a:rPr>
              <a:t>evaluación</a:t>
            </a:r>
            <a:r>
              <a:rPr lang="en-US" sz="2800" dirty="0">
                <a:ea typeface="+mn-lt"/>
                <a:cs typeface="+mn-lt"/>
              </a:rPr>
              <a:t> de </a:t>
            </a:r>
            <a:r>
              <a:rPr lang="en-US" sz="2800" dirty="0" err="1">
                <a:ea typeface="+mn-lt"/>
                <a:cs typeface="+mn-lt"/>
              </a:rPr>
              <a:t>operaciones</a:t>
            </a:r>
            <a:r>
              <a:rPr lang="en-US" sz="2800" dirty="0">
                <a:ea typeface="+mn-lt"/>
                <a:cs typeface="+mn-lt"/>
              </a:rPr>
              <a:t> y </a:t>
            </a:r>
            <a:r>
              <a:rPr lang="en-US" sz="2800" dirty="0" err="1">
                <a:ea typeface="+mn-lt"/>
                <a:cs typeface="+mn-lt"/>
              </a:rPr>
              <a:t>aspectos</a:t>
            </a:r>
            <a:r>
              <a:rPr lang="en-US" sz="2800" dirty="0">
                <a:ea typeface="+mn-lt"/>
                <a:cs typeface="+mn-lt"/>
              </a:rPr>
              <a:t> del </a:t>
            </a:r>
            <a:r>
              <a:rPr lang="en-US" sz="2800" dirty="0" err="1">
                <a:ea typeface="+mn-lt"/>
                <a:cs typeface="+mn-lt"/>
              </a:rPr>
              <a:t>producto</a:t>
            </a:r>
            <a:r>
              <a:rPr lang="en-US" sz="2800" dirty="0">
                <a:ea typeface="+mn-lt"/>
                <a:cs typeface="+mn-lt"/>
              </a:rPr>
              <a:t> o </a:t>
            </a:r>
            <a:r>
              <a:rPr lang="en-US" sz="2800" dirty="0" err="1">
                <a:ea typeface="+mn-lt"/>
                <a:cs typeface="+mn-lt"/>
              </a:rPr>
              <a:t>servicio</a:t>
            </a:r>
            <a:r>
              <a:rPr lang="en-US" sz="2800" dirty="0">
                <a:ea typeface="+mn-lt"/>
                <a:cs typeface="+mn-lt"/>
              </a:rPr>
              <a:t>. </a:t>
            </a:r>
            <a:endParaRPr lang="en-US" sz="1600">
              <a:ea typeface="+mn-lt"/>
              <a:cs typeface="+mn-lt"/>
            </a:endParaRPr>
          </a:p>
          <a:p>
            <a:pPr marL="285750" indent="-285750">
              <a:buFont typeface="Arial"/>
              <a:buChar char="•"/>
            </a:pPr>
            <a:r>
              <a:rPr lang="en-US" sz="2800" b="1" dirty="0">
                <a:ea typeface="+mn-lt"/>
                <a:cs typeface="+mn-lt"/>
              </a:rPr>
              <a:t>Test de </a:t>
            </a:r>
            <a:r>
              <a:rPr lang="en-US" sz="2800" b="1" dirty="0" err="1">
                <a:ea typeface="+mn-lt"/>
                <a:cs typeface="+mn-lt"/>
              </a:rPr>
              <a:t>validación</a:t>
            </a:r>
            <a:r>
              <a:rPr lang="en-US" sz="2800" b="1" dirty="0">
                <a:ea typeface="+mn-lt"/>
                <a:cs typeface="+mn-lt"/>
              </a:rPr>
              <a:t>. </a:t>
            </a:r>
            <a:r>
              <a:rPr lang="en-US" sz="2800" dirty="0" err="1">
                <a:ea typeface="+mn-lt"/>
                <a:cs typeface="+mn-lt"/>
              </a:rPr>
              <a:t>Servirá</a:t>
            </a:r>
            <a:r>
              <a:rPr lang="en-US" sz="2800" dirty="0">
                <a:ea typeface="+mn-lt"/>
                <a:cs typeface="+mn-lt"/>
              </a:rPr>
              <a:t> para </a:t>
            </a:r>
            <a:r>
              <a:rPr lang="en-US" sz="2800" dirty="0" err="1">
                <a:ea typeface="+mn-lt"/>
                <a:cs typeface="+mn-lt"/>
              </a:rPr>
              <a:t>evaluar</a:t>
            </a:r>
            <a:r>
              <a:rPr lang="en-US" sz="2800" dirty="0">
                <a:ea typeface="+mn-lt"/>
                <a:cs typeface="+mn-lt"/>
              </a:rPr>
              <a:t> </a:t>
            </a:r>
            <a:r>
              <a:rPr lang="en-US" sz="2800" dirty="0" err="1">
                <a:ea typeface="+mn-lt"/>
                <a:cs typeface="+mn-lt"/>
              </a:rPr>
              <a:t>si</a:t>
            </a:r>
            <a:r>
              <a:rPr lang="en-US" sz="2800" dirty="0">
                <a:ea typeface="+mn-lt"/>
                <a:cs typeface="+mn-lt"/>
              </a:rPr>
              <a:t> el </a:t>
            </a:r>
            <a:r>
              <a:rPr lang="en-US" sz="2800" dirty="0" err="1">
                <a:ea typeface="+mn-lt"/>
                <a:cs typeface="+mn-lt"/>
              </a:rPr>
              <a:t>producto</a:t>
            </a:r>
            <a:r>
              <a:rPr lang="en-US" sz="2800" dirty="0">
                <a:ea typeface="+mn-lt"/>
                <a:cs typeface="+mn-lt"/>
              </a:rPr>
              <a:t> final </a:t>
            </a:r>
            <a:r>
              <a:rPr lang="en-US" sz="2800" dirty="0" err="1">
                <a:ea typeface="+mn-lt"/>
                <a:cs typeface="+mn-lt"/>
              </a:rPr>
              <a:t>cumple</a:t>
            </a:r>
            <a:r>
              <a:rPr lang="en-US" sz="2800" dirty="0">
                <a:ea typeface="+mn-lt"/>
                <a:cs typeface="+mn-lt"/>
              </a:rPr>
              <a:t> los </a:t>
            </a:r>
            <a:r>
              <a:rPr lang="en-US" sz="2800" dirty="0" err="1">
                <a:ea typeface="+mn-lt"/>
                <a:cs typeface="+mn-lt"/>
              </a:rPr>
              <a:t>requisitos</a:t>
            </a:r>
            <a:r>
              <a:rPr lang="en-US" sz="2800" dirty="0">
                <a:ea typeface="+mn-lt"/>
                <a:cs typeface="+mn-lt"/>
              </a:rPr>
              <a:t> de </a:t>
            </a:r>
            <a:r>
              <a:rPr lang="en-US" sz="2800" dirty="0" err="1">
                <a:ea typeface="+mn-lt"/>
                <a:cs typeface="+mn-lt"/>
              </a:rPr>
              <a:t>usabilidad</a:t>
            </a:r>
            <a:r>
              <a:rPr lang="en-US" sz="2800" dirty="0">
                <a:ea typeface="+mn-lt"/>
                <a:cs typeface="+mn-lt"/>
              </a:rPr>
              <a:t> </a:t>
            </a:r>
            <a:r>
              <a:rPr lang="en-US" sz="2800" dirty="0" err="1">
                <a:ea typeface="+mn-lt"/>
                <a:cs typeface="+mn-lt"/>
              </a:rPr>
              <a:t>establecidos</a:t>
            </a:r>
            <a:r>
              <a:rPr lang="en-US" sz="2800" dirty="0">
                <a:ea typeface="+mn-lt"/>
                <a:cs typeface="+mn-lt"/>
              </a:rPr>
              <a:t> al </a:t>
            </a:r>
            <a:r>
              <a:rPr lang="en-US" sz="2800" dirty="0" err="1">
                <a:ea typeface="+mn-lt"/>
                <a:cs typeface="+mn-lt"/>
              </a:rPr>
              <a:t>iniciar</a:t>
            </a:r>
            <a:r>
              <a:rPr lang="en-US" sz="2800" dirty="0">
                <a:ea typeface="+mn-lt"/>
                <a:cs typeface="+mn-lt"/>
              </a:rPr>
              <a:t> el </a:t>
            </a:r>
            <a:r>
              <a:rPr lang="en-US" sz="2800" dirty="0" err="1">
                <a:ea typeface="+mn-lt"/>
                <a:cs typeface="+mn-lt"/>
              </a:rPr>
              <a:t>proyecto</a:t>
            </a:r>
            <a:endParaRPr lang="en-US" sz="1600">
              <a:cs typeface="Calibri"/>
            </a:endParaRPr>
          </a:p>
          <a:p>
            <a:pPr marL="285750" indent="-285750">
              <a:buFont typeface="Arial"/>
              <a:buChar char="•"/>
            </a:pPr>
            <a:r>
              <a:rPr lang="en-US" sz="2800" b="1" dirty="0">
                <a:ea typeface="+mn-lt"/>
                <a:cs typeface="+mn-lt"/>
              </a:rPr>
              <a:t>Test de </a:t>
            </a:r>
            <a:r>
              <a:rPr lang="en-US" sz="2800" b="1" dirty="0" err="1">
                <a:ea typeface="+mn-lt"/>
                <a:cs typeface="+mn-lt"/>
              </a:rPr>
              <a:t>comparación</a:t>
            </a:r>
            <a:r>
              <a:rPr lang="en-US" sz="2800" dirty="0">
                <a:ea typeface="+mn-lt"/>
                <a:cs typeface="+mn-lt"/>
              </a:rPr>
              <a:t>. </a:t>
            </a:r>
            <a:r>
              <a:rPr lang="en-US" sz="2800" dirty="0" err="1">
                <a:ea typeface="+mn-lt"/>
                <a:cs typeface="+mn-lt"/>
              </a:rPr>
              <a:t>Irá</a:t>
            </a:r>
            <a:r>
              <a:rPr lang="en-US" sz="2800" dirty="0">
                <a:ea typeface="+mn-lt"/>
                <a:cs typeface="+mn-lt"/>
              </a:rPr>
              <a:t> </a:t>
            </a:r>
            <a:r>
              <a:rPr lang="en-US" sz="2800" dirty="0" err="1">
                <a:ea typeface="+mn-lt"/>
                <a:cs typeface="+mn-lt"/>
              </a:rPr>
              <a:t>comprobando</a:t>
            </a:r>
            <a:r>
              <a:rPr lang="en-US" sz="2800" dirty="0">
                <a:ea typeface="+mn-lt"/>
                <a:cs typeface="+mn-lt"/>
              </a:rPr>
              <a:t> el </a:t>
            </a:r>
            <a:r>
              <a:rPr lang="en-US" sz="2800" dirty="0" err="1">
                <a:ea typeface="+mn-lt"/>
                <a:cs typeface="+mn-lt"/>
              </a:rPr>
              <a:t>producto</a:t>
            </a:r>
            <a:r>
              <a:rPr lang="en-US" sz="2800" dirty="0">
                <a:ea typeface="+mn-lt"/>
                <a:cs typeface="+mn-lt"/>
              </a:rPr>
              <a:t> con los que </a:t>
            </a:r>
            <a:r>
              <a:rPr lang="en-US" sz="2800" dirty="0" err="1">
                <a:ea typeface="+mn-lt"/>
                <a:cs typeface="+mn-lt"/>
              </a:rPr>
              <a:t>ofrece</a:t>
            </a:r>
            <a:r>
              <a:rPr lang="en-US" sz="2800" dirty="0">
                <a:ea typeface="+mn-lt"/>
                <a:cs typeface="+mn-lt"/>
              </a:rPr>
              <a:t> la </a:t>
            </a:r>
            <a:r>
              <a:rPr lang="en-US" sz="2800" dirty="0" err="1">
                <a:ea typeface="+mn-lt"/>
                <a:cs typeface="+mn-lt"/>
              </a:rPr>
              <a:t>competencia</a:t>
            </a:r>
            <a:r>
              <a:rPr lang="en-US" sz="2800" dirty="0">
                <a:ea typeface="+mn-lt"/>
                <a:cs typeface="+mn-lt"/>
              </a:rPr>
              <a:t>.</a:t>
            </a:r>
            <a:endParaRPr lang="en-US" sz="3200" dirty="0">
              <a:cs typeface="Calibri"/>
            </a:endParaRPr>
          </a:p>
        </p:txBody>
      </p:sp>
    </p:spTree>
    <p:extLst>
      <p:ext uri="{BB962C8B-B14F-4D97-AF65-F5344CB8AC3E}">
        <p14:creationId xmlns:p14="http://schemas.microsoft.com/office/powerpoint/2010/main" val="250967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4" name="Picture 4">
            <a:extLst>
              <a:ext uri="{FF2B5EF4-FFF2-40B4-BE49-F238E27FC236}">
                <a16:creationId xmlns:a16="http://schemas.microsoft.com/office/drawing/2014/main" id="{5D3D549B-01E9-4BF2-8C34-6C848B1D6E99}"/>
              </a:ext>
            </a:extLst>
          </p:cNvPr>
          <p:cNvPicPr>
            <a:picLocks noChangeAspect="1"/>
          </p:cNvPicPr>
          <p:nvPr/>
        </p:nvPicPr>
        <p:blipFill>
          <a:blip r:embed="rId3"/>
          <a:stretch>
            <a:fillRect/>
          </a:stretch>
        </p:blipFill>
        <p:spPr>
          <a:xfrm>
            <a:off x="-78921" y="-5442"/>
            <a:ext cx="12186555" cy="6038849"/>
          </a:xfrm>
          <a:prstGeom prst="rect">
            <a:avLst/>
          </a:prstGeom>
        </p:spPr>
      </p:pic>
    </p:spTree>
    <p:extLst>
      <p:ext uri="{BB962C8B-B14F-4D97-AF65-F5344CB8AC3E}">
        <p14:creationId xmlns:p14="http://schemas.microsoft.com/office/powerpoint/2010/main" val="90042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5400">
                <a:ea typeface="+mj-lt"/>
                <a:cs typeface="+mj-lt"/>
              </a:rPr>
              <a:t>Análisis de usabilidad de utensilios cotidianos</a:t>
            </a:r>
            <a:endParaRPr lang="en-US"/>
          </a:p>
        </p:txBody>
      </p:sp>
      <p:sp>
        <p:nvSpPr>
          <p:cNvPr id="15"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E56EA55C-4ADD-4A2B-B4FA-6E6E63B67177}"/>
              </a:ext>
            </a:extLst>
          </p:cNvPr>
          <p:cNvGrpSpPr/>
          <p:nvPr/>
        </p:nvGrpSpPr>
        <p:grpSpPr>
          <a:xfrm>
            <a:off x="-1859" y="6026725"/>
            <a:ext cx="12191999" cy="835501"/>
            <a:chOff x="-1859" y="6026725"/>
            <a:chExt cx="12191999" cy="835501"/>
          </a:xfrm>
        </p:grpSpPr>
        <p:sp>
          <p:nvSpPr>
            <p:cNvPr id="19" name="Rectangle 18">
              <a:extLst>
                <a:ext uri="{FF2B5EF4-FFF2-40B4-BE49-F238E27FC236}">
                  <a16:creationId xmlns:a16="http://schemas.microsoft.com/office/drawing/2014/main" id="{A4FBBE3A-69FE-417A-ACA1-0CF6167FA1C5}"/>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a:extLst>
                <a:ext uri="{FF2B5EF4-FFF2-40B4-BE49-F238E27FC236}">
                  <a16:creationId xmlns:a16="http://schemas.microsoft.com/office/drawing/2014/main" id="{C2082F2D-3A19-44AB-AF05-888CF09CB50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21" name="Rectangle 20">
              <a:extLst>
                <a:ext uri="{FF2B5EF4-FFF2-40B4-BE49-F238E27FC236}">
                  <a16:creationId xmlns:a16="http://schemas.microsoft.com/office/drawing/2014/main" id="{E4BCC5D1-05AE-4868-A380-ED5D6D37B9BB}"/>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3680251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78DB-49C1-4C7F-9D22-3534F1B06599}"/>
              </a:ext>
            </a:extLst>
          </p:cNvPr>
          <p:cNvSpPr>
            <a:spLocks noGrp="1"/>
          </p:cNvSpPr>
          <p:nvPr>
            <p:ph type="title"/>
          </p:nvPr>
        </p:nvSpPr>
        <p:spPr>
          <a:xfrm>
            <a:off x="1524000" y="2245809"/>
            <a:ext cx="9144000" cy="1571904"/>
          </a:xfrm>
        </p:spPr>
        <p:txBody>
          <a:bodyPr vert="horz" lIns="91440" tIns="45720" rIns="91440" bIns="45720" rtlCol="0" anchor="b">
            <a:normAutofit/>
          </a:bodyPr>
          <a:lstStyle/>
          <a:p>
            <a:pPr algn="ctr"/>
            <a:r>
              <a:rPr lang="en-US" sz="4800">
                <a:cs typeface="Calibri Light"/>
              </a:rPr>
              <a:t>Testear la usabilidad</a:t>
            </a:r>
            <a:endParaRPr lang="en-US"/>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11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a:cs typeface="Calibri Light"/>
              </a:rPr>
              <a:t>Testear la usabilidad</a:t>
            </a:r>
            <a:endParaRPr lang="en-US"/>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35719" y="2516868"/>
            <a:ext cx="10735127"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4400" b="1">
                <a:ea typeface="+mn-lt"/>
                <a:cs typeface="+mn-lt"/>
              </a:rPr>
              <a:t>Test de usuarios</a:t>
            </a:r>
          </a:p>
          <a:p>
            <a:r>
              <a:rPr lang="en-US" sz="4400" b="1" dirty="0">
                <a:ea typeface="+mn-lt"/>
                <a:cs typeface="+mn-lt"/>
              </a:rPr>
              <a:t>    </a:t>
            </a:r>
          </a:p>
          <a:p>
            <a:pPr marL="571500" indent="-571500">
              <a:buFont typeface="Arial"/>
              <a:buChar char="•"/>
            </a:pPr>
            <a:r>
              <a:rPr lang="en-US" sz="4400" b="1">
                <a:ea typeface="+mn-lt"/>
                <a:cs typeface="+mn-lt"/>
              </a:rPr>
              <a:t>Análisis heurístico</a:t>
            </a:r>
            <a:endParaRPr lang="en-US" sz="4400" b="1" dirty="0">
              <a:ea typeface="+mn-lt"/>
              <a:cs typeface="+mn-lt"/>
            </a:endParaRPr>
          </a:p>
        </p:txBody>
      </p:sp>
    </p:spTree>
    <p:extLst>
      <p:ext uri="{BB962C8B-B14F-4D97-AF65-F5344CB8AC3E}">
        <p14:creationId xmlns:p14="http://schemas.microsoft.com/office/powerpoint/2010/main" val="81431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49A34E-DC18-4B27-9FF8-4266E2A3217B}"/>
              </a:ext>
            </a:extLst>
          </p:cNvPr>
          <p:cNvSpPr>
            <a:spLocks noGrp="1"/>
          </p:cNvSpPr>
          <p:nvPr>
            <p:ph type="title"/>
          </p:nvPr>
        </p:nvSpPr>
        <p:spPr>
          <a:xfrm>
            <a:off x="804671" y="640263"/>
            <a:ext cx="3284331" cy="5254510"/>
          </a:xfrm>
        </p:spPr>
        <p:txBody>
          <a:bodyPr>
            <a:normAutofit/>
          </a:bodyPr>
          <a:lstStyle/>
          <a:p>
            <a:r>
              <a:rPr lang="en-US" err="1">
                <a:cs typeface="Calibri Light"/>
              </a:rPr>
              <a:t>Objetivos</a:t>
            </a:r>
            <a:endParaRPr lang="en-US" err="1"/>
          </a:p>
        </p:txBody>
      </p:sp>
      <p:sp>
        <p:nvSpPr>
          <p:cNvPr id="3" name="Content Placeholder 2">
            <a:extLst>
              <a:ext uri="{FF2B5EF4-FFF2-40B4-BE49-F238E27FC236}">
                <a16:creationId xmlns:a16="http://schemas.microsoft.com/office/drawing/2014/main" id="{060906EA-F557-4745-A91D-34577D5966CA}"/>
              </a:ext>
            </a:extLst>
          </p:cNvPr>
          <p:cNvSpPr>
            <a:spLocks noGrp="1"/>
          </p:cNvSpPr>
          <p:nvPr>
            <p:ph idx="1"/>
          </p:nvPr>
        </p:nvSpPr>
        <p:spPr>
          <a:xfrm>
            <a:off x="5358384" y="640263"/>
            <a:ext cx="6028944" cy="5254510"/>
          </a:xfrm>
        </p:spPr>
        <p:txBody>
          <a:bodyPr vert="horz" lIns="91440" tIns="45720" rIns="91440" bIns="45720" rtlCol="0" anchor="ctr">
            <a:normAutofit/>
          </a:bodyPr>
          <a:lstStyle/>
          <a:p>
            <a:r>
              <a:rPr lang="en-US" err="1">
                <a:solidFill>
                  <a:schemeClr val="bg1"/>
                </a:solidFill>
                <a:cs typeface="Calibri"/>
              </a:rPr>
              <a:t>Usabilidad</a:t>
            </a:r>
            <a:r>
              <a:rPr lang="en-US" dirty="0">
                <a:solidFill>
                  <a:schemeClr val="bg1"/>
                </a:solidFill>
                <a:cs typeface="Calibri"/>
              </a:rPr>
              <a:t> de un </a:t>
            </a:r>
            <a:r>
              <a:rPr lang="en-US" err="1">
                <a:solidFill>
                  <a:schemeClr val="bg1"/>
                </a:solidFill>
                <a:cs typeface="Calibri"/>
              </a:rPr>
              <a:t>interfaz</a:t>
            </a:r>
            <a:endParaRPr lang="en-US">
              <a:solidFill>
                <a:schemeClr val="bg1"/>
              </a:solidFill>
              <a:cs typeface="Calibri"/>
            </a:endParaRPr>
          </a:p>
          <a:p>
            <a:r>
              <a:rPr lang="en-US" dirty="0" err="1">
                <a:solidFill>
                  <a:schemeClr val="bg1"/>
                </a:solidFill>
                <a:cs typeface="Calibri"/>
              </a:rPr>
              <a:t>Testear</a:t>
            </a:r>
            <a:r>
              <a:rPr lang="en-US" dirty="0">
                <a:solidFill>
                  <a:schemeClr val="bg1"/>
                </a:solidFill>
                <a:cs typeface="Calibri"/>
              </a:rPr>
              <a:t> la </a:t>
            </a:r>
            <a:r>
              <a:rPr lang="en-US" dirty="0" err="1">
                <a:solidFill>
                  <a:schemeClr val="bg1"/>
                </a:solidFill>
                <a:cs typeface="Calibri"/>
              </a:rPr>
              <a:t>usabilidad</a:t>
            </a:r>
          </a:p>
          <a:p>
            <a:endParaRPr lang="en-US">
              <a:solidFill>
                <a:schemeClr val="bg1"/>
              </a:solidFill>
              <a:cs typeface="Calibri"/>
            </a:endParaRPr>
          </a:p>
        </p:txBody>
      </p:sp>
      <p:grpSp>
        <p:nvGrpSpPr>
          <p:cNvPr id="4" name="Group 3">
            <a:extLst>
              <a:ext uri="{FF2B5EF4-FFF2-40B4-BE49-F238E27FC236}">
                <a16:creationId xmlns:a16="http://schemas.microsoft.com/office/drawing/2014/main" id="{983151DE-9E07-460C-A5D6-D30854261165}"/>
              </a:ext>
            </a:extLst>
          </p:cNvPr>
          <p:cNvGrpSpPr/>
          <p:nvPr/>
        </p:nvGrpSpPr>
        <p:grpSpPr>
          <a:xfrm>
            <a:off x="-1859" y="6026725"/>
            <a:ext cx="12191999" cy="835501"/>
            <a:chOff x="-1859" y="6026725"/>
            <a:chExt cx="12191999" cy="835501"/>
          </a:xfrm>
        </p:grpSpPr>
        <p:sp>
          <p:nvSpPr>
            <p:cNvPr id="9" name="Rectangle 8">
              <a:extLst>
                <a:ext uri="{FF2B5EF4-FFF2-40B4-BE49-F238E27FC236}">
                  <a16:creationId xmlns:a16="http://schemas.microsoft.com/office/drawing/2014/main" id="{E5E6714D-0049-4272-90FD-2B627A045444}"/>
                </a:ext>
              </a:extLst>
            </p:cNvPr>
            <p:cNvSpPr/>
            <p:nvPr/>
          </p:nvSpPr>
          <p:spPr>
            <a:xfrm>
              <a:off x="-1859" y="6029093"/>
              <a:ext cx="12191999" cy="827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6">
              <a:extLst>
                <a:ext uri="{FF2B5EF4-FFF2-40B4-BE49-F238E27FC236}">
                  <a16:creationId xmlns:a16="http://schemas.microsoft.com/office/drawing/2014/main" id="{E25C76D2-8E34-45CE-B833-4E0561AD9F8B}"/>
                </a:ext>
              </a:extLst>
            </p:cNvPr>
            <p:cNvPicPr>
              <a:picLocks noChangeAspect="1"/>
            </p:cNvPicPr>
            <p:nvPr/>
          </p:nvPicPr>
          <p:blipFill>
            <a:blip r:embed="rId2"/>
            <a:stretch>
              <a:fillRect/>
            </a:stretch>
          </p:blipFill>
          <p:spPr>
            <a:xfrm>
              <a:off x="4956718" y="6026725"/>
              <a:ext cx="7222273" cy="835501"/>
            </a:xfrm>
            <a:prstGeom prst="rect">
              <a:avLst/>
            </a:prstGeom>
          </p:spPr>
        </p:pic>
        <p:sp>
          <p:nvSpPr>
            <p:cNvPr id="13" name="Rectangle 12">
              <a:extLst>
                <a:ext uri="{FF2B5EF4-FFF2-40B4-BE49-F238E27FC236}">
                  <a16:creationId xmlns:a16="http://schemas.microsoft.com/office/drawing/2014/main" id="{07D66FA3-2C24-4373-92D2-625FE5D9810F}"/>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960773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a:cs typeface="Calibri Light"/>
              </a:rPr>
              <a:t>Test de usuarios</a:t>
            </a:r>
            <a:endParaRPr lang="en-US"/>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26194" y="2173968"/>
            <a:ext cx="10735127" cy="37959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spcAft>
                <a:spcPts val="2000"/>
              </a:spcAft>
              <a:buFont typeface="Arial"/>
              <a:buChar char="•"/>
            </a:pPr>
            <a:r>
              <a:rPr lang="en-US" sz="3200">
                <a:ea typeface="+mn-lt"/>
                <a:cs typeface="+mn-lt"/>
              </a:rPr>
              <a:t>Estas pruebas se basan en la observación de cómo un grupo de usuarios llevan a cabo una serie de tareas encomendadas por el evaluador, analizando los problemas de usabilidad con los que se encuentran.</a:t>
            </a:r>
            <a:endParaRPr lang="en-US" sz="3200" b="1">
              <a:ea typeface="+mn-lt"/>
              <a:cs typeface="+mn-lt"/>
            </a:endParaRPr>
          </a:p>
          <a:p>
            <a:pPr marL="571500" indent="-571500">
              <a:spcAft>
                <a:spcPts val="2000"/>
              </a:spcAft>
              <a:buFont typeface="Arial"/>
              <a:buChar char="•"/>
            </a:pPr>
            <a:r>
              <a:rPr lang="en-US" sz="3200">
                <a:ea typeface="+mn-lt"/>
                <a:cs typeface="+mn-lt"/>
              </a:rPr>
              <a:t>Conforme más tiempo dedica un diseñador a un proyecto, menor es su perspectiva y más difícilmente detectará posibles problemas.</a:t>
            </a:r>
            <a:endParaRPr lang="en-US" sz="3200" dirty="0">
              <a:ea typeface="+mn-lt"/>
              <a:cs typeface="+mn-lt"/>
            </a:endParaRPr>
          </a:p>
        </p:txBody>
      </p:sp>
    </p:spTree>
    <p:extLst>
      <p:ext uri="{BB962C8B-B14F-4D97-AF65-F5344CB8AC3E}">
        <p14:creationId xmlns:p14="http://schemas.microsoft.com/office/powerpoint/2010/main" val="70658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Análisis</a:t>
            </a:r>
            <a:r>
              <a:rPr lang="en-US" dirty="0">
                <a:cs typeface="Calibri Light"/>
              </a:rPr>
              <a:t> </a:t>
            </a:r>
            <a:r>
              <a:rPr lang="en-US" dirty="0" err="1">
                <a:cs typeface="Calibri Light"/>
              </a:rPr>
              <a:t>heurístico</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26194" y="2173968"/>
            <a:ext cx="10735127" cy="37959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spcAft>
                <a:spcPts val="2000"/>
              </a:spcAft>
              <a:buFont typeface="Arial"/>
              <a:buChar char="•"/>
            </a:pPr>
            <a:r>
              <a:rPr lang="en-US" sz="3200" dirty="0" err="1">
                <a:ea typeface="+mn-lt"/>
                <a:cs typeface="+mn-lt"/>
              </a:rPr>
              <a:t>Expertos</a:t>
            </a:r>
            <a:r>
              <a:rPr lang="en-US" sz="3200" dirty="0">
                <a:ea typeface="+mn-lt"/>
                <a:cs typeface="+mn-lt"/>
              </a:rPr>
              <a:t> </a:t>
            </a:r>
            <a:r>
              <a:rPr lang="en-US" sz="3200" dirty="0" err="1">
                <a:ea typeface="+mn-lt"/>
                <a:cs typeface="+mn-lt"/>
              </a:rPr>
              <a:t>inspeccionan</a:t>
            </a:r>
            <a:r>
              <a:rPr lang="en-US" sz="3200" dirty="0">
                <a:ea typeface="+mn-lt"/>
                <a:cs typeface="+mn-lt"/>
              </a:rPr>
              <a:t> y </a:t>
            </a:r>
            <a:r>
              <a:rPr lang="en-US" sz="3200" dirty="0" err="1">
                <a:ea typeface="+mn-lt"/>
                <a:cs typeface="+mn-lt"/>
              </a:rPr>
              <a:t>analizan</a:t>
            </a:r>
            <a:r>
              <a:rPr lang="en-US" sz="3200" dirty="0">
                <a:ea typeface="+mn-lt"/>
                <a:cs typeface="+mn-lt"/>
              </a:rPr>
              <a:t> el </a:t>
            </a:r>
            <a:r>
              <a:rPr lang="en-US" sz="3200" dirty="0" err="1">
                <a:ea typeface="+mn-lt"/>
                <a:cs typeface="+mn-lt"/>
              </a:rPr>
              <a:t>diseño</a:t>
            </a:r>
            <a:r>
              <a:rPr lang="en-US" sz="3200" dirty="0">
                <a:ea typeface="+mn-lt"/>
                <a:cs typeface="+mn-lt"/>
              </a:rPr>
              <a:t> en </a:t>
            </a:r>
            <a:r>
              <a:rPr lang="en-US" sz="3200" dirty="0" err="1">
                <a:ea typeface="+mn-lt"/>
                <a:cs typeface="+mn-lt"/>
              </a:rPr>
              <a:t>busca</a:t>
            </a:r>
            <a:r>
              <a:rPr lang="en-US" sz="3200" dirty="0">
                <a:ea typeface="+mn-lt"/>
                <a:cs typeface="+mn-lt"/>
              </a:rPr>
              <a:t> de </a:t>
            </a:r>
            <a:r>
              <a:rPr lang="en-US" sz="3200" dirty="0" err="1">
                <a:ea typeface="+mn-lt"/>
                <a:cs typeface="+mn-lt"/>
              </a:rPr>
              <a:t>potenciales</a:t>
            </a:r>
            <a:r>
              <a:rPr lang="en-US" sz="3200" dirty="0">
                <a:ea typeface="+mn-lt"/>
                <a:cs typeface="+mn-lt"/>
              </a:rPr>
              <a:t> </a:t>
            </a:r>
            <a:r>
              <a:rPr lang="en-US" sz="3200" dirty="0" err="1">
                <a:ea typeface="+mn-lt"/>
                <a:cs typeface="+mn-lt"/>
              </a:rPr>
              <a:t>problemas</a:t>
            </a:r>
            <a:r>
              <a:rPr lang="en-US" sz="3200" dirty="0">
                <a:ea typeface="+mn-lt"/>
                <a:cs typeface="+mn-lt"/>
              </a:rPr>
              <a:t> de </a:t>
            </a:r>
            <a:r>
              <a:rPr lang="en-US" sz="3200" dirty="0" err="1">
                <a:ea typeface="+mn-lt"/>
                <a:cs typeface="+mn-lt"/>
              </a:rPr>
              <a:t>usabilidad</a:t>
            </a:r>
            <a:r>
              <a:rPr lang="en-US" sz="3200" dirty="0">
                <a:ea typeface="+mn-lt"/>
                <a:cs typeface="+mn-lt"/>
              </a:rPr>
              <a:t>, </a:t>
            </a:r>
            <a:r>
              <a:rPr lang="en-US" sz="3200" dirty="0" err="1">
                <a:ea typeface="+mn-lt"/>
                <a:cs typeface="+mn-lt"/>
              </a:rPr>
              <a:t>comprobando</a:t>
            </a:r>
            <a:r>
              <a:rPr lang="en-US" sz="3200" dirty="0">
                <a:ea typeface="+mn-lt"/>
                <a:cs typeface="+mn-lt"/>
              </a:rPr>
              <a:t> para </a:t>
            </a:r>
            <a:r>
              <a:rPr lang="en-US" sz="3200" dirty="0" err="1">
                <a:ea typeface="+mn-lt"/>
                <a:cs typeface="+mn-lt"/>
              </a:rPr>
              <a:t>ello</a:t>
            </a:r>
            <a:r>
              <a:rPr lang="en-US" sz="3200" dirty="0">
                <a:ea typeface="+mn-lt"/>
                <a:cs typeface="+mn-lt"/>
              </a:rPr>
              <a:t> el </a:t>
            </a:r>
            <a:r>
              <a:rPr lang="en-US" sz="3200" dirty="0" err="1">
                <a:ea typeface="+mn-lt"/>
                <a:cs typeface="+mn-lt"/>
              </a:rPr>
              <a:t>cumplimiento</a:t>
            </a:r>
            <a:r>
              <a:rPr lang="en-US" sz="3200" dirty="0">
                <a:ea typeface="+mn-lt"/>
                <a:cs typeface="+mn-lt"/>
              </a:rPr>
              <a:t> de </a:t>
            </a:r>
            <a:r>
              <a:rPr lang="en-US" sz="3200" dirty="0" err="1">
                <a:ea typeface="+mn-lt"/>
                <a:cs typeface="+mn-lt"/>
              </a:rPr>
              <a:t>principios</a:t>
            </a:r>
            <a:r>
              <a:rPr lang="en-US" sz="3200" dirty="0">
                <a:ea typeface="+mn-lt"/>
                <a:cs typeface="+mn-lt"/>
              </a:rPr>
              <a:t> de </a:t>
            </a:r>
            <a:r>
              <a:rPr lang="en-US" sz="3200" dirty="0" err="1">
                <a:ea typeface="+mn-lt"/>
                <a:cs typeface="+mn-lt"/>
              </a:rPr>
              <a:t>diseño</a:t>
            </a:r>
            <a:r>
              <a:rPr lang="en-US" sz="3200" dirty="0">
                <a:ea typeface="+mn-lt"/>
                <a:cs typeface="+mn-lt"/>
              </a:rPr>
              <a:t> usable (</a:t>
            </a:r>
            <a:r>
              <a:rPr lang="en-US" sz="3200" dirty="0" err="1">
                <a:ea typeface="+mn-lt"/>
                <a:cs typeface="+mn-lt"/>
              </a:rPr>
              <a:t>principios</a:t>
            </a:r>
            <a:r>
              <a:rPr lang="en-US" sz="3200" dirty="0">
                <a:ea typeface="+mn-lt"/>
                <a:cs typeface="+mn-lt"/>
              </a:rPr>
              <a:t> </a:t>
            </a:r>
            <a:r>
              <a:rPr lang="en-US" sz="3200" dirty="0" err="1">
                <a:ea typeface="+mn-lt"/>
                <a:cs typeface="+mn-lt"/>
              </a:rPr>
              <a:t>heurísticos</a:t>
            </a:r>
            <a:r>
              <a:rPr lang="en-US" sz="3200" dirty="0">
                <a:ea typeface="+mn-lt"/>
                <a:cs typeface="+mn-lt"/>
              </a:rPr>
              <a:t>).</a:t>
            </a:r>
            <a:endParaRPr lang="en-US" sz="3200" b="1" dirty="0">
              <a:ea typeface="+mn-lt"/>
              <a:cs typeface="+mn-lt"/>
            </a:endParaRPr>
          </a:p>
          <a:p>
            <a:pPr marL="571500" indent="-571500">
              <a:spcAft>
                <a:spcPts val="2000"/>
              </a:spcAft>
              <a:buFont typeface="Arial"/>
              <a:buChar char="•"/>
            </a:pPr>
            <a:r>
              <a:rPr lang="en-US" sz="3200" dirty="0" err="1">
                <a:ea typeface="+mn-lt"/>
                <a:cs typeface="+mn-lt"/>
              </a:rPr>
              <a:t>Estos</a:t>
            </a:r>
            <a:r>
              <a:rPr lang="en-US" sz="3200" dirty="0">
                <a:ea typeface="+mn-lt"/>
                <a:cs typeface="+mn-lt"/>
              </a:rPr>
              <a:t> ‘</a:t>
            </a:r>
            <a:r>
              <a:rPr lang="en-US" sz="3200" dirty="0" err="1">
                <a:ea typeface="+mn-lt"/>
                <a:cs typeface="+mn-lt"/>
              </a:rPr>
              <a:t>heurísticos</a:t>
            </a:r>
            <a:r>
              <a:rPr lang="en-US" sz="3200" dirty="0">
                <a:ea typeface="+mn-lt"/>
                <a:cs typeface="+mn-lt"/>
              </a:rPr>
              <a:t>’ son directrices que </a:t>
            </a:r>
            <a:r>
              <a:rPr lang="en-US" sz="3200" dirty="0" err="1">
                <a:ea typeface="+mn-lt"/>
                <a:cs typeface="+mn-lt"/>
              </a:rPr>
              <a:t>establecen</a:t>
            </a:r>
            <a:r>
              <a:rPr lang="en-US" sz="3200" dirty="0">
                <a:ea typeface="+mn-lt"/>
                <a:cs typeface="+mn-lt"/>
              </a:rPr>
              <a:t> </a:t>
            </a:r>
            <a:r>
              <a:rPr lang="en-US" sz="3200" dirty="0" err="1">
                <a:ea typeface="+mn-lt"/>
                <a:cs typeface="+mn-lt"/>
              </a:rPr>
              <a:t>requisitos</a:t>
            </a:r>
            <a:r>
              <a:rPr lang="en-US" sz="3200" dirty="0">
                <a:ea typeface="+mn-lt"/>
                <a:cs typeface="+mn-lt"/>
              </a:rPr>
              <a:t> que debe </a:t>
            </a:r>
            <a:r>
              <a:rPr lang="en-US" sz="3200" dirty="0" err="1">
                <a:ea typeface="+mn-lt"/>
                <a:cs typeface="+mn-lt"/>
              </a:rPr>
              <a:t>cumplir</a:t>
            </a:r>
            <a:r>
              <a:rPr lang="en-US" sz="3200" dirty="0">
                <a:ea typeface="+mn-lt"/>
                <a:cs typeface="+mn-lt"/>
              </a:rPr>
              <a:t> el </a:t>
            </a:r>
            <a:r>
              <a:rPr lang="en-US" sz="3200" dirty="0" err="1">
                <a:ea typeface="+mn-lt"/>
                <a:cs typeface="+mn-lt"/>
              </a:rPr>
              <a:t>diseño</a:t>
            </a:r>
            <a:r>
              <a:rPr lang="en-US" sz="3200" dirty="0">
                <a:ea typeface="+mn-lt"/>
                <a:cs typeface="+mn-lt"/>
              </a:rPr>
              <a:t> con el fin de </a:t>
            </a:r>
            <a:r>
              <a:rPr lang="en-US" sz="3200" dirty="0" err="1">
                <a:ea typeface="+mn-lt"/>
                <a:cs typeface="+mn-lt"/>
              </a:rPr>
              <a:t>facilitar</a:t>
            </a:r>
            <a:r>
              <a:rPr lang="en-US" sz="3200" dirty="0">
                <a:ea typeface="+mn-lt"/>
                <a:cs typeface="+mn-lt"/>
              </a:rPr>
              <a:t> </a:t>
            </a:r>
            <a:r>
              <a:rPr lang="en-US" sz="3200" dirty="0" err="1">
                <a:ea typeface="+mn-lt"/>
                <a:cs typeface="+mn-lt"/>
              </a:rPr>
              <a:t>su</a:t>
            </a:r>
            <a:r>
              <a:rPr lang="en-US" sz="3200" dirty="0">
                <a:ea typeface="+mn-lt"/>
                <a:cs typeface="+mn-lt"/>
              </a:rPr>
              <a:t> </a:t>
            </a:r>
            <a:r>
              <a:rPr lang="en-US" sz="3200" dirty="0" err="1">
                <a:ea typeface="+mn-lt"/>
                <a:cs typeface="+mn-lt"/>
              </a:rPr>
              <a:t>comprensión</a:t>
            </a:r>
            <a:r>
              <a:rPr lang="en-US" sz="3200" dirty="0">
                <a:ea typeface="+mn-lt"/>
                <a:cs typeface="+mn-lt"/>
              </a:rPr>
              <a:t> y </a:t>
            </a:r>
            <a:r>
              <a:rPr lang="en-US" sz="3200" dirty="0" err="1">
                <a:ea typeface="+mn-lt"/>
                <a:cs typeface="+mn-lt"/>
              </a:rPr>
              <a:t>uso</a:t>
            </a:r>
            <a:r>
              <a:rPr lang="en-US" sz="3200" dirty="0">
                <a:ea typeface="+mn-lt"/>
                <a:cs typeface="+mn-lt"/>
              </a:rPr>
              <a:t> por el </a:t>
            </a:r>
            <a:r>
              <a:rPr lang="en-US" sz="3200" dirty="0" err="1">
                <a:ea typeface="+mn-lt"/>
                <a:cs typeface="+mn-lt"/>
              </a:rPr>
              <a:t>usuario</a:t>
            </a:r>
            <a:r>
              <a:rPr lang="en-US" sz="3200" dirty="0">
                <a:ea typeface="+mn-lt"/>
                <a:cs typeface="+mn-lt"/>
              </a:rPr>
              <a:t> final.</a:t>
            </a:r>
            <a:endParaRPr lang="en-US" sz="3200" b="1" dirty="0">
              <a:ea typeface="+mn-lt"/>
              <a:cs typeface="+mn-lt"/>
            </a:endParaRPr>
          </a:p>
        </p:txBody>
      </p:sp>
    </p:spTree>
    <p:extLst>
      <p:ext uri="{BB962C8B-B14F-4D97-AF65-F5344CB8AC3E}">
        <p14:creationId xmlns:p14="http://schemas.microsoft.com/office/powerpoint/2010/main" val="600075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Análisis</a:t>
            </a:r>
            <a:r>
              <a:rPr lang="en-US" dirty="0">
                <a:cs typeface="Calibri Light"/>
              </a:rPr>
              <a:t> </a:t>
            </a:r>
            <a:r>
              <a:rPr lang="en-US" dirty="0" err="1">
                <a:cs typeface="Calibri Light"/>
              </a:rPr>
              <a:t>heurístico</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26194" y="2173968"/>
            <a:ext cx="10735127" cy="36676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sz="3200" b="1">
                <a:ea typeface="+mn-lt"/>
                <a:cs typeface="+mn-lt"/>
              </a:rPr>
              <a:t>1. Visibilidad del estado de la aplicación:</a:t>
            </a:r>
            <a:r>
              <a:rPr lang="en-US" sz="3200">
                <a:ea typeface="+mn-lt"/>
                <a:cs typeface="+mn-lt"/>
              </a:rPr>
              <a:t> la aplicación siempre debe </a:t>
            </a:r>
            <a:r>
              <a:rPr lang="en-US" sz="3200" dirty="0">
                <a:ea typeface="+mn-lt"/>
                <a:cs typeface="+mn-lt"/>
              </a:rPr>
              <a:t>mantener informados a los usuarios sobre lo que está sucediendo.</a:t>
            </a:r>
            <a:endParaRPr lang="en-US" dirty="0">
              <a:ea typeface="+mn-lt"/>
              <a:cs typeface="+mn-lt"/>
            </a:endParaRPr>
          </a:p>
          <a:p>
            <a:pPr>
              <a:spcAft>
                <a:spcPts val="1000"/>
              </a:spcAft>
            </a:pPr>
            <a:r>
              <a:rPr lang="en-US" sz="3200" b="1" dirty="0">
                <a:ea typeface="+mn-lt"/>
                <a:cs typeface="+mn-lt"/>
              </a:rPr>
              <a:t>2. Relación entre la aplicación y el mundo real:</a:t>
            </a:r>
            <a:r>
              <a:rPr lang="en-US" sz="3200" dirty="0">
                <a:ea typeface="+mn-lt"/>
                <a:cs typeface="+mn-lt"/>
              </a:rPr>
              <a:t>  debe hablar el idioma de los usuarios, con palabras, frases y conceptos </a:t>
            </a:r>
            <a:r>
              <a:rPr lang="en-US" sz="3200">
                <a:ea typeface="+mn-lt"/>
                <a:cs typeface="+mn-lt"/>
              </a:rPr>
              <a:t>familiares para el usuario, en lugar de términos orientados a la aplicación.</a:t>
            </a:r>
          </a:p>
        </p:txBody>
      </p:sp>
    </p:spTree>
    <p:extLst>
      <p:ext uri="{BB962C8B-B14F-4D97-AF65-F5344CB8AC3E}">
        <p14:creationId xmlns:p14="http://schemas.microsoft.com/office/powerpoint/2010/main" val="71832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Análisis</a:t>
            </a:r>
            <a:r>
              <a:rPr lang="en-US" dirty="0">
                <a:cs typeface="Calibri Light"/>
              </a:rPr>
              <a:t> </a:t>
            </a:r>
            <a:r>
              <a:rPr lang="en-US" dirty="0" err="1">
                <a:cs typeface="Calibri Light"/>
              </a:rPr>
              <a:t>heurístico</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26194" y="2173968"/>
            <a:ext cx="10735127" cy="47038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700"/>
              </a:spcAft>
            </a:pPr>
            <a:r>
              <a:rPr lang="en-US" sz="3200" b="1" dirty="0">
                <a:ea typeface="+mn-lt"/>
                <a:cs typeface="+mn-lt"/>
              </a:rPr>
              <a:t>3. Libertad y control por parte del usuario:</a:t>
            </a:r>
            <a:r>
              <a:rPr lang="en-US" sz="3200" dirty="0">
                <a:ea typeface="+mn-lt"/>
                <a:cs typeface="+mn-lt"/>
              </a:rPr>
              <a:t> hay ocasiones en que los usuarios realizarán acciones por error y necesitarán una </a:t>
            </a:r>
            <a:r>
              <a:rPr lang="en-US" sz="3200">
                <a:ea typeface="+mn-lt"/>
                <a:cs typeface="+mn-lt"/>
              </a:rPr>
              <a:t>“salida de emergencia”.</a:t>
            </a:r>
            <a:r>
              <a:rPr lang="en-US" sz="3200" dirty="0">
                <a:ea typeface="+mn-lt"/>
                <a:cs typeface="+mn-lt"/>
              </a:rPr>
              <a:t> Se deben apoyar las funciones de deshacer y rehacer.</a:t>
            </a:r>
            <a:endParaRPr lang="en-US">
              <a:ea typeface="+mn-lt"/>
              <a:cs typeface="+mn-lt"/>
            </a:endParaRPr>
          </a:p>
          <a:p>
            <a:pPr>
              <a:spcAft>
                <a:spcPts val="700"/>
              </a:spcAft>
            </a:pPr>
            <a:r>
              <a:rPr lang="en-US" sz="3200" b="1">
                <a:ea typeface="+mn-lt"/>
                <a:cs typeface="+mn-lt"/>
              </a:rPr>
              <a:t>4. Consistencia y estándares:</a:t>
            </a:r>
            <a:r>
              <a:rPr lang="en-US" sz="3200">
                <a:ea typeface="+mn-lt"/>
                <a:cs typeface="+mn-lt"/>
              </a:rPr>
              <a:t> los usuarios no deberían cuestionarse si acciones, situaciones o palabras diferentes significan en realidad la misma cosa; siga las convenciones establecidas.</a:t>
            </a:r>
            <a:endParaRPr lang="en-US">
              <a:ea typeface="+mn-lt"/>
              <a:cs typeface="+mn-lt"/>
            </a:endParaRPr>
          </a:p>
          <a:p>
            <a:pPr>
              <a:spcAft>
                <a:spcPts val="1000"/>
              </a:spcAft>
            </a:pPr>
            <a:endParaRPr lang="en-US" sz="3200" dirty="0">
              <a:ea typeface="+mn-lt"/>
              <a:cs typeface="+mn-lt"/>
            </a:endParaRPr>
          </a:p>
        </p:txBody>
      </p:sp>
    </p:spTree>
    <p:extLst>
      <p:ext uri="{BB962C8B-B14F-4D97-AF65-F5344CB8AC3E}">
        <p14:creationId xmlns:p14="http://schemas.microsoft.com/office/powerpoint/2010/main" val="1359662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Análisis</a:t>
            </a:r>
            <a:r>
              <a:rPr lang="en-US" dirty="0">
                <a:cs typeface="Calibri Light"/>
              </a:rPr>
              <a:t> </a:t>
            </a:r>
            <a:r>
              <a:rPr lang="en-US" dirty="0" err="1">
                <a:cs typeface="Calibri Light"/>
              </a:rPr>
              <a:t>heurístico</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26194" y="2173968"/>
            <a:ext cx="10735127" cy="4262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900"/>
              </a:spcAft>
            </a:pPr>
            <a:r>
              <a:rPr lang="en-US" sz="3200" b="1">
                <a:ea typeface="+mn-lt"/>
                <a:cs typeface="+mn-lt"/>
              </a:rPr>
              <a:t>5. Prevención de errores:</a:t>
            </a:r>
            <a:r>
              <a:rPr lang="en-US" sz="3200">
                <a:ea typeface="+mn-lt"/>
                <a:cs typeface="+mn-lt"/>
              </a:rPr>
              <a:t> mucho mejor que un buen diseño de mensajes de error es realizar un diseño cuidadoso que prevenga la ocurrencia de problemas.</a:t>
            </a:r>
            <a:endParaRPr lang="en-US">
              <a:ea typeface="+mn-lt"/>
              <a:cs typeface="+mn-lt"/>
            </a:endParaRPr>
          </a:p>
          <a:p>
            <a:pPr>
              <a:spcAft>
                <a:spcPts val="900"/>
              </a:spcAft>
            </a:pPr>
            <a:r>
              <a:rPr lang="en-US" sz="3200" b="1" dirty="0">
                <a:ea typeface="+mn-lt"/>
                <a:cs typeface="+mn-lt"/>
              </a:rPr>
              <a:t>6. Reconocimiento antes que recuerdo:</a:t>
            </a:r>
            <a:r>
              <a:rPr lang="en-US" sz="3200" dirty="0">
                <a:ea typeface="+mn-lt"/>
                <a:cs typeface="+mn-lt"/>
              </a:rPr>
              <a:t> el usuario no tendría </a:t>
            </a:r>
            <a:r>
              <a:rPr lang="en-US" sz="3200">
                <a:ea typeface="+mn-lt"/>
                <a:cs typeface="+mn-lt"/>
              </a:rPr>
              <a:t>que recordar la información que se le da para avanzar en un proceso. </a:t>
            </a:r>
            <a:r>
              <a:rPr lang="en-US" sz="3200" dirty="0">
                <a:ea typeface="+mn-lt"/>
                <a:cs typeface="+mn-lt"/>
              </a:rPr>
              <a:t>Las instrucciones para el uso del sistema deben estar a </a:t>
            </a:r>
            <a:r>
              <a:rPr lang="en-US" sz="3200">
                <a:ea typeface="+mn-lt"/>
                <a:cs typeface="+mn-lt"/>
              </a:rPr>
              <a:t>la vista o ser fácilmente recuperables cuando sea necesario.</a:t>
            </a:r>
            <a:endParaRPr lang="en-US">
              <a:ea typeface="+mn-lt"/>
              <a:cs typeface="+mn-lt"/>
            </a:endParaRPr>
          </a:p>
          <a:p>
            <a:pPr>
              <a:spcAft>
                <a:spcPts val="1000"/>
              </a:spcAft>
            </a:pPr>
            <a:endParaRPr lang="en-US" sz="3200" dirty="0">
              <a:ea typeface="+mn-lt"/>
              <a:cs typeface="+mn-lt"/>
            </a:endParaRPr>
          </a:p>
        </p:txBody>
      </p:sp>
    </p:spTree>
    <p:extLst>
      <p:ext uri="{BB962C8B-B14F-4D97-AF65-F5344CB8AC3E}">
        <p14:creationId xmlns:p14="http://schemas.microsoft.com/office/powerpoint/2010/main" val="54534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Análisis</a:t>
            </a:r>
            <a:r>
              <a:rPr lang="en-US" dirty="0">
                <a:cs typeface="Calibri Light"/>
              </a:rPr>
              <a:t> </a:t>
            </a:r>
            <a:r>
              <a:rPr lang="en-US" dirty="0" err="1">
                <a:cs typeface="Calibri Light"/>
              </a:rPr>
              <a:t>heurístico</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26194" y="2173968"/>
            <a:ext cx="10735127" cy="47628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900"/>
              </a:spcAft>
            </a:pPr>
            <a:r>
              <a:rPr lang="en-US" sz="3100" b="1" dirty="0">
                <a:ea typeface="+mn-lt"/>
                <a:cs typeface="+mn-lt"/>
              </a:rPr>
              <a:t>7. Flexibilidad y eficiencia de uso:</a:t>
            </a:r>
            <a:r>
              <a:rPr lang="en-US" sz="3100" dirty="0">
                <a:ea typeface="+mn-lt"/>
                <a:cs typeface="+mn-lt"/>
              </a:rPr>
              <a:t> </a:t>
            </a:r>
            <a:r>
              <a:rPr lang="en-US" sz="3100" dirty="0" err="1">
                <a:ea typeface="+mn-lt"/>
                <a:cs typeface="+mn-lt"/>
              </a:rPr>
              <a:t>favorecer</a:t>
            </a:r>
            <a:r>
              <a:rPr lang="en-US" sz="3100" dirty="0">
                <a:ea typeface="+mn-lt"/>
                <a:cs typeface="+mn-lt"/>
              </a:rPr>
              <a:t> una </a:t>
            </a:r>
            <a:r>
              <a:rPr lang="en-US" sz="3100" dirty="0" err="1">
                <a:ea typeface="+mn-lt"/>
                <a:cs typeface="+mn-lt"/>
              </a:rPr>
              <a:t>interacción</a:t>
            </a:r>
            <a:r>
              <a:rPr lang="en-US" sz="3100" dirty="0">
                <a:ea typeface="+mn-lt"/>
                <a:cs typeface="+mn-lt"/>
              </a:rPr>
              <a:t> </a:t>
            </a:r>
            <a:r>
              <a:rPr lang="en-US" sz="3100" dirty="0" err="1">
                <a:ea typeface="+mn-lt"/>
                <a:cs typeface="+mn-lt"/>
              </a:rPr>
              <a:t>más</a:t>
            </a:r>
            <a:r>
              <a:rPr lang="en-US" sz="3100" dirty="0">
                <a:ea typeface="+mn-lt"/>
                <a:cs typeface="+mn-lt"/>
              </a:rPr>
              <a:t> </a:t>
            </a:r>
            <a:r>
              <a:rPr lang="en-US" sz="3100" dirty="0" err="1">
                <a:ea typeface="+mn-lt"/>
                <a:cs typeface="+mn-lt"/>
              </a:rPr>
              <a:t>rápida</a:t>
            </a:r>
            <a:r>
              <a:rPr lang="en-US" sz="3100" dirty="0">
                <a:ea typeface="+mn-lt"/>
                <a:cs typeface="+mn-lt"/>
              </a:rPr>
              <a:t> a los </a:t>
            </a:r>
            <a:r>
              <a:rPr lang="en-US" sz="3100" dirty="0" err="1">
                <a:ea typeface="+mn-lt"/>
                <a:cs typeface="+mn-lt"/>
              </a:rPr>
              <a:t>usuarios</a:t>
            </a:r>
            <a:r>
              <a:rPr lang="en-US" sz="3100" dirty="0">
                <a:ea typeface="+mn-lt"/>
                <a:cs typeface="+mn-lt"/>
              </a:rPr>
              <a:t> </a:t>
            </a:r>
            <a:r>
              <a:rPr lang="en-US" sz="3100" dirty="0" err="1">
                <a:ea typeface="+mn-lt"/>
                <a:cs typeface="+mn-lt"/>
              </a:rPr>
              <a:t>expertos</a:t>
            </a:r>
            <a:r>
              <a:rPr lang="en-US" sz="3100" dirty="0">
                <a:ea typeface="+mn-lt"/>
                <a:cs typeface="+mn-lt"/>
              </a:rPr>
              <a:t>. Se debe </a:t>
            </a:r>
            <a:r>
              <a:rPr lang="en-US" sz="3100" dirty="0" err="1">
                <a:ea typeface="+mn-lt"/>
                <a:cs typeface="+mn-lt"/>
              </a:rPr>
              <a:t>permitir</a:t>
            </a:r>
            <a:r>
              <a:rPr lang="en-US" sz="3100" dirty="0">
                <a:ea typeface="+mn-lt"/>
                <a:cs typeface="+mn-lt"/>
              </a:rPr>
              <a:t> que los </a:t>
            </a:r>
            <a:r>
              <a:rPr lang="en-US" sz="3100" dirty="0" err="1">
                <a:ea typeface="+mn-lt"/>
                <a:cs typeface="+mn-lt"/>
              </a:rPr>
              <a:t>usuarios</a:t>
            </a:r>
            <a:r>
              <a:rPr lang="en-US" sz="3100" dirty="0">
                <a:ea typeface="+mn-lt"/>
                <a:cs typeface="+mn-lt"/>
              </a:rPr>
              <a:t> </a:t>
            </a:r>
            <a:r>
              <a:rPr lang="en-US" sz="3100" dirty="0" err="1">
                <a:ea typeface="+mn-lt"/>
                <a:cs typeface="+mn-lt"/>
              </a:rPr>
              <a:t>adapten</a:t>
            </a:r>
            <a:r>
              <a:rPr lang="en-US" sz="3100" dirty="0">
                <a:ea typeface="+mn-lt"/>
                <a:cs typeface="+mn-lt"/>
              </a:rPr>
              <a:t> el </a:t>
            </a:r>
            <a:r>
              <a:rPr lang="en-US" sz="3100" dirty="0" err="1">
                <a:ea typeface="+mn-lt"/>
                <a:cs typeface="+mn-lt"/>
              </a:rPr>
              <a:t>sistema</a:t>
            </a:r>
            <a:r>
              <a:rPr lang="en-US" sz="3100" dirty="0">
                <a:ea typeface="+mn-lt"/>
                <a:cs typeface="+mn-lt"/>
              </a:rPr>
              <a:t> para usos frecuentes.</a:t>
            </a:r>
            <a:endParaRPr lang="en-US"/>
          </a:p>
          <a:p>
            <a:pPr>
              <a:spcAft>
                <a:spcPts val="900"/>
              </a:spcAft>
            </a:pPr>
            <a:r>
              <a:rPr lang="en-US" sz="3100" b="1" dirty="0">
                <a:ea typeface="+mn-lt"/>
                <a:cs typeface="+mn-lt"/>
              </a:rPr>
              <a:t>8. Estética y diseño minimalista:</a:t>
            </a:r>
            <a:r>
              <a:rPr lang="en-US" sz="3100" dirty="0">
                <a:ea typeface="+mn-lt"/>
                <a:cs typeface="+mn-lt"/>
              </a:rPr>
              <a:t> las vistas no deben contener información que es irrelevante o poco usada. Cada </a:t>
            </a:r>
            <a:r>
              <a:rPr lang="en-US" sz="3100" dirty="0" err="1">
                <a:ea typeface="+mn-lt"/>
                <a:cs typeface="+mn-lt"/>
              </a:rPr>
              <a:t>unidad</a:t>
            </a:r>
            <a:r>
              <a:rPr lang="en-US" sz="3100" dirty="0">
                <a:ea typeface="+mn-lt"/>
                <a:cs typeface="+mn-lt"/>
              </a:rPr>
              <a:t> extra de </a:t>
            </a:r>
            <a:r>
              <a:rPr lang="en-US" sz="3100" dirty="0" err="1">
                <a:ea typeface="+mn-lt"/>
                <a:cs typeface="+mn-lt"/>
              </a:rPr>
              <a:t>información</a:t>
            </a:r>
            <a:r>
              <a:rPr lang="en-US" sz="3100" dirty="0">
                <a:ea typeface="+mn-lt"/>
                <a:cs typeface="+mn-lt"/>
              </a:rPr>
              <a:t> </a:t>
            </a:r>
            <a:r>
              <a:rPr lang="en-US" sz="3100" dirty="0" err="1">
                <a:ea typeface="+mn-lt"/>
                <a:cs typeface="+mn-lt"/>
              </a:rPr>
              <a:t>compite</a:t>
            </a:r>
            <a:r>
              <a:rPr lang="en-US" sz="3100" dirty="0">
                <a:ea typeface="+mn-lt"/>
                <a:cs typeface="+mn-lt"/>
              </a:rPr>
              <a:t> con las </a:t>
            </a:r>
            <a:r>
              <a:rPr lang="en-US" sz="3100" dirty="0" err="1">
                <a:ea typeface="+mn-lt"/>
                <a:cs typeface="+mn-lt"/>
              </a:rPr>
              <a:t>unidades</a:t>
            </a:r>
            <a:r>
              <a:rPr lang="en-US" sz="3100" dirty="0">
                <a:ea typeface="+mn-lt"/>
                <a:cs typeface="+mn-lt"/>
              </a:rPr>
              <a:t> de </a:t>
            </a:r>
            <a:r>
              <a:rPr lang="en-US" sz="3100" dirty="0" err="1">
                <a:ea typeface="+mn-lt"/>
                <a:cs typeface="+mn-lt"/>
              </a:rPr>
              <a:t>información</a:t>
            </a:r>
            <a:r>
              <a:rPr lang="en-US" sz="3100" dirty="0">
                <a:ea typeface="+mn-lt"/>
                <a:cs typeface="+mn-lt"/>
              </a:rPr>
              <a:t> </a:t>
            </a:r>
            <a:r>
              <a:rPr lang="en-US" sz="3100" dirty="0" err="1">
                <a:ea typeface="+mn-lt"/>
                <a:cs typeface="+mn-lt"/>
              </a:rPr>
              <a:t>relevantes</a:t>
            </a:r>
            <a:r>
              <a:rPr lang="en-US" sz="3100" dirty="0">
                <a:ea typeface="+mn-lt"/>
                <a:cs typeface="+mn-lt"/>
              </a:rPr>
              <a:t> y </a:t>
            </a:r>
            <a:r>
              <a:rPr lang="en-US" sz="3100" dirty="0" err="1">
                <a:ea typeface="+mn-lt"/>
                <a:cs typeface="+mn-lt"/>
              </a:rPr>
              <a:t>disminuye</a:t>
            </a:r>
            <a:r>
              <a:rPr lang="en-US" sz="3100" dirty="0">
                <a:ea typeface="+mn-lt"/>
                <a:cs typeface="+mn-lt"/>
              </a:rPr>
              <a:t> </a:t>
            </a:r>
            <a:r>
              <a:rPr lang="en-US" sz="3100" dirty="0" err="1">
                <a:ea typeface="+mn-lt"/>
                <a:cs typeface="+mn-lt"/>
              </a:rPr>
              <a:t>su</a:t>
            </a:r>
            <a:r>
              <a:rPr lang="en-US" sz="3100" dirty="0">
                <a:ea typeface="+mn-lt"/>
                <a:cs typeface="+mn-lt"/>
              </a:rPr>
              <a:t> </a:t>
            </a:r>
            <a:r>
              <a:rPr lang="en-US" sz="3100" dirty="0" err="1">
                <a:ea typeface="+mn-lt"/>
                <a:cs typeface="+mn-lt"/>
              </a:rPr>
              <a:t>visibilidad</a:t>
            </a:r>
            <a:r>
              <a:rPr lang="en-US" sz="3100" dirty="0">
                <a:ea typeface="+mn-lt"/>
                <a:cs typeface="+mn-lt"/>
              </a:rPr>
              <a:t> </a:t>
            </a:r>
            <a:r>
              <a:rPr lang="en-US" sz="3100" dirty="0" err="1">
                <a:ea typeface="+mn-lt"/>
                <a:cs typeface="+mn-lt"/>
              </a:rPr>
              <a:t>relativa</a:t>
            </a:r>
            <a:r>
              <a:rPr lang="en-US" sz="3100" dirty="0">
                <a:ea typeface="+mn-lt"/>
                <a:cs typeface="+mn-lt"/>
              </a:rPr>
              <a:t>.</a:t>
            </a:r>
          </a:p>
          <a:p>
            <a:pPr>
              <a:spcAft>
                <a:spcPts val="900"/>
              </a:spcAft>
            </a:pPr>
            <a:endParaRPr lang="en-US" sz="3200" dirty="0">
              <a:ea typeface="+mn-lt"/>
              <a:cs typeface="+mn-lt"/>
            </a:endParaRPr>
          </a:p>
          <a:p>
            <a:pPr>
              <a:spcAft>
                <a:spcPts val="1000"/>
              </a:spcAft>
            </a:pPr>
            <a:endParaRPr lang="en-US" sz="3200" dirty="0">
              <a:ea typeface="+mn-lt"/>
              <a:cs typeface="+mn-lt"/>
            </a:endParaRPr>
          </a:p>
        </p:txBody>
      </p:sp>
    </p:spTree>
    <p:extLst>
      <p:ext uri="{BB962C8B-B14F-4D97-AF65-F5344CB8AC3E}">
        <p14:creationId xmlns:p14="http://schemas.microsoft.com/office/powerpoint/2010/main" val="2927071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Análisis</a:t>
            </a:r>
            <a:r>
              <a:rPr lang="en-US" dirty="0">
                <a:cs typeface="Calibri Light"/>
              </a:rPr>
              <a:t> </a:t>
            </a:r>
            <a:r>
              <a:rPr lang="en-US" dirty="0" err="1">
                <a:cs typeface="Calibri Light"/>
              </a:rPr>
              <a:t>heurístico</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26194" y="2173968"/>
            <a:ext cx="10735127" cy="35471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900"/>
              </a:spcAft>
            </a:pPr>
            <a:r>
              <a:rPr lang="en-US" sz="3100" b="1">
                <a:ea typeface="+mn-lt"/>
                <a:cs typeface="+mn-lt"/>
              </a:rPr>
              <a:t>9. Ayudar a los usuarios a reconocer:</a:t>
            </a:r>
            <a:r>
              <a:rPr lang="en-US" sz="3100">
                <a:ea typeface="+mn-lt"/>
                <a:cs typeface="+mn-lt"/>
              </a:rPr>
              <a:t> diagnosticar y recuperarse de errores, indicando en forma precisa el problema y sugerir una solución constructiva al problema.</a:t>
            </a:r>
            <a:endParaRPr lang="en-US">
              <a:ea typeface="+mn-lt"/>
              <a:cs typeface="+mn-lt"/>
            </a:endParaRPr>
          </a:p>
          <a:p>
            <a:pPr>
              <a:spcAft>
                <a:spcPts val="900"/>
              </a:spcAft>
            </a:pPr>
            <a:r>
              <a:rPr lang="en-US" sz="3100" b="1">
                <a:ea typeface="+mn-lt"/>
                <a:cs typeface="+mn-lt"/>
              </a:rPr>
              <a:t>10. Ayuda y documentación:</a:t>
            </a:r>
            <a:r>
              <a:rPr lang="en-US" sz="3100">
                <a:ea typeface="+mn-lt"/>
                <a:cs typeface="+mn-lt"/>
              </a:rPr>
              <a:t> incluso en los casos en que el sistema pueda ser usado sin documentación, podría ser necesario ofrecer ayuda y documentación. Dicha información debería ser fácil de buscar, estar enfocada en las tareas del usuario.</a:t>
            </a:r>
          </a:p>
        </p:txBody>
      </p:sp>
    </p:spTree>
    <p:extLst>
      <p:ext uri="{BB962C8B-B14F-4D97-AF65-F5344CB8AC3E}">
        <p14:creationId xmlns:p14="http://schemas.microsoft.com/office/powerpoint/2010/main" val="153028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Análisis</a:t>
            </a:r>
            <a:r>
              <a:rPr lang="en-US" dirty="0">
                <a:cs typeface="Calibri Light"/>
              </a:rPr>
              <a:t> </a:t>
            </a:r>
            <a:r>
              <a:rPr lang="en-US" dirty="0" err="1">
                <a:cs typeface="Calibri Light"/>
              </a:rPr>
              <a:t>heurístico</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26194" y="2173968"/>
            <a:ext cx="10735127" cy="16389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900"/>
              </a:spcAft>
            </a:pPr>
            <a:r>
              <a:rPr lang="en-US" sz="3100" b="1">
                <a:ea typeface="+mn-lt"/>
                <a:cs typeface="+mn-lt"/>
              </a:rPr>
              <a:t>Más heurísticos:</a:t>
            </a:r>
          </a:p>
          <a:p>
            <a:pPr>
              <a:spcAft>
                <a:spcPts val="900"/>
              </a:spcAft>
            </a:pPr>
            <a:r>
              <a:rPr lang="en-US" sz="3100" dirty="0">
                <a:ea typeface="+mn-lt"/>
                <a:cs typeface="+mn-lt"/>
                <a:hlinkClick r:id="rId3"/>
              </a:rPr>
              <a:t>https://webdesign.tutsplus.com/es/articles/8-golden-rules-for-better-interface-design--cms-30886</a:t>
            </a:r>
            <a:endParaRPr lang="en-US"/>
          </a:p>
        </p:txBody>
      </p:sp>
    </p:spTree>
    <p:extLst>
      <p:ext uri="{BB962C8B-B14F-4D97-AF65-F5344CB8AC3E}">
        <p14:creationId xmlns:p14="http://schemas.microsoft.com/office/powerpoint/2010/main" val="3907056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Análisis</a:t>
            </a:r>
            <a:r>
              <a:rPr lang="en-US" dirty="0">
                <a:cs typeface="Calibri Light"/>
              </a:rPr>
              <a:t> </a:t>
            </a:r>
            <a:r>
              <a:rPr lang="en-US" dirty="0" err="1">
                <a:cs typeface="Calibri Light"/>
              </a:rPr>
              <a:t>heurístico</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28891515-D8A6-40EA-A283-26F278729CB3}"/>
              </a:ext>
            </a:extLst>
          </p:cNvPr>
          <p:cNvSpPr txBox="1"/>
          <p:nvPr/>
        </p:nvSpPr>
        <p:spPr>
          <a:xfrm>
            <a:off x="926194" y="2173968"/>
            <a:ext cx="1073512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900"/>
              </a:spcAft>
            </a:pPr>
            <a:r>
              <a:rPr lang="en-US" sz="2800">
                <a:ea typeface="+mn-lt"/>
                <a:cs typeface="+mn-lt"/>
              </a:rPr>
              <a:t>Para que las pruebas de usabilidad sean valiosas, los resultados del estudio deben identificar claramente los problemas y ayudar al equipo a avanzar hacia soluciones de diseño.</a:t>
            </a:r>
          </a:p>
        </p:txBody>
      </p:sp>
      <p:graphicFrame>
        <p:nvGraphicFramePr>
          <p:cNvPr id="5" name="Table 5">
            <a:extLst>
              <a:ext uri="{FF2B5EF4-FFF2-40B4-BE49-F238E27FC236}">
                <a16:creationId xmlns:a16="http://schemas.microsoft.com/office/drawing/2014/main" id="{7BDF6C89-1EEA-416B-99AB-8134434F0D01}"/>
              </a:ext>
            </a:extLst>
          </p:cNvPr>
          <p:cNvGraphicFramePr>
            <a:graphicFrameLocks noGrp="1"/>
          </p:cNvGraphicFramePr>
          <p:nvPr>
            <p:extLst>
              <p:ext uri="{D42A27DB-BD31-4B8C-83A1-F6EECF244321}">
                <p14:modId xmlns:p14="http://schemas.microsoft.com/office/powerpoint/2010/main" val="3442121355"/>
              </p:ext>
            </p:extLst>
          </p:nvPr>
        </p:nvGraphicFramePr>
        <p:xfrm>
          <a:off x="2031733" y="4412060"/>
          <a:ext cx="8168638" cy="1744177"/>
        </p:xfrm>
        <a:graphic>
          <a:graphicData uri="http://schemas.openxmlformats.org/drawingml/2006/table">
            <a:tbl>
              <a:tblPr firstRow="1" bandRow="1">
                <a:tableStyleId>{5C22544A-7EE6-4342-B048-85BDC9FD1C3A}</a:tableStyleId>
              </a:tblPr>
              <a:tblGrid>
                <a:gridCol w="5269371">
                  <a:extLst>
                    <a:ext uri="{9D8B030D-6E8A-4147-A177-3AD203B41FA5}">
                      <a16:colId xmlns:a16="http://schemas.microsoft.com/office/drawing/2014/main" val="985017696"/>
                    </a:ext>
                  </a:extLst>
                </a:gridCol>
                <a:gridCol w="1463842">
                  <a:extLst>
                    <a:ext uri="{9D8B030D-6E8A-4147-A177-3AD203B41FA5}">
                      <a16:colId xmlns:a16="http://schemas.microsoft.com/office/drawing/2014/main" val="3144174828"/>
                    </a:ext>
                  </a:extLst>
                </a:gridCol>
                <a:gridCol w="1435425">
                  <a:extLst>
                    <a:ext uri="{9D8B030D-6E8A-4147-A177-3AD203B41FA5}">
                      <a16:colId xmlns:a16="http://schemas.microsoft.com/office/drawing/2014/main" val="3163297894"/>
                    </a:ext>
                  </a:extLst>
                </a:gridCol>
              </a:tblGrid>
              <a:tr h="631657">
                <a:tc gridSpan="3">
                  <a:txBody>
                    <a:bodyPr/>
                    <a:lstStyle/>
                    <a:p>
                      <a:r>
                        <a:rPr lang="en-US"/>
                        <a:t>Descripción del problema encontrado</a:t>
                      </a:r>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6578779"/>
                  </a:ext>
                </a:extLst>
              </a:tr>
              <a:tr h="370840">
                <a:tc>
                  <a:txBody>
                    <a:bodyPr/>
                    <a:lstStyle/>
                    <a:p>
                      <a:r>
                        <a:rPr lang="en-US"/>
                        <a:t>Localización</a:t>
                      </a:r>
                      <a:endParaRPr lang="en-US" dirty="0"/>
                    </a:p>
                  </a:txBody>
                  <a:tcPr/>
                </a:tc>
                <a:tc>
                  <a:txBody>
                    <a:bodyPr/>
                    <a:lstStyle/>
                    <a:p>
                      <a:pPr lvl="0">
                        <a:buNone/>
                      </a:pPr>
                      <a:r>
                        <a:rPr lang="en-US" sz="1800" b="1" i="0" u="none" strike="noStrike" noProof="0">
                          <a:latin typeface="Calibri"/>
                        </a:rPr>
                        <a:t>Frecuencia</a:t>
                      </a:r>
                      <a:endParaRPr lang="en-US"/>
                    </a:p>
                  </a:txBody>
                  <a:tcPr/>
                </a:tc>
                <a:tc>
                  <a:txBody>
                    <a:bodyPr/>
                    <a:lstStyle/>
                    <a:p>
                      <a:pPr lvl="0">
                        <a:buNone/>
                      </a:pPr>
                      <a:r>
                        <a:rPr lang="en-US" sz="1800" b="1" i="0" u="none" strike="noStrike" noProof="0">
                          <a:latin typeface="Calibri"/>
                        </a:rPr>
                        <a:t>Gravedad</a:t>
                      </a:r>
                      <a:endParaRPr lang="en-US"/>
                    </a:p>
                  </a:txBody>
                  <a:tcPr/>
                </a:tc>
                <a:extLst>
                  <a:ext uri="{0D108BD9-81ED-4DB2-BD59-A6C34878D82A}">
                    <a16:rowId xmlns:a16="http://schemas.microsoft.com/office/drawing/2014/main" val="1822361551"/>
                  </a:ext>
                </a:extLst>
              </a:tr>
              <a:tr h="370840">
                <a:tc>
                  <a:txBody>
                    <a:bodyPr/>
                    <a:lstStyle/>
                    <a:p>
                      <a:r>
                        <a:rPr lang="en-US"/>
                        <a:t>Heurístico</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58975244"/>
                  </a:ext>
                </a:extLst>
              </a:tr>
              <a:tr h="370840">
                <a:tc gridSpan="3">
                  <a:txBody>
                    <a:bodyPr/>
                    <a:lstStyle/>
                    <a:p>
                      <a:pPr lvl="0">
                        <a:buNone/>
                      </a:pPr>
                      <a:r>
                        <a:rPr lang="en-US"/>
                        <a:t>Solución propuesta</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8574563"/>
                  </a:ext>
                </a:extLst>
              </a:tr>
            </a:tbl>
          </a:graphicData>
        </a:graphic>
      </p:graphicFrame>
      <p:sp>
        <p:nvSpPr>
          <p:cNvPr id="6" name="TextBox 5">
            <a:extLst>
              <a:ext uri="{FF2B5EF4-FFF2-40B4-BE49-F238E27FC236}">
                <a16:creationId xmlns:a16="http://schemas.microsoft.com/office/drawing/2014/main" id="{74DCA4CC-000D-4E4B-8815-D88EBA7F7053}"/>
              </a:ext>
            </a:extLst>
          </p:cNvPr>
          <p:cNvSpPr txBox="1"/>
          <p:nvPr/>
        </p:nvSpPr>
        <p:spPr>
          <a:xfrm>
            <a:off x="1999749" y="3754354"/>
            <a:ext cx="81173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t>Informe de auditoría de usabilidad</a:t>
            </a:r>
            <a:endParaRPr lang="en-US" sz="3200" b="1">
              <a:cs typeface="Calibri"/>
            </a:endParaRPr>
          </a:p>
        </p:txBody>
      </p:sp>
    </p:spTree>
    <p:extLst>
      <p:ext uri="{BB962C8B-B14F-4D97-AF65-F5344CB8AC3E}">
        <p14:creationId xmlns:p14="http://schemas.microsoft.com/office/powerpoint/2010/main" val="2303544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38200" y="459863"/>
            <a:ext cx="10515600" cy="1004594"/>
          </a:xfrm>
        </p:spPr>
        <p:txBody>
          <a:bodyPr>
            <a:normAutofit/>
          </a:bodyPr>
          <a:lstStyle/>
          <a:p>
            <a:pPr algn="ctr"/>
            <a:r>
              <a:rPr lang="en-US" dirty="0" err="1">
                <a:solidFill>
                  <a:srgbClr val="FFFFFF"/>
                </a:solidFill>
                <a:cs typeface="Calibri Light"/>
              </a:rPr>
              <a:t>Ejercicio</a:t>
            </a:r>
            <a:r>
              <a:rPr lang="en-US" dirty="0">
                <a:solidFill>
                  <a:srgbClr val="FFFFFF"/>
                </a:solidFill>
                <a:cs typeface="Calibri Light"/>
              </a:rPr>
              <a:t> </a:t>
            </a:r>
            <a:r>
              <a:rPr lang="en-US" dirty="0" err="1">
                <a:solidFill>
                  <a:srgbClr val="FFFFFF"/>
                </a:solidFill>
                <a:cs typeface="Calibri Light"/>
              </a:rPr>
              <a:t>práctico</a:t>
            </a:r>
            <a:endParaRPr lang="es-ES" dirty="0" err="1"/>
          </a:p>
        </p:txBody>
      </p:sp>
      <p:sp>
        <p:nvSpPr>
          <p:cNvPr id="24" name="Rectangle: Rounded Corners 2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67572B6B-74DB-458D-B5FD-A84D7A581031}"/>
              </a:ext>
            </a:extLst>
          </p:cNvPr>
          <p:cNvSpPr txBox="1"/>
          <p:nvPr/>
        </p:nvSpPr>
        <p:spPr>
          <a:xfrm>
            <a:off x="756425" y="1797205"/>
            <a:ext cx="10786469"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ea typeface="+mn-lt"/>
                <a:cs typeface="+mn-lt"/>
              </a:rPr>
              <a:t>Queremos realizar un test de usuario de la aplicación gráfica para la gestión de los desayunos que se ha realizado en tareas anteriores para ver su usabilidad dentro de una pequeña cafetería.</a:t>
            </a:r>
          </a:p>
          <a:p>
            <a:endParaRPr lang="es-ES" sz="2800" dirty="0">
              <a:ea typeface="+mn-lt"/>
              <a:cs typeface="+mn-lt"/>
            </a:endParaRPr>
          </a:p>
          <a:p>
            <a:r>
              <a:rPr lang="es-ES" sz="2800" dirty="0">
                <a:ea typeface="+mn-lt"/>
                <a:cs typeface="+mn-lt"/>
              </a:rPr>
              <a:t>Para ello se pide:</a:t>
            </a:r>
          </a:p>
          <a:p>
            <a:pPr marL="457200" indent="-457200">
              <a:buFont typeface="Arial"/>
              <a:buChar char="•"/>
            </a:pPr>
            <a:r>
              <a:rPr lang="es-ES" sz="2800" dirty="0">
                <a:ea typeface="+mn-lt"/>
                <a:cs typeface="+mn-lt"/>
              </a:rPr>
              <a:t>Investigar en que consiste un test de usuario y como planificarlo.</a:t>
            </a:r>
            <a:endParaRPr lang="es-ES" sz="2800" dirty="0">
              <a:cs typeface="Calibri"/>
            </a:endParaRPr>
          </a:p>
          <a:p>
            <a:pPr marL="457200" indent="-457200">
              <a:buFont typeface="Arial"/>
              <a:buChar char="•"/>
            </a:pPr>
            <a:r>
              <a:rPr lang="es-ES" sz="2800" dirty="0">
                <a:cs typeface="Calibri"/>
              </a:rPr>
              <a:t>Crear un documento con el detalle de las acciones a realizar y diseñar los documentos asociados que sean necesarios.</a:t>
            </a:r>
          </a:p>
          <a:p>
            <a:endParaRPr lang="es-ES" dirty="0">
              <a:ea typeface="+mn-lt"/>
              <a:cs typeface="+mn-lt"/>
            </a:endParaRPr>
          </a:p>
          <a:p>
            <a:r>
              <a:rPr lang="es-ES" dirty="0">
                <a:ea typeface="+mn-lt"/>
                <a:cs typeface="+mn-lt"/>
                <a:hlinkClick r:id="rId2"/>
              </a:rPr>
              <a:t>Design Toolkit | Test con usuarios (uoc.edu)</a:t>
            </a:r>
            <a:endParaRPr lang="es-ES">
              <a:ea typeface="+mn-lt"/>
              <a:cs typeface="+mn-lt"/>
            </a:endParaRPr>
          </a:p>
          <a:p>
            <a:r>
              <a:rPr lang="es-ES" dirty="0">
                <a:ea typeface="+mn-lt"/>
                <a:cs typeface="+mn-lt"/>
                <a:hlinkClick r:id="rId3"/>
              </a:rPr>
              <a:t>Cómo preparar tu primer Test de Usabilidad - TeaCup Lab</a:t>
            </a:r>
            <a:endParaRPr lang="es-ES">
              <a:ea typeface="+mn-lt"/>
              <a:cs typeface="+mn-lt"/>
            </a:endParaRPr>
          </a:p>
          <a:p>
            <a:r>
              <a:rPr lang="es-ES" dirty="0">
                <a:ea typeface="+mn-lt"/>
                <a:cs typeface="+mn-lt"/>
                <a:hlinkClick r:id="rId4"/>
              </a:rPr>
              <a:t>18 user testing questions for better UX - Justinmind</a:t>
            </a:r>
            <a:endParaRPr lang="es-ES"/>
          </a:p>
        </p:txBody>
      </p:sp>
    </p:spTree>
    <p:extLst>
      <p:ext uri="{BB962C8B-B14F-4D97-AF65-F5344CB8AC3E}">
        <p14:creationId xmlns:p14="http://schemas.microsoft.com/office/powerpoint/2010/main" val="402740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78DB-49C1-4C7F-9D22-3534F1B06599}"/>
              </a:ext>
            </a:extLst>
          </p:cNvPr>
          <p:cNvSpPr>
            <a:spLocks noGrp="1"/>
          </p:cNvSpPr>
          <p:nvPr>
            <p:ph type="title"/>
          </p:nvPr>
        </p:nvSpPr>
        <p:spPr>
          <a:xfrm>
            <a:off x="1524000" y="2245809"/>
            <a:ext cx="9144000" cy="1571904"/>
          </a:xfrm>
        </p:spPr>
        <p:txBody>
          <a:bodyPr vert="horz" lIns="91440" tIns="45720" rIns="91440" bIns="45720" rtlCol="0" anchor="b">
            <a:normAutofit/>
          </a:bodyPr>
          <a:lstStyle/>
          <a:p>
            <a:pPr algn="ctr"/>
            <a:r>
              <a:rPr lang="en-US" sz="4800">
                <a:cs typeface="Calibri Light"/>
              </a:rPr>
              <a:t>Usabilidad</a:t>
            </a:r>
            <a:endParaRPr lang="en-US" dirty="0" err="1"/>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26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a:cs typeface="Calibri Light"/>
              </a:rPr>
              <a:t>Mas allá de los interfaces</a:t>
            </a:r>
            <a:endParaRPr lang="es-ES"/>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4" name="Imagen 4" descr="Diagrama&#10;&#10;Descripción generada automáticamente">
            <a:extLst>
              <a:ext uri="{FF2B5EF4-FFF2-40B4-BE49-F238E27FC236}">
                <a16:creationId xmlns:a16="http://schemas.microsoft.com/office/drawing/2014/main" id="{2E2D1BE7-338C-44B2-95D2-1323E482A57C}"/>
              </a:ext>
            </a:extLst>
          </p:cNvPr>
          <p:cNvPicPr>
            <a:picLocks noChangeAspect="1"/>
          </p:cNvPicPr>
          <p:nvPr/>
        </p:nvPicPr>
        <p:blipFill>
          <a:blip r:embed="rId3"/>
          <a:stretch>
            <a:fillRect/>
          </a:stretch>
        </p:blipFill>
        <p:spPr>
          <a:xfrm>
            <a:off x="2585453" y="1207639"/>
            <a:ext cx="6780463" cy="5632508"/>
          </a:xfrm>
          <a:prstGeom prst="rect">
            <a:avLst/>
          </a:prstGeom>
        </p:spPr>
      </p:pic>
    </p:spTree>
    <p:extLst>
      <p:ext uri="{BB962C8B-B14F-4D97-AF65-F5344CB8AC3E}">
        <p14:creationId xmlns:p14="http://schemas.microsoft.com/office/powerpoint/2010/main" val="76249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Usabilidad</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798199" y="2503393"/>
            <a:ext cx="10535728"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Grado de </a:t>
            </a:r>
            <a:r>
              <a:rPr lang="en-US" sz="3200" dirty="0" err="1">
                <a:ea typeface="+mn-lt"/>
                <a:cs typeface="+mn-lt"/>
              </a:rPr>
              <a:t>facilidad</a:t>
            </a:r>
            <a:r>
              <a:rPr lang="en-US" sz="3200" dirty="0">
                <a:ea typeface="+mn-lt"/>
                <a:cs typeface="+mn-lt"/>
              </a:rPr>
              <a:t> con que las personas </a:t>
            </a:r>
            <a:r>
              <a:rPr lang="en-US" sz="3200" dirty="0" err="1">
                <a:ea typeface="+mn-lt"/>
                <a:cs typeface="+mn-lt"/>
              </a:rPr>
              <a:t>pueden</a:t>
            </a:r>
            <a:r>
              <a:rPr lang="en-US" sz="3200" dirty="0">
                <a:ea typeface="+mn-lt"/>
                <a:cs typeface="+mn-lt"/>
              </a:rPr>
              <a:t> </a:t>
            </a:r>
            <a:r>
              <a:rPr lang="en-US" sz="3200" dirty="0" err="1">
                <a:ea typeface="+mn-lt"/>
                <a:cs typeface="+mn-lt"/>
              </a:rPr>
              <a:t>utilizar</a:t>
            </a:r>
            <a:r>
              <a:rPr lang="en-US" sz="3200" dirty="0">
                <a:ea typeface="+mn-lt"/>
                <a:cs typeface="+mn-lt"/>
              </a:rPr>
              <a:t> una </a:t>
            </a:r>
            <a:r>
              <a:rPr lang="en-US" sz="3200" dirty="0" err="1">
                <a:ea typeface="+mn-lt"/>
                <a:cs typeface="+mn-lt"/>
              </a:rPr>
              <a:t>herramienta</a:t>
            </a:r>
            <a:r>
              <a:rPr lang="en-US" sz="3200" dirty="0">
                <a:ea typeface="+mn-lt"/>
                <a:cs typeface="+mn-lt"/>
              </a:rPr>
              <a:t> particular.</a:t>
            </a:r>
            <a:endParaRPr lang="en-US" dirty="0">
              <a:ea typeface="+mn-lt"/>
              <a:cs typeface="+mn-lt"/>
            </a:endParaRPr>
          </a:p>
          <a:p>
            <a:r>
              <a:rPr lang="en-US" dirty="0">
                <a:ea typeface="+mn-lt"/>
                <a:cs typeface="+mn-lt"/>
              </a:rPr>
              <a:t>   </a:t>
            </a:r>
            <a:endParaRPr lang="en-US" sz="3200">
              <a:cs typeface="Calibri"/>
            </a:endParaRPr>
          </a:p>
          <a:p>
            <a:r>
              <a:rPr lang="en-US" sz="3200" dirty="0">
                <a:ea typeface="+mn-lt"/>
                <a:cs typeface="+mn-lt"/>
              </a:rPr>
              <a:t>La </a:t>
            </a:r>
            <a:r>
              <a:rPr lang="en-US" sz="3200" dirty="0" err="1">
                <a:ea typeface="+mn-lt"/>
                <a:cs typeface="+mn-lt"/>
              </a:rPr>
              <a:t>usabilidad</a:t>
            </a:r>
            <a:r>
              <a:rPr lang="en-US" sz="3200" dirty="0">
                <a:ea typeface="+mn-lt"/>
                <a:cs typeface="+mn-lt"/>
              </a:rPr>
              <a:t> </a:t>
            </a:r>
            <a:r>
              <a:rPr lang="en-US" sz="3200" dirty="0" err="1">
                <a:ea typeface="+mn-lt"/>
                <a:cs typeface="+mn-lt"/>
              </a:rPr>
              <a:t>sirve</a:t>
            </a:r>
            <a:r>
              <a:rPr lang="en-US" sz="3200" dirty="0">
                <a:ea typeface="+mn-lt"/>
                <a:cs typeface="+mn-lt"/>
              </a:rPr>
              <a:t> para </a:t>
            </a:r>
            <a:r>
              <a:rPr lang="en-US" sz="3200" dirty="0" err="1">
                <a:ea typeface="+mn-lt"/>
                <a:cs typeface="+mn-lt"/>
              </a:rPr>
              <a:t>adaptar</a:t>
            </a:r>
            <a:r>
              <a:rPr lang="en-US" sz="3200" dirty="0">
                <a:ea typeface="+mn-lt"/>
                <a:cs typeface="+mn-lt"/>
              </a:rPr>
              <a:t> el software a los </a:t>
            </a:r>
            <a:r>
              <a:rPr lang="en-US" sz="3200" dirty="0" err="1">
                <a:ea typeface="+mn-lt"/>
                <a:cs typeface="+mn-lt"/>
              </a:rPr>
              <a:t>estilos</a:t>
            </a:r>
            <a:r>
              <a:rPr lang="en-US" sz="3200" dirty="0">
                <a:ea typeface="+mn-lt"/>
                <a:cs typeface="+mn-lt"/>
              </a:rPr>
              <a:t> de </a:t>
            </a:r>
            <a:r>
              <a:rPr lang="en-US" sz="3200" dirty="0" err="1">
                <a:ea typeface="+mn-lt"/>
                <a:cs typeface="+mn-lt"/>
              </a:rPr>
              <a:t>trabajo</a:t>
            </a:r>
            <a:r>
              <a:rPr lang="en-US" sz="3200" dirty="0">
                <a:ea typeface="+mn-lt"/>
                <a:cs typeface="+mn-lt"/>
              </a:rPr>
              <a:t> </a:t>
            </a:r>
            <a:r>
              <a:rPr lang="en-US" sz="3200" dirty="0" err="1">
                <a:ea typeface="+mn-lt"/>
                <a:cs typeface="+mn-lt"/>
              </a:rPr>
              <a:t>reales</a:t>
            </a:r>
            <a:r>
              <a:rPr lang="en-US" sz="3200" dirty="0">
                <a:ea typeface="+mn-lt"/>
                <a:cs typeface="+mn-lt"/>
              </a:rPr>
              <a:t> de los </a:t>
            </a:r>
            <a:r>
              <a:rPr lang="en-US" sz="3200" dirty="0" err="1">
                <a:ea typeface="+mn-lt"/>
                <a:cs typeface="+mn-lt"/>
              </a:rPr>
              <a:t>usuarios</a:t>
            </a:r>
            <a:r>
              <a:rPr lang="en-US" sz="3200" dirty="0">
                <a:ea typeface="+mn-lt"/>
                <a:cs typeface="+mn-lt"/>
              </a:rPr>
              <a:t>, en </a:t>
            </a:r>
            <a:r>
              <a:rPr lang="en-US" sz="3200" dirty="0" err="1">
                <a:ea typeface="+mn-lt"/>
                <a:cs typeface="+mn-lt"/>
              </a:rPr>
              <a:t>lugar</a:t>
            </a:r>
            <a:r>
              <a:rPr lang="en-US" sz="3200" dirty="0">
                <a:ea typeface="+mn-lt"/>
                <a:cs typeface="+mn-lt"/>
              </a:rPr>
              <a:t> de </a:t>
            </a:r>
            <a:r>
              <a:rPr lang="en-US" sz="3200" dirty="0" err="1">
                <a:ea typeface="+mn-lt"/>
                <a:cs typeface="+mn-lt"/>
              </a:rPr>
              <a:t>forzar</a:t>
            </a:r>
            <a:r>
              <a:rPr lang="en-US" sz="3200" dirty="0">
                <a:ea typeface="+mn-lt"/>
                <a:cs typeface="+mn-lt"/>
              </a:rPr>
              <a:t> a los </a:t>
            </a:r>
            <a:r>
              <a:rPr lang="en-US" sz="3200" dirty="0" err="1">
                <a:ea typeface="+mn-lt"/>
                <a:cs typeface="+mn-lt"/>
              </a:rPr>
              <a:t>usuarios</a:t>
            </a:r>
            <a:r>
              <a:rPr lang="en-US" sz="3200" dirty="0">
                <a:ea typeface="+mn-lt"/>
                <a:cs typeface="+mn-lt"/>
              </a:rPr>
              <a:t>.</a:t>
            </a:r>
            <a:endParaRPr lang="en-US" dirty="0">
              <a:cs typeface="Calibri"/>
            </a:endParaRPr>
          </a:p>
        </p:txBody>
      </p:sp>
    </p:spTree>
    <p:extLst>
      <p:ext uri="{BB962C8B-B14F-4D97-AF65-F5344CB8AC3E}">
        <p14:creationId xmlns:p14="http://schemas.microsoft.com/office/powerpoint/2010/main" val="232578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Atributos</a:t>
            </a:r>
            <a:r>
              <a:rPr lang="en-US" dirty="0">
                <a:cs typeface="Calibri Light"/>
              </a:rPr>
              <a:t> de un </a:t>
            </a:r>
            <a:r>
              <a:rPr lang="en-US" dirty="0" err="1">
                <a:cs typeface="Calibri Light"/>
              </a:rPr>
              <a:t>producto</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3" name="Diagram 3">
            <a:extLst>
              <a:ext uri="{FF2B5EF4-FFF2-40B4-BE49-F238E27FC236}">
                <a16:creationId xmlns:a16="http://schemas.microsoft.com/office/drawing/2014/main" id="{AB462E9D-DB44-4200-A443-367EFAE2BA17}"/>
              </a:ext>
            </a:extLst>
          </p:cNvPr>
          <p:cNvGraphicFramePr/>
          <p:nvPr>
            <p:extLst>
              <p:ext uri="{D42A27DB-BD31-4B8C-83A1-F6EECF244321}">
                <p14:modId xmlns:p14="http://schemas.microsoft.com/office/powerpoint/2010/main" val="2984125400"/>
              </p:ext>
            </p:extLst>
          </p:nvPr>
        </p:nvGraphicFramePr>
        <p:xfrm>
          <a:off x="3528786" y="1999343"/>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699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ea typeface="+mj-lt"/>
                <a:cs typeface="+mj-lt"/>
              </a:rPr>
              <a:t>Dimensiones</a:t>
            </a:r>
            <a:r>
              <a:rPr lang="en-US" dirty="0">
                <a:ea typeface="+mj-lt"/>
                <a:cs typeface="+mj-lt"/>
              </a:rPr>
              <a:t> </a:t>
            </a:r>
            <a:r>
              <a:rPr lang="en-US" dirty="0">
                <a:cs typeface="Calibri Light"/>
              </a:rPr>
              <a:t>de la </a:t>
            </a:r>
            <a:r>
              <a:rPr lang="en-US" dirty="0" err="1">
                <a:cs typeface="Calibri Light"/>
              </a:rPr>
              <a:t>usabilidad</a:t>
            </a:r>
            <a:endParaRPr lang="en-US">
              <a:cs typeface="Calibri Light"/>
            </a:endParaRP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798199" y="2503393"/>
            <a:ext cx="1053572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err="1">
                <a:ea typeface="+mn-lt"/>
                <a:cs typeface="+mn-lt"/>
              </a:rPr>
              <a:t>Facilidad</a:t>
            </a:r>
            <a:r>
              <a:rPr lang="en-US" sz="3200" b="1" dirty="0">
                <a:ea typeface="+mn-lt"/>
                <a:cs typeface="+mn-lt"/>
              </a:rPr>
              <a:t> de </a:t>
            </a:r>
            <a:r>
              <a:rPr lang="en-US" sz="3200" b="1" dirty="0" err="1">
                <a:ea typeface="+mn-lt"/>
                <a:cs typeface="+mn-lt"/>
              </a:rPr>
              <a:t>Aprendizaje</a:t>
            </a:r>
            <a:r>
              <a:rPr lang="en-US" sz="3200" dirty="0">
                <a:ea typeface="+mn-lt"/>
                <a:cs typeface="+mn-lt"/>
              </a:rPr>
              <a:t> (Learnability): ¿</a:t>
            </a:r>
            <a:r>
              <a:rPr lang="en-US" sz="3200" dirty="0" err="1">
                <a:ea typeface="+mn-lt"/>
                <a:cs typeface="+mn-lt"/>
              </a:rPr>
              <a:t>Cómo</a:t>
            </a:r>
            <a:r>
              <a:rPr lang="en-US" sz="3200" dirty="0">
                <a:ea typeface="+mn-lt"/>
                <a:cs typeface="+mn-lt"/>
              </a:rPr>
              <a:t> de </a:t>
            </a:r>
            <a:r>
              <a:rPr lang="en-US" sz="3200" dirty="0" err="1">
                <a:ea typeface="+mn-lt"/>
                <a:cs typeface="+mn-lt"/>
              </a:rPr>
              <a:t>fácil</a:t>
            </a:r>
            <a:r>
              <a:rPr lang="en-US" sz="3200" dirty="0">
                <a:ea typeface="+mn-lt"/>
                <a:cs typeface="+mn-lt"/>
              </a:rPr>
              <a:t> </a:t>
            </a:r>
            <a:r>
              <a:rPr lang="en-US" sz="3200" dirty="0" err="1">
                <a:ea typeface="+mn-lt"/>
                <a:cs typeface="+mn-lt"/>
              </a:rPr>
              <a:t>resulta</a:t>
            </a:r>
            <a:r>
              <a:rPr lang="en-US" sz="3200" dirty="0">
                <a:ea typeface="+mn-lt"/>
                <a:cs typeface="+mn-lt"/>
              </a:rPr>
              <a:t> para los </a:t>
            </a:r>
            <a:r>
              <a:rPr lang="en-US" sz="3200" dirty="0" err="1">
                <a:ea typeface="+mn-lt"/>
                <a:cs typeface="+mn-lt"/>
              </a:rPr>
              <a:t>usuarios</a:t>
            </a:r>
            <a:r>
              <a:rPr lang="en-US" sz="3200" dirty="0">
                <a:ea typeface="+mn-lt"/>
                <a:cs typeface="+mn-lt"/>
              </a:rPr>
              <a:t> </a:t>
            </a:r>
            <a:r>
              <a:rPr lang="en-US" sz="3200" dirty="0" err="1">
                <a:ea typeface="+mn-lt"/>
                <a:cs typeface="+mn-lt"/>
              </a:rPr>
              <a:t>llevar</a:t>
            </a:r>
            <a:r>
              <a:rPr lang="en-US" sz="3200" dirty="0">
                <a:ea typeface="+mn-lt"/>
                <a:cs typeface="+mn-lt"/>
              </a:rPr>
              <a:t> a </a:t>
            </a:r>
            <a:r>
              <a:rPr lang="en-US" sz="3200" dirty="0" err="1">
                <a:ea typeface="+mn-lt"/>
                <a:cs typeface="+mn-lt"/>
              </a:rPr>
              <a:t>cabo</a:t>
            </a:r>
            <a:r>
              <a:rPr lang="en-US" sz="3200" dirty="0">
                <a:ea typeface="+mn-lt"/>
                <a:cs typeface="+mn-lt"/>
              </a:rPr>
              <a:t> </a:t>
            </a:r>
            <a:r>
              <a:rPr lang="en-US" sz="3200" dirty="0" err="1">
                <a:ea typeface="+mn-lt"/>
                <a:cs typeface="+mn-lt"/>
              </a:rPr>
              <a:t>tareas</a:t>
            </a:r>
            <a:r>
              <a:rPr lang="en-US" sz="3200" dirty="0">
                <a:ea typeface="+mn-lt"/>
                <a:cs typeface="+mn-lt"/>
              </a:rPr>
              <a:t> </a:t>
            </a:r>
            <a:r>
              <a:rPr lang="en-US" sz="3200" dirty="0" err="1">
                <a:ea typeface="+mn-lt"/>
                <a:cs typeface="+mn-lt"/>
              </a:rPr>
              <a:t>básicas</a:t>
            </a:r>
            <a:r>
              <a:rPr lang="en-US" sz="3200" dirty="0">
                <a:ea typeface="+mn-lt"/>
                <a:cs typeface="+mn-lt"/>
              </a:rPr>
              <a:t> la </a:t>
            </a:r>
            <a:r>
              <a:rPr lang="en-US" sz="3200" dirty="0" err="1">
                <a:ea typeface="+mn-lt"/>
                <a:cs typeface="+mn-lt"/>
              </a:rPr>
              <a:t>primera</a:t>
            </a:r>
            <a:r>
              <a:rPr lang="en-US" sz="3200" dirty="0">
                <a:ea typeface="+mn-lt"/>
                <a:cs typeface="+mn-lt"/>
              </a:rPr>
              <a:t> </a:t>
            </a:r>
            <a:r>
              <a:rPr lang="en-US" sz="3200" dirty="0" err="1">
                <a:ea typeface="+mn-lt"/>
                <a:cs typeface="+mn-lt"/>
              </a:rPr>
              <a:t>vez</a:t>
            </a:r>
            <a:r>
              <a:rPr lang="en-US" sz="3200" dirty="0">
                <a:ea typeface="+mn-lt"/>
                <a:cs typeface="+mn-lt"/>
              </a:rPr>
              <a:t> que se </a:t>
            </a:r>
            <a:r>
              <a:rPr lang="en-US" sz="3200" dirty="0" err="1">
                <a:ea typeface="+mn-lt"/>
                <a:cs typeface="+mn-lt"/>
              </a:rPr>
              <a:t>enfrentan</a:t>
            </a:r>
            <a:r>
              <a:rPr lang="en-US" sz="3200" dirty="0">
                <a:ea typeface="+mn-lt"/>
                <a:cs typeface="+mn-lt"/>
              </a:rPr>
              <a:t> al </a:t>
            </a:r>
            <a:r>
              <a:rPr lang="en-US" sz="3200" dirty="0" err="1">
                <a:ea typeface="+mn-lt"/>
                <a:cs typeface="+mn-lt"/>
              </a:rPr>
              <a:t>diseño</a:t>
            </a:r>
            <a:r>
              <a:rPr lang="en-US" sz="3200" dirty="0">
                <a:ea typeface="+mn-lt"/>
                <a:cs typeface="+mn-lt"/>
              </a:rPr>
              <a:t>?</a:t>
            </a:r>
            <a:endParaRPr lang="en-US" dirty="0"/>
          </a:p>
          <a:p>
            <a:endParaRPr lang="en-US" sz="3200" b="1" dirty="0">
              <a:ea typeface="+mn-lt"/>
              <a:cs typeface="+mn-lt"/>
            </a:endParaRPr>
          </a:p>
          <a:p>
            <a:r>
              <a:rPr lang="en-US" sz="3200" b="1" dirty="0" err="1">
                <a:ea typeface="+mn-lt"/>
                <a:cs typeface="+mn-lt"/>
              </a:rPr>
              <a:t>Eficiencia</a:t>
            </a:r>
            <a:r>
              <a:rPr lang="en-US" sz="3200" dirty="0">
                <a:ea typeface="+mn-lt"/>
                <a:cs typeface="+mn-lt"/>
              </a:rPr>
              <a:t>: Una </a:t>
            </a:r>
            <a:r>
              <a:rPr lang="en-US" sz="3200" dirty="0" err="1">
                <a:ea typeface="+mn-lt"/>
                <a:cs typeface="+mn-lt"/>
              </a:rPr>
              <a:t>vez</a:t>
            </a:r>
            <a:r>
              <a:rPr lang="en-US" sz="3200" dirty="0">
                <a:ea typeface="+mn-lt"/>
                <a:cs typeface="+mn-lt"/>
              </a:rPr>
              <a:t> que los </a:t>
            </a:r>
            <a:r>
              <a:rPr lang="en-US" sz="3200" dirty="0" err="1">
                <a:ea typeface="+mn-lt"/>
                <a:cs typeface="+mn-lt"/>
              </a:rPr>
              <a:t>usuarios</a:t>
            </a:r>
            <a:r>
              <a:rPr lang="en-US" sz="3200" dirty="0">
                <a:ea typeface="+mn-lt"/>
                <a:cs typeface="+mn-lt"/>
              </a:rPr>
              <a:t> </a:t>
            </a:r>
            <a:r>
              <a:rPr lang="en-US" sz="3200" dirty="0" err="1">
                <a:ea typeface="+mn-lt"/>
                <a:cs typeface="+mn-lt"/>
              </a:rPr>
              <a:t>han</a:t>
            </a:r>
            <a:r>
              <a:rPr lang="en-US" sz="3200" dirty="0">
                <a:ea typeface="+mn-lt"/>
                <a:cs typeface="+mn-lt"/>
              </a:rPr>
              <a:t> </a:t>
            </a:r>
            <a:r>
              <a:rPr lang="en-US" sz="3200" dirty="0" err="1">
                <a:ea typeface="+mn-lt"/>
                <a:cs typeface="+mn-lt"/>
              </a:rPr>
              <a:t>aprendido</a:t>
            </a:r>
            <a:r>
              <a:rPr lang="en-US" sz="3200" dirty="0">
                <a:ea typeface="+mn-lt"/>
                <a:cs typeface="+mn-lt"/>
              </a:rPr>
              <a:t> el </a:t>
            </a:r>
            <a:r>
              <a:rPr lang="en-US" sz="3200" dirty="0" err="1">
                <a:ea typeface="+mn-lt"/>
                <a:cs typeface="+mn-lt"/>
              </a:rPr>
              <a:t>funcionamiento</a:t>
            </a:r>
            <a:r>
              <a:rPr lang="en-US" sz="3200" dirty="0">
                <a:ea typeface="+mn-lt"/>
                <a:cs typeface="+mn-lt"/>
              </a:rPr>
              <a:t> </a:t>
            </a:r>
            <a:r>
              <a:rPr lang="en-US" sz="3200" dirty="0" err="1">
                <a:ea typeface="+mn-lt"/>
                <a:cs typeface="+mn-lt"/>
              </a:rPr>
              <a:t>básico</a:t>
            </a:r>
            <a:r>
              <a:rPr lang="en-US" sz="3200" dirty="0">
                <a:ea typeface="+mn-lt"/>
                <a:cs typeface="+mn-lt"/>
              </a:rPr>
              <a:t> del </a:t>
            </a:r>
            <a:r>
              <a:rPr lang="en-US" sz="3200" dirty="0" err="1">
                <a:ea typeface="+mn-lt"/>
                <a:cs typeface="+mn-lt"/>
              </a:rPr>
              <a:t>diseño</a:t>
            </a:r>
            <a:r>
              <a:rPr lang="en-US" sz="3200" dirty="0">
                <a:ea typeface="+mn-lt"/>
                <a:cs typeface="+mn-lt"/>
              </a:rPr>
              <a:t>, ¿</a:t>
            </a:r>
            <a:r>
              <a:rPr lang="en-US" sz="3200" dirty="0" err="1">
                <a:ea typeface="+mn-lt"/>
                <a:cs typeface="+mn-lt"/>
              </a:rPr>
              <a:t>cuánto</a:t>
            </a:r>
            <a:r>
              <a:rPr lang="en-US" sz="3200" dirty="0">
                <a:ea typeface="+mn-lt"/>
                <a:cs typeface="+mn-lt"/>
              </a:rPr>
              <a:t> </a:t>
            </a:r>
            <a:r>
              <a:rPr lang="en-US" sz="3200" dirty="0" err="1">
                <a:ea typeface="+mn-lt"/>
                <a:cs typeface="+mn-lt"/>
              </a:rPr>
              <a:t>tardan</a:t>
            </a:r>
            <a:r>
              <a:rPr lang="en-US" sz="3200" dirty="0">
                <a:ea typeface="+mn-lt"/>
                <a:cs typeface="+mn-lt"/>
              </a:rPr>
              <a:t> en la </a:t>
            </a:r>
            <a:r>
              <a:rPr lang="en-US" sz="3200" dirty="0" err="1">
                <a:ea typeface="+mn-lt"/>
                <a:cs typeface="+mn-lt"/>
              </a:rPr>
              <a:t>realización</a:t>
            </a:r>
            <a:r>
              <a:rPr lang="en-US" sz="3200" dirty="0">
                <a:ea typeface="+mn-lt"/>
                <a:cs typeface="+mn-lt"/>
              </a:rPr>
              <a:t> de </a:t>
            </a:r>
            <a:r>
              <a:rPr lang="en-US" sz="3200" dirty="0" err="1">
                <a:ea typeface="+mn-lt"/>
                <a:cs typeface="+mn-lt"/>
              </a:rPr>
              <a:t>tareas</a:t>
            </a:r>
            <a:r>
              <a:rPr lang="en-US" sz="3200" dirty="0">
                <a:ea typeface="+mn-lt"/>
                <a:cs typeface="+mn-lt"/>
              </a:rPr>
              <a:t>?</a:t>
            </a:r>
            <a:endParaRPr lang="en-US">
              <a:cs typeface="Calibri"/>
            </a:endParaRPr>
          </a:p>
          <a:p>
            <a:endParaRPr lang="en-US" sz="3200" dirty="0">
              <a:cs typeface="Calibri"/>
            </a:endParaRPr>
          </a:p>
        </p:txBody>
      </p:sp>
    </p:spTree>
    <p:extLst>
      <p:ext uri="{BB962C8B-B14F-4D97-AF65-F5344CB8AC3E}">
        <p14:creationId xmlns:p14="http://schemas.microsoft.com/office/powerpoint/2010/main" val="311677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ea typeface="+mj-lt"/>
                <a:cs typeface="+mj-lt"/>
              </a:rPr>
              <a:t>Dimensiones</a:t>
            </a:r>
            <a:r>
              <a:rPr lang="en-US" dirty="0">
                <a:ea typeface="+mj-lt"/>
                <a:cs typeface="+mj-lt"/>
              </a:rPr>
              <a:t> </a:t>
            </a:r>
            <a:r>
              <a:rPr lang="en-US" dirty="0">
                <a:cs typeface="Calibri Light"/>
              </a:rPr>
              <a:t>de la </a:t>
            </a:r>
            <a:r>
              <a:rPr lang="en-US" dirty="0" err="1">
                <a:cs typeface="Calibri Light"/>
              </a:rPr>
              <a:t>usabilidad</a:t>
            </a:r>
            <a:endParaRPr lang="en-US">
              <a:cs typeface="Calibri Light"/>
            </a:endParaRP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826953" y="2230224"/>
            <a:ext cx="1034655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err="1">
                <a:ea typeface="+mn-lt"/>
                <a:cs typeface="+mn-lt"/>
              </a:rPr>
              <a:t>Cualidad</a:t>
            </a:r>
            <a:r>
              <a:rPr lang="en-US" sz="3200" b="1" dirty="0">
                <a:ea typeface="+mn-lt"/>
                <a:cs typeface="+mn-lt"/>
              </a:rPr>
              <a:t> de ser </a:t>
            </a:r>
            <a:r>
              <a:rPr lang="en-US" sz="3200" b="1" dirty="0" err="1">
                <a:ea typeface="+mn-lt"/>
                <a:cs typeface="+mn-lt"/>
              </a:rPr>
              <a:t>recordado</a:t>
            </a:r>
            <a:r>
              <a:rPr lang="en-US" sz="3200" b="1" dirty="0">
                <a:ea typeface="+mn-lt"/>
                <a:cs typeface="+mn-lt"/>
              </a:rPr>
              <a:t> </a:t>
            </a:r>
            <a:r>
              <a:rPr lang="en-US" sz="3200" dirty="0">
                <a:ea typeface="+mn-lt"/>
                <a:cs typeface="+mn-lt"/>
              </a:rPr>
              <a:t>(Memorability): </a:t>
            </a:r>
            <a:r>
              <a:rPr lang="en-US" sz="3200" dirty="0" err="1">
                <a:ea typeface="+mn-lt"/>
                <a:cs typeface="+mn-lt"/>
              </a:rPr>
              <a:t>Cuando</a:t>
            </a:r>
            <a:r>
              <a:rPr lang="en-US" sz="3200" dirty="0">
                <a:ea typeface="+mn-lt"/>
                <a:cs typeface="+mn-lt"/>
              </a:rPr>
              <a:t> los </a:t>
            </a:r>
            <a:endParaRPr lang="es-ES" dirty="0"/>
          </a:p>
          <a:p>
            <a:r>
              <a:rPr lang="en-US" sz="3200" dirty="0" err="1">
                <a:ea typeface="+mn-lt"/>
                <a:cs typeface="+mn-lt"/>
              </a:rPr>
              <a:t>usuarios</a:t>
            </a:r>
            <a:r>
              <a:rPr lang="en-US" sz="3200" dirty="0">
                <a:ea typeface="+mn-lt"/>
                <a:cs typeface="+mn-lt"/>
              </a:rPr>
              <a:t> </a:t>
            </a:r>
            <a:r>
              <a:rPr lang="en-US" sz="3200" dirty="0" err="1">
                <a:ea typeface="+mn-lt"/>
                <a:cs typeface="+mn-lt"/>
              </a:rPr>
              <a:t>vuelven</a:t>
            </a:r>
            <a:r>
              <a:rPr lang="en-US" sz="3200" dirty="0">
                <a:ea typeface="+mn-lt"/>
                <a:cs typeface="+mn-lt"/>
              </a:rPr>
              <a:t> a usar el </a:t>
            </a:r>
            <a:r>
              <a:rPr lang="en-US" sz="3200" dirty="0" err="1">
                <a:ea typeface="+mn-lt"/>
                <a:cs typeface="+mn-lt"/>
              </a:rPr>
              <a:t>diseño</a:t>
            </a:r>
            <a:r>
              <a:rPr lang="en-US" sz="3200" dirty="0">
                <a:ea typeface="+mn-lt"/>
                <a:cs typeface="+mn-lt"/>
              </a:rPr>
              <a:t> </a:t>
            </a:r>
            <a:r>
              <a:rPr lang="en-US" sz="3200" dirty="0" err="1">
                <a:ea typeface="+mn-lt"/>
                <a:cs typeface="+mn-lt"/>
              </a:rPr>
              <a:t>después</a:t>
            </a:r>
            <a:r>
              <a:rPr lang="en-US" sz="3200" dirty="0">
                <a:ea typeface="+mn-lt"/>
                <a:cs typeface="+mn-lt"/>
              </a:rPr>
              <a:t> de un </a:t>
            </a:r>
            <a:r>
              <a:rPr lang="en-US" sz="3200" dirty="0" err="1">
                <a:ea typeface="+mn-lt"/>
                <a:cs typeface="+mn-lt"/>
              </a:rPr>
              <a:t>periodo</a:t>
            </a:r>
            <a:endParaRPr lang="en-US" dirty="0" err="1">
              <a:ea typeface="+mn-lt"/>
              <a:cs typeface="+mn-lt"/>
            </a:endParaRPr>
          </a:p>
          <a:p>
            <a:r>
              <a:rPr lang="en-US" sz="3200" dirty="0">
                <a:ea typeface="+mn-lt"/>
                <a:cs typeface="+mn-lt"/>
              </a:rPr>
              <a:t>sin </a:t>
            </a:r>
            <a:r>
              <a:rPr lang="en-US" sz="3200" dirty="0" err="1">
                <a:ea typeface="+mn-lt"/>
                <a:cs typeface="+mn-lt"/>
              </a:rPr>
              <a:t>hacerlo</a:t>
            </a:r>
            <a:r>
              <a:rPr lang="en-US" sz="3200" dirty="0">
                <a:ea typeface="+mn-lt"/>
                <a:cs typeface="+mn-lt"/>
              </a:rPr>
              <a:t>, ¿</a:t>
            </a:r>
            <a:r>
              <a:rPr lang="en-US" sz="3200" dirty="0" err="1">
                <a:ea typeface="+mn-lt"/>
                <a:cs typeface="+mn-lt"/>
              </a:rPr>
              <a:t>cuánto</a:t>
            </a:r>
            <a:r>
              <a:rPr lang="en-US" sz="3200" dirty="0">
                <a:ea typeface="+mn-lt"/>
                <a:cs typeface="+mn-lt"/>
              </a:rPr>
              <a:t> </a:t>
            </a:r>
            <a:r>
              <a:rPr lang="en-US" sz="3200" dirty="0" err="1">
                <a:ea typeface="+mn-lt"/>
                <a:cs typeface="+mn-lt"/>
              </a:rPr>
              <a:t>tardan</a:t>
            </a:r>
            <a:r>
              <a:rPr lang="en-US" sz="3200" dirty="0">
                <a:ea typeface="+mn-lt"/>
                <a:cs typeface="+mn-lt"/>
              </a:rPr>
              <a:t> en </a:t>
            </a:r>
            <a:r>
              <a:rPr lang="en-US" sz="3200" dirty="0" err="1">
                <a:ea typeface="+mn-lt"/>
                <a:cs typeface="+mn-lt"/>
              </a:rPr>
              <a:t>volver</a:t>
            </a:r>
            <a:r>
              <a:rPr lang="en-US" sz="3200" dirty="0">
                <a:ea typeface="+mn-lt"/>
                <a:cs typeface="+mn-lt"/>
              </a:rPr>
              <a:t> a </a:t>
            </a:r>
            <a:r>
              <a:rPr lang="en-US" sz="3200" dirty="0" err="1">
                <a:ea typeface="+mn-lt"/>
                <a:cs typeface="+mn-lt"/>
              </a:rPr>
              <a:t>adquirir</a:t>
            </a:r>
            <a:r>
              <a:rPr lang="en-US" sz="3200" dirty="0">
                <a:ea typeface="+mn-lt"/>
                <a:cs typeface="+mn-lt"/>
              </a:rPr>
              <a:t> el </a:t>
            </a:r>
            <a:br>
              <a:rPr lang="en-US" sz="3200" dirty="0">
                <a:ea typeface="+mn-lt"/>
                <a:cs typeface="+mn-lt"/>
              </a:rPr>
            </a:br>
            <a:r>
              <a:rPr lang="en-US" sz="3200" dirty="0" err="1">
                <a:ea typeface="+mn-lt"/>
                <a:cs typeface="+mn-lt"/>
              </a:rPr>
              <a:t>conocimiento</a:t>
            </a:r>
            <a:r>
              <a:rPr lang="en-US" sz="3200" dirty="0">
                <a:ea typeface="+mn-lt"/>
                <a:cs typeface="+mn-lt"/>
              </a:rPr>
              <a:t> </a:t>
            </a:r>
            <a:r>
              <a:rPr lang="en-US" sz="3200" dirty="0" err="1">
                <a:ea typeface="+mn-lt"/>
                <a:cs typeface="+mn-lt"/>
              </a:rPr>
              <a:t>necesario</a:t>
            </a:r>
            <a:r>
              <a:rPr lang="en-US" sz="3200" dirty="0">
                <a:ea typeface="+mn-lt"/>
                <a:cs typeface="+mn-lt"/>
              </a:rPr>
              <a:t> para </a:t>
            </a:r>
            <a:r>
              <a:rPr lang="en-US" sz="3200" dirty="0" err="1">
                <a:ea typeface="+mn-lt"/>
                <a:cs typeface="+mn-lt"/>
              </a:rPr>
              <a:t>usarlo</a:t>
            </a:r>
            <a:r>
              <a:rPr lang="en-US" sz="3200" dirty="0">
                <a:ea typeface="+mn-lt"/>
                <a:cs typeface="+mn-lt"/>
              </a:rPr>
              <a:t> </a:t>
            </a:r>
            <a:r>
              <a:rPr lang="en-US" sz="3200" dirty="0" err="1">
                <a:ea typeface="+mn-lt"/>
                <a:cs typeface="+mn-lt"/>
              </a:rPr>
              <a:t>eficientemente</a:t>
            </a:r>
            <a:r>
              <a:rPr lang="en-US" sz="3200" dirty="0">
                <a:ea typeface="+mn-lt"/>
                <a:cs typeface="+mn-lt"/>
              </a:rPr>
              <a:t>?</a:t>
            </a:r>
            <a:endParaRPr lang="en-US" dirty="0">
              <a:cs typeface="Calibri"/>
            </a:endParaRPr>
          </a:p>
          <a:p>
            <a:endParaRPr lang="en-US" sz="3200" dirty="0">
              <a:ea typeface="+mn-lt"/>
              <a:cs typeface="+mn-lt"/>
            </a:endParaRPr>
          </a:p>
          <a:p>
            <a:r>
              <a:rPr lang="en-US" sz="3200" b="1" dirty="0" err="1">
                <a:ea typeface="+mn-lt"/>
                <a:cs typeface="+mn-lt"/>
              </a:rPr>
              <a:t>Atractivo</a:t>
            </a:r>
            <a:r>
              <a:rPr lang="en-US" sz="3200" dirty="0">
                <a:ea typeface="+mn-lt"/>
                <a:cs typeface="+mn-lt"/>
              </a:rPr>
              <a:t>: ¿El </a:t>
            </a:r>
            <a:r>
              <a:rPr lang="en-US" sz="3200" dirty="0" err="1">
                <a:ea typeface="+mn-lt"/>
                <a:cs typeface="+mn-lt"/>
              </a:rPr>
              <a:t>diseño</a:t>
            </a:r>
            <a:r>
              <a:rPr lang="en-US" sz="3200" dirty="0">
                <a:ea typeface="+mn-lt"/>
                <a:cs typeface="+mn-lt"/>
              </a:rPr>
              <a:t> </a:t>
            </a:r>
            <a:r>
              <a:rPr lang="en-US" sz="3200" dirty="0" err="1">
                <a:ea typeface="+mn-lt"/>
                <a:cs typeface="+mn-lt"/>
              </a:rPr>
              <a:t>invita</a:t>
            </a:r>
            <a:r>
              <a:rPr lang="en-US" sz="3200" dirty="0">
                <a:ea typeface="+mn-lt"/>
                <a:cs typeface="+mn-lt"/>
              </a:rPr>
              <a:t> a ser </a:t>
            </a:r>
            <a:r>
              <a:rPr lang="en-US" sz="3200" dirty="0" err="1">
                <a:ea typeface="+mn-lt"/>
                <a:cs typeface="+mn-lt"/>
              </a:rPr>
              <a:t>usado</a:t>
            </a:r>
            <a:r>
              <a:rPr lang="en-US" sz="3200" dirty="0">
                <a:ea typeface="+mn-lt"/>
                <a:cs typeface="+mn-lt"/>
              </a:rPr>
              <a:t>?¿El </a:t>
            </a:r>
            <a:r>
              <a:rPr lang="en-US" sz="3200" dirty="0" err="1">
                <a:ea typeface="+mn-lt"/>
                <a:cs typeface="+mn-lt"/>
              </a:rPr>
              <a:t>uso</a:t>
            </a:r>
            <a:r>
              <a:rPr lang="en-US" sz="3200" dirty="0">
                <a:ea typeface="+mn-lt"/>
                <a:cs typeface="+mn-lt"/>
              </a:rPr>
              <a:t> produce una </a:t>
            </a:r>
            <a:r>
              <a:rPr lang="en-US" sz="3200" dirty="0" err="1">
                <a:ea typeface="+mn-lt"/>
                <a:cs typeface="+mn-lt"/>
              </a:rPr>
              <a:t>actitud</a:t>
            </a:r>
            <a:r>
              <a:rPr lang="en-US" sz="3200" dirty="0">
                <a:ea typeface="+mn-lt"/>
                <a:cs typeface="+mn-lt"/>
              </a:rPr>
              <a:t> </a:t>
            </a:r>
            <a:r>
              <a:rPr lang="en-US" sz="3200" dirty="0" err="1">
                <a:ea typeface="+mn-lt"/>
                <a:cs typeface="+mn-lt"/>
              </a:rPr>
              <a:t>positiva</a:t>
            </a:r>
            <a:r>
              <a:rPr lang="en-US" sz="3200" dirty="0">
                <a:ea typeface="+mn-lt"/>
                <a:cs typeface="+mn-lt"/>
              </a:rPr>
              <a:t> en los </a:t>
            </a:r>
            <a:r>
              <a:rPr lang="en-US" sz="3200" dirty="0" err="1">
                <a:ea typeface="+mn-lt"/>
                <a:cs typeface="+mn-lt"/>
              </a:rPr>
              <a:t>usuarios</a:t>
            </a:r>
            <a:r>
              <a:rPr lang="en-US" sz="3200" dirty="0">
                <a:ea typeface="+mn-lt"/>
                <a:cs typeface="+mn-lt"/>
              </a:rPr>
              <a:t>?</a:t>
            </a:r>
          </a:p>
        </p:txBody>
      </p:sp>
    </p:spTree>
    <p:extLst>
      <p:ext uri="{BB962C8B-B14F-4D97-AF65-F5344CB8AC3E}">
        <p14:creationId xmlns:p14="http://schemas.microsoft.com/office/powerpoint/2010/main" val="64046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06C98-5FE7-4EA8-A4F1-8555D39C10BC}"/>
              </a:ext>
            </a:extLst>
          </p:cNvPr>
          <p:cNvSpPr>
            <a:spLocks noGrp="1"/>
          </p:cNvSpPr>
          <p:nvPr>
            <p:ph type="title"/>
          </p:nvPr>
        </p:nvSpPr>
        <p:spPr>
          <a:xfrm>
            <a:off x="841248" y="256032"/>
            <a:ext cx="10506456" cy="1014984"/>
          </a:xfrm>
        </p:spPr>
        <p:txBody>
          <a:bodyPr anchor="b">
            <a:normAutofit/>
          </a:bodyPr>
          <a:lstStyle/>
          <a:p>
            <a:r>
              <a:rPr lang="en-US" dirty="0" err="1">
                <a:cs typeface="Calibri Light"/>
              </a:rPr>
              <a:t>Dimensiones</a:t>
            </a:r>
            <a:r>
              <a:rPr lang="en-US" dirty="0">
                <a:cs typeface="Calibri Light"/>
              </a:rPr>
              <a:t> de la </a:t>
            </a:r>
            <a:r>
              <a:rPr lang="en-US" dirty="0" err="1">
                <a:cs typeface="Calibri Light"/>
              </a:rPr>
              <a:t>usabilidad</a:t>
            </a:r>
            <a:endParaRPr lang="en-US" dirty="0" err="1"/>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621D2622-0BEE-4B41-8BAB-3B3B749CEC6D}"/>
              </a:ext>
            </a:extLst>
          </p:cNvPr>
          <p:cNvGrpSpPr/>
          <p:nvPr/>
        </p:nvGrpSpPr>
        <p:grpSpPr>
          <a:xfrm>
            <a:off x="-1859" y="6026725"/>
            <a:ext cx="12191999" cy="835501"/>
            <a:chOff x="-1859" y="6026725"/>
            <a:chExt cx="12191999" cy="835501"/>
          </a:xfrm>
        </p:grpSpPr>
        <p:sp>
          <p:nvSpPr>
            <p:cNvPr id="13" name="Rectangle 12">
              <a:extLst>
                <a:ext uri="{FF2B5EF4-FFF2-40B4-BE49-F238E27FC236}">
                  <a16:creationId xmlns:a16="http://schemas.microsoft.com/office/drawing/2014/main" id="{B3BBD2C5-47E1-4A8E-A659-ABF26CB9ECD2}"/>
                </a:ext>
              </a:extLst>
            </p:cNvPr>
            <p:cNvSpPr/>
            <p:nvPr/>
          </p:nvSpPr>
          <p:spPr>
            <a:xfrm>
              <a:off x="-1859" y="6029093"/>
              <a:ext cx="12191999" cy="827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a:extLst>
                <a:ext uri="{FF2B5EF4-FFF2-40B4-BE49-F238E27FC236}">
                  <a16:creationId xmlns:a16="http://schemas.microsoft.com/office/drawing/2014/main" id="{EF9676E7-B8A6-42A3-A1D2-48EE24C38B91}"/>
                </a:ext>
              </a:extLst>
            </p:cNvPr>
            <p:cNvPicPr>
              <a:picLocks noChangeAspect="1"/>
            </p:cNvPicPr>
            <p:nvPr/>
          </p:nvPicPr>
          <p:blipFill>
            <a:blip r:embed="rId2"/>
            <a:stretch>
              <a:fillRect/>
            </a:stretch>
          </p:blipFill>
          <p:spPr>
            <a:xfrm>
              <a:off x="4956718" y="6026725"/>
              <a:ext cx="7222273" cy="835501"/>
            </a:xfrm>
            <a:prstGeom prst="rect">
              <a:avLst/>
            </a:prstGeom>
            <a:ln>
              <a:noFill/>
            </a:ln>
          </p:spPr>
        </p:pic>
        <p:sp>
          <p:nvSpPr>
            <p:cNvPr id="17" name="Rectangle 16">
              <a:extLst>
                <a:ext uri="{FF2B5EF4-FFF2-40B4-BE49-F238E27FC236}">
                  <a16:creationId xmlns:a16="http://schemas.microsoft.com/office/drawing/2014/main" id="{475C06C5-837A-4BB2-91E7-33702282BD72}"/>
                </a:ext>
              </a:extLst>
            </p:cNvPr>
            <p:cNvSpPr/>
            <p:nvPr/>
          </p:nvSpPr>
          <p:spPr>
            <a:xfrm>
              <a:off x="1627" y="6469333"/>
              <a:ext cx="6608323" cy="304553"/>
            </a:xfrm>
            <a:prstGeom prst="rect">
              <a:avLst/>
            </a:prstGeom>
            <a:solidFill>
              <a:srgbClr val="D2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E23DD044-236D-442C-9830-5444F2801EA5}"/>
              </a:ext>
            </a:extLst>
          </p:cNvPr>
          <p:cNvSpPr txBox="1"/>
          <p:nvPr/>
        </p:nvSpPr>
        <p:spPr>
          <a:xfrm>
            <a:off x="789128" y="2104250"/>
            <a:ext cx="10535728"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err="1">
                <a:ea typeface="+mn-lt"/>
                <a:cs typeface="+mn-lt"/>
              </a:rPr>
              <a:t>Eficacia</a:t>
            </a:r>
            <a:r>
              <a:rPr lang="en-US" sz="3200" dirty="0">
                <a:ea typeface="+mn-lt"/>
                <a:cs typeface="+mn-lt"/>
              </a:rPr>
              <a:t>: </a:t>
            </a:r>
            <a:endParaRPr lang="en-US" dirty="0"/>
          </a:p>
          <a:p>
            <a:r>
              <a:rPr lang="en-US" sz="3200" dirty="0">
                <a:ea typeface="+mn-lt"/>
                <a:cs typeface="+mn-lt"/>
              </a:rPr>
              <a:t>Durante la </a:t>
            </a:r>
            <a:r>
              <a:rPr lang="en-US" sz="3200" dirty="0" err="1">
                <a:ea typeface="+mn-lt"/>
                <a:cs typeface="+mn-lt"/>
              </a:rPr>
              <a:t>realización</a:t>
            </a:r>
            <a:r>
              <a:rPr lang="en-US" sz="3200" dirty="0">
                <a:ea typeface="+mn-lt"/>
                <a:cs typeface="+mn-lt"/>
              </a:rPr>
              <a:t> de una </a:t>
            </a:r>
            <a:r>
              <a:rPr lang="en-US" sz="3200" dirty="0" err="1">
                <a:ea typeface="+mn-lt"/>
                <a:cs typeface="+mn-lt"/>
              </a:rPr>
              <a:t>tarea</a:t>
            </a:r>
            <a:r>
              <a:rPr lang="en-US" sz="3200" dirty="0">
                <a:ea typeface="+mn-lt"/>
                <a:cs typeface="+mn-lt"/>
              </a:rPr>
              <a:t>, ¿</a:t>
            </a:r>
            <a:r>
              <a:rPr lang="en-US" sz="3200" dirty="0" err="1">
                <a:ea typeface="+mn-lt"/>
                <a:cs typeface="+mn-lt"/>
              </a:rPr>
              <a:t>cuántos</a:t>
            </a:r>
            <a:r>
              <a:rPr lang="en-US" sz="3200" dirty="0">
                <a:ea typeface="+mn-lt"/>
                <a:cs typeface="+mn-lt"/>
              </a:rPr>
              <a:t> </a:t>
            </a:r>
            <a:r>
              <a:rPr lang="en-US" sz="3200" dirty="0" err="1">
                <a:ea typeface="+mn-lt"/>
                <a:cs typeface="+mn-lt"/>
              </a:rPr>
              <a:t>errores</a:t>
            </a:r>
            <a:r>
              <a:rPr lang="en-US" sz="3200" dirty="0">
                <a:ea typeface="+mn-lt"/>
                <a:cs typeface="+mn-lt"/>
              </a:rPr>
              <a:t> </a:t>
            </a:r>
            <a:br>
              <a:rPr lang="en-US" sz="3200" dirty="0">
                <a:ea typeface="+mn-lt"/>
                <a:cs typeface="+mn-lt"/>
              </a:rPr>
            </a:br>
            <a:r>
              <a:rPr lang="en-US" sz="3200" dirty="0" err="1">
                <a:ea typeface="+mn-lt"/>
                <a:cs typeface="+mn-lt"/>
              </a:rPr>
              <a:t>comete</a:t>
            </a:r>
            <a:r>
              <a:rPr lang="en-US" sz="3200" dirty="0">
                <a:ea typeface="+mn-lt"/>
                <a:cs typeface="+mn-lt"/>
              </a:rPr>
              <a:t> el </a:t>
            </a:r>
            <a:r>
              <a:rPr lang="en-US" sz="3200" dirty="0" err="1">
                <a:ea typeface="+mn-lt"/>
                <a:cs typeface="+mn-lt"/>
              </a:rPr>
              <a:t>usuario</a:t>
            </a:r>
            <a:r>
              <a:rPr lang="en-US" sz="3200" dirty="0">
                <a:ea typeface="+mn-lt"/>
                <a:cs typeface="+mn-lt"/>
              </a:rPr>
              <a:t>?, ¿</a:t>
            </a:r>
            <a:r>
              <a:rPr lang="en-US" sz="3200" dirty="0" err="1">
                <a:ea typeface="+mn-lt"/>
                <a:cs typeface="+mn-lt"/>
              </a:rPr>
              <a:t>cómo</a:t>
            </a:r>
            <a:r>
              <a:rPr lang="en-US" sz="3200" dirty="0">
                <a:ea typeface="+mn-lt"/>
                <a:cs typeface="+mn-lt"/>
              </a:rPr>
              <a:t> de </a:t>
            </a:r>
            <a:r>
              <a:rPr lang="en-US" sz="3200" dirty="0" err="1">
                <a:ea typeface="+mn-lt"/>
                <a:cs typeface="+mn-lt"/>
              </a:rPr>
              <a:t>rápido</a:t>
            </a:r>
            <a:r>
              <a:rPr lang="en-US" sz="3200" dirty="0">
                <a:ea typeface="+mn-lt"/>
                <a:cs typeface="+mn-lt"/>
              </a:rPr>
              <a:t> </a:t>
            </a:r>
            <a:r>
              <a:rPr lang="en-US" sz="3200" dirty="0" err="1">
                <a:ea typeface="+mn-lt"/>
                <a:cs typeface="+mn-lt"/>
              </a:rPr>
              <a:t>puede</a:t>
            </a:r>
            <a:r>
              <a:rPr lang="en-US" sz="3200" dirty="0">
                <a:ea typeface="+mn-lt"/>
                <a:cs typeface="+mn-lt"/>
              </a:rPr>
              <a:t> el </a:t>
            </a:r>
            <a:r>
              <a:rPr lang="en-US" sz="3200" dirty="0" err="1">
                <a:ea typeface="+mn-lt"/>
                <a:cs typeface="+mn-lt"/>
              </a:rPr>
              <a:t>usuario</a:t>
            </a:r>
            <a:r>
              <a:rPr lang="en-US" sz="3200" dirty="0">
                <a:ea typeface="+mn-lt"/>
                <a:cs typeface="+mn-lt"/>
              </a:rPr>
              <a:t> </a:t>
            </a:r>
            <a:br>
              <a:rPr lang="en-US" sz="3200" dirty="0">
                <a:ea typeface="+mn-lt"/>
                <a:cs typeface="+mn-lt"/>
              </a:rPr>
            </a:br>
            <a:r>
              <a:rPr lang="en-US" sz="3200" dirty="0" err="1">
                <a:ea typeface="+mn-lt"/>
                <a:cs typeface="+mn-lt"/>
              </a:rPr>
              <a:t>deshacer</a:t>
            </a:r>
            <a:r>
              <a:rPr lang="en-US" sz="3200" dirty="0">
                <a:ea typeface="+mn-lt"/>
                <a:cs typeface="+mn-lt"/>
              </a:rPr>
              <a:t> las </a:t>
            </a:r>
            <a:r>
              <a:rPr lang="en-US" sz="3200" dirty="0" err="1">
                <a:ea typeface="+mn-lt"/>
                <a:cs typeface="+mn-lt"/>
              </a:rPr>
              <a:t>consecuencias</a:t>
            </a:r>
            <a:r>
              <a:rPr lang="en-US" sz="3200" dirty="0">
                <a:ea typeface="+mn-lt"/>
                <a:cs typeface="+mn-lt"/>
              </a:rPr>
              <a:t> de sus </a:t>
            </a:r>
            <a:r>
              <a:rPr lang="en-US" sz="3200" dirty="0" err="1">
                <a:ea typeface="+mn-lt"/>
                <a:cs typeface="+mn-lt"/>
              </a:rPr>
              <a:t>propios</a:t>
            </a:r>
            <a:r>
              <a:rPr lang="en-US" sz="3200" dirty="0">
                <a:ea typeface="+mn-lt"/>
                <a:cs typeface="+mn-lt"/>
              </a:rPr>
              <a:t> </a:t>
            </a:r>
            <a:r>
              <a:rPr lang="en-US" sz="3200" dirty="0" err="1">
                <a:ea typeface="+mn-lt"/>
                <a:cs typeface="+mn-lt"/>
              </a:rPr>
              <a:t>errores</a:t>
            </a:r>
            <a:r>
              <a:rPr lang="en-US" sz="3200" dirty="0">
                <a:ea typeface="+mn-lt"/>
                <a:cs typeface="+mn-lt"/>
              </a:rPr>
              <a:t>?</a:t>
            </a:r>
            <a:endParaRPr lang="en-US"/>
          </a:p>
          <a:p>
            <a:endParaRPr lang="en-US" sz="1200" b="1" dirty="0">
              <a:ea typeface="+mn-lt"/>
              <a:cs typeface="+mn-lt"/>
            </a:endParaRPr>
          </a:p>
          <a:p>
            <a:r>
              <a:rPr lang="en-US" sz="3200" b="1" dirty="0" err="1">
                <a:ea typeface="+mn-lt"/>
                <a:cs typeface="+mn-lt"/>
              </a:rPr>
              <a:t>Satisfacción</a:t>
            </a:r>
            <a:r>
              <a:rPr lang="en-US" sz="3200" dirty="0">
                <a:ea typeface="+mn-lt"/>
                <a:cs typeface="+mn-lt"/>
              </a:rPr>
              <a:t>: ¿</a:t>
            </a:r>
            <a:r>
              <a:rPr lang="en-US" sz="3200" dirty="0" err="1">
                <a:ea typeface="+mn-lt"/>
                <a:cs typeface="+mn-lt"/>
              </a:rPr>
              <a:t>Cómo</a:t>
            </a:r>
            <a:r>
              <a:rPr lang="en-US" sz="3200" dirty="0">
                <a:ea typeface="+mn-lt"/>
                <a:cs typeface="+mn-lt"/>
              </a:rPr>
              <a:t> de </a:t>
            </a:r>
            <a:r>
              <a:rPr lang="en-US" sz="3200" dirty="0" err="1">
                <a:ea typeface="+mn-lt"/>
                <a:cs typeface="+mn-lt"/>
              </a:rPr>
              <a:t>agradable</a:t>
            </a:r>
            <a:r>
              <a:rPr lang="en-US" sz="3200" dirty="0">
                <a:ea typeface="+mn-lt"/>
                <a:cs typeface="+mn-lt"/>
              </a:rPr>
              <a:t> y </a:t>
            </a:r>
            <a:r>
              <a:rPr lang="en-US" sz="3200" dirty="0" err="1">
                <a:ea typeface="+mn-lt"/>
                <a:cs typeface="+mn-lt"/>
              </a:rPr>
              <a:t>sencillo</a:t>
            </a:r>
            <a:r>
              <a:rPr lang="en-US" sz="3200" dirty="0">
                <a:ea typeface="+mn-lt"/>
                <a:cs typeface="+mn-lt"/>
              </a:rPr>
              <a:t> le ha </a:t>
            </a:r>
            <a:r>
              <a:rPr lang="en-US" sz="3200" dirty="0" err="1">
                <a:ea typeface="+mn-lt"/>
                <a:cs typeface="+mn-lt"/>
              </a:rPr>
              <a:t>parecido</a:t>
            </a:r>
            <a:r>
              <a:rPr lang="en-US" sz="3200" dirty="0">
                <a:ea typeface="+mn-lt"/>
                <a:cs typeface="+mn-lt"/>
              </a:rPr>
              <a:t> al </a:t>
            </a:r>
            <a:r>
              <a:rPr lang="en-US" sz="3200" dirty="0" err="1">
                <a:ea typeface="+mn-lt"/>
                <a:cs typeface="+mn-lt"/>
              </a:rPr>
              <a:t>usuario</a:t>
            </a:r>
            <a:r>
              <a:rPr lang="en-US" sz="3200" dirty="0">
                <a:ea typeface="+mn-lt"/>
                <a:cs typeface="+mn-lt"/>
              </a:rPr>
              <a:t> </a:t>
            </a:r>
            <a:br>
              <a:rPr lang="en-US" sz="3200" dirty="0">
                <a:ea typeface="+mn-lt"/>
                <a:cs typeface="+mn-lt"/>
              </a:rPr>
            </a:br>
            <a:r>
              <a:rPr lang="en-US" sz="3200" dirty="0">
                <a:ea typeface="+mn-lt"/>
                <a:cs typeface="+mn-lt"/>
              </a:rPr>
              <a:t>la </a:t>
            </a:r>
            <a:r>
              <a:rPr lang="en-US" sz="3200" dirty="0" err="1">
                <a:ea typeface="+mn-lt"/>
                <a:cs typeface="+mn-lt"/>
              </a:rPr>
              <a:t>realización</a:t>
            </a:r>
            <a:r>
              <a:rPr lang="en-US" sz="3200" dirty="0">
                <a:ea typeface="+mn-lt"/>
                <a:cs typeface="+mn-lt"/>
              </a:rPr>
              <a:t> de las </a:t>
            </a:r>
            <a:r>
              <a:rPr lang="en-US" sz="3200" dirty="0" err="1">
                <a:ea typeface="+mn-lt"/>
                <a:cs typeface="+mn-lt"/>
              </a:rPr>
              <a:t>tareas</a:t>
            </a:r>
            <a:r>
              <a:rPr lang="en-US" sz="3200" dirty="0">
                <a:ea typeface="+mn-lt"/>
                <a:cs typeface="+mn-lt"/>
              </a:rPr>
              <a:t>?</a:t>
            </a:r>
          </a:p>
        </p:txBody>
      </p:sp>
    </p:spTree>
    <p:extLst>
      <p:ext uri="{BB962C8B-B14F-4D97-AF65-F5344CB8AC3E}">
        <p14:creationId xmlns:p14="http://schemas.microsoft.com/office/powerpoint/2010/main" val="27300838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E700123960FD944B68716EAC67F1103" ma:contentTypeVersion="6" ma:contentTypeDescription="Crear nuevo documento." ma:contentTypeScope="" ma:versionID="1c5cc27cf84773407bac4da6097235ba">
  <xsd:schema xmlns:xsd="http://www.w3.org/2001/XMLSchema" xmlns:xs="http://www.w3.org/2001/XMLSchema" xmlns:p="http://schemas.microsoft.com/office/2006/metadata/properties" xmlns:ns2="87c1bdb6-51b7-4f42-bc4e-b812409e4c8d" xmlns:ns3="6193dd2a-65c1-4fc7-b2be-837d749a1fad" targetNamespace="http://schemas.microsoft.com/office/2006/metadata/properties" ma:root="true" ma:fieldsID="9943390388df3618fe8b29e7d77fffb1" ns2:_="" ns3:_="">
    <xsd:import namespace="87c1bdb6-51b7-4f42-bc4e-b812409e4c8d"/>
    <xsd:import namespace="6193dd2a-65c1-4fc7-b2be-837d749a1fa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c1bdb6-51b7-4f42-bc4e-b812409e4c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193dd2a-65c1-4fc7-b2be-837d749a1fad"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0ECF34-FC8A-4935-BE48-BE30F8ABFB9F}"/>
</file>

<file path=customXml/itemProps2.xml><?xml version="1.0" encoding="utf-8"?>
<ds:datastoreItem xmlns:ds="http://schemas.openxmlformats.org/officeDocument/2006/customXml" ds:itemID="{AF9ED506-4AE9-4387-8CC8-7A69526B83F9}"/>
</file>

<file path=customXml/itemProps3.xml><?xml version="1.0" encoding="utf-8"?>
<ds:datastoreItem xmlns:ds="http://schemas.openxmlformats.org/officeDocument/2006/customXml" ds:itemID="{8EE8576E-BF43-4633-803A-BCD94B381948}"/>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29</Slides>
  <Notes>0</Notes>
  <HiddenSlides>0</HiddenSlide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Usabilidad en los interfaces</vt:lpstr>
      <vt:lpstr>Objetivos</vt:lpstr>
      <vt:lpstr>Usabilidad</vt:lpstr>
      <vt:lpstr>Mas allá de los interfaces</vt:lpstr>
      <vt:lpstr>Usabilidad</vt:lpstr>
      <vt:lpstr>Atributos de un producto</vt:lpstr>
      <vt:lpstr>Dimensiones de la usabilidad</vt:lpstr>
      <vt:lpstr>Dimensiones de la usabilidad</vt:lpstr>
      <vt:lpstr>Dimensiones de la usabilidad</vt:lpstr>
      <vt:lpstr>Normas de Usabilidad</vt:lpstr>
      <vt:lpstr>Normas de Usabilidad</vt:lpstr>
      <vt:lpstr>Normas de Usabilidad</vt:lpstr>
      <vt:lpstr>¿Cómo medirla?</vt:lpstr>
      <vt:lpstr>¿Cómo medirla?</vt:lpstr>
      <vt:lpstr>Test de usabilidad</vt:lpstr>
      <vt:lpstr>Presentación de PowerPoint</vt:lpstr>
      <vt:lpstr>Análisis de usabilidad de utensilios cotidianos</vt:lpstr>
      <vt:lpstr>Testear la usabilidad</vt:lpstr>
      <vt:lpstr>Testear la usabilidad</vt:lpstr>
      <vt:lpstr>Test de usuarios</vt:lpstr>
      <vt:lpstr>Análisis heurístico</vt:lpstr>
      <vt:lpstr>Análisis heurístico</vt:lpstr>
      <vt:lpstr>Análisis heurístico</vt:lpstr>
      <vt:lpstr>Análisis heurístico</vt:lpstr>
      <vt:lpstr>Análisis heurístico</vt:lpstr>
      <vt:lpstr>Análisis heurístico</vt:lpstr>
      <vt:lpstr>Análisis heurístico</vt:lpstr>
      <vt:lpstr>Análisis heurístico</vt:lpstr>
      <vt:lpstr>Ejercicio práctico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1620</cp:revision>
  <dcterms:created xsi:type="dcterms:W3CDTF">2020-09-26T09:29:45Z</dcterms:created>
  <dcterms:modified xsi:type="dcterms:W3CDTF">2023-01-23T07:06:47Z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0x0101006E700123960FD944B68716EAC67F1103</vt:lpwstr>
  </property>
</Properties>
</file>