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7"/>
  </p:sldMasterIdLst>
  <p:notesMasterIdLst>
    <p:notesMasterId r:id="rId16"/>
  </p:notesMasterIdLst>
  <p:sldIdLst>
    <p:sldId id="359" r:id="rId8"/>
    <p:sldId id="360" r:id="rId9"/>
    <p:sldId id="361" r:id="rId10"/>
    <p:sldId id="367" r:id="rId11"/>
    <p:sldId id="366" r:id="rId12"/>
    <p:sldId id="365" r:id="rId13"/>
    <p:sldId id="362" r:id="rId14"/>
    <p:sldId id="358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980" autoAdjust="0"/>
  </p:normalViewPr>
  <p:slideViewPr>
    <p:cSldViewPr snapToGrid="0">
      <p:cViewPr varScale="1">
        <p:scale>
          <a:sx n="38" d="100"/>
          <a:sy n="38" d="100"/>
        </p:scale>
        <p:origin x="135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68DF20-8277-4E35-A285-D56D1B322D3A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CF267C-877A-47AD-9FA0-C556FCD06E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4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FE5C-AC3A-47D7-B549-23EF9E2A57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35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122364"/>
            <a:ext cx="9144000" cy="5735637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14477"/>
            <a:ext cx="7772400" cy="1995487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3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/>
              <a:t>Giesswein-Apps </a:t>
            </a:r>
            <a:br>
              <a:rPr lang="en-US"/>
            </a:br>
            <a:r>
              <a:rPr lang="en-US" i="1"/>
              <a:t>Consulting |Entwicklung | Training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5973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8775"/>
            <a:ext cx="7886700" cy="4548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56353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Giesswein-Apps					</a:t>
            </a:r>
            <a:endParaRPr lang="en-US" i="1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1"/>
            <a:ext cx="9144000" cy="118382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"/>
            <a:ext cx="7331529" cy="118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80" y="2"/>
            <a:ext cx="1183821" cy="11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3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mailto:christian@software.tirol" TargetMode="External"/><Relationship Id="rId7" Type="http://schemas.openxmlformats.org/officeDocument/2006/relationships/image" Target="../media/image6.gif"/><Relationship Id="rId2" Type="http://schemas.openxmlformats.org/officeDocument/2006/relationships/hyperlink" Target="http://www.software.tiro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973919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15616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Text… überall nur Text </a:t>
            </a:r>
            <a:br>
              <a:rPr lang="de-DE" sz="4800" dirty="0"/>
            </a:br>
            <a:r>
              <a:rPr lang="de-DE" sz="2400" dirty="0"/>
              <a:t>Die dunkle Wahrheit über Strings im .NET Bereich</a:t>
            </a:r>
            <a:endParaRPr lang="de-DE" sz="1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Ing. Christian Giesswein, MSc.</a:t>
            </a:r>
          </a:p>
          <a:p>
            <a:r>
              <a:rPr lang="de-DE" dirty="0"/>
              <a:t> www.software.tirol</a:t>
            </a:r>
          </a:p>
        </p:txBody>
      </p:sp>
    </p:spTree>
    <p:extLst>
      <p:ext uri="{BB962C8B-B14F-4D97-AF65-F5344CB8AC3E}">
        <p14:creationId xmlns:p14="http://schemas.microsoft.com/office/powerpoint/2010/main" val="46608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1" y="1628776"/>
            <a:ext cx="8106977" cy="3701414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Ing. Christian Giesswein, MSc.</a:t>
            </a:r>
          </a:p>
          <a:p>
            <a:pPr lvl="1"/>
            <a:r>
              <a:rPr lang="de-DE" dirty="0">
                <a:hlinkClick r:id="rId2"/>
              </a:rPr>
              <a:t>www.software.tirol</a:t>
            </a:r>
            <a:endParaRPr lang="de-DE" dirty="0"/>
          </a:p>
          <a:p>
            <a:pPr lvl="1"/>
            <a:r>
              <a:rPr lang="de-DE" dirty="0" err="1">
                <a:hlinkClick r:id="rId3"/>
              </a:rPr>
              <a:t>christian@software.tirol</a:t>
            </a:r>
            <a:r>
              <a:rPr lang="de-DE" sz="1400" dirty="0"/>
              <a:t>	</a:t>
            </a:r>
          </a:p>
          <a:p>
            <a:pPr lvl="1"/>
            <a:endParaRPr lang="de-DE" sz="1400" dirty="0"/>
          </a:p>
          <a:p>
            <a:r>
              <a:rPr lang="de-DE" sz="2900" dirty="0"/>
              <a:t>Consulting, Training und Entwicklung</a:t>
            </a:r>
          </a:p>
          <a:p>
            <a:pPr marL="0" indent="0">
              <a:buNone/>
            </a:pPr>
            <a:endParaRPr lang="de-AT" sz="1800" dirty="0"/>
          </a:p>
          <a:p>
            <a:r>
              <a:rPr lang="de-DE" dirty="0"/>
              <a:t>Technologisch am Puls der Zeit</a:t>
            </a:r>
          </a:p>
          <a:p>
            <a:pPr lvl="1"/>
            <a:r>
              <a:rPr lang="de-DE" dirty="0"/>
              <a:t>Services &amp; Technologien von Microsoft</a:t>
            </a:r>
          </a:p>
          <a:p>
            <a:pPr lvl="2"/>
            <a:r>
              <a:rPr lang="de-DE" dirty="0"/>
              <a:t>C#, ASP.NET, WCF, WPF, ADO.NET, Entity Framework.. 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Desktopentwicklung</a:t>
            </a:r>
          </a:p>
          <a:p>
            <a:pPr lvl="1"/>
            <a:r>
              <a:rPr lang="de-DE" dirty="0"/>
              <a:t>Datenbankentwicklung</a:t>
            </a:r>
          </a:p>
          <a:p>
            <a:pPr lvl="1"/>
            <a:r>
              <a:rPr lang="de-DE" dirty="0" err="1"/>
              <a:t>Cloudentwicklung</a:t>
            </a:r>
            <a:endParaRPr lang="de-DE" dirty="0"/>
          </a:p>
        </p:txBody>
      </p:sp>
      <p:sp>
        <p:nvSpPr>
          <p:cNvPr id="5" name="AutoShape 2" descr="https://sharepoint.ppedv.de/SiteAssets/SitePages/Homepage/christiangiesswein.jpg"/>
          <p:cNvSpPr>
            <a:spLocks noChangeAspect="1" noChangeArrowheads="1"/>
          </p:cNvSpPr>
          <p:nvPr/>
        </p:nvSpPr>
        <p:spPr bwMode="auto">
          <a:xfrm>
            <a:off x="1259681" y="74890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1350"/>
          </a:p>
        </p:txBody>
      </p:sp>
      <p:pic>
        <p:nvPicPr>
          <p:cNvPr id="5123" name="Picture 3" descr="C:\Users\cg1\Desktop\christiangiesswe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5444732"/>
            <a:ext cx="884630" cy="1095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1" name="Picture 2" descr="https://www.certificationlogobuilder.com/images/certtracks/MCP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91" y="5471516"/>
            <a:ext cx="800100" cy="37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cg1\Desktop\MCT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82" y="5957527"/>
            <a:ext cx="821531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www.certificationlogobuilder.com/images/certtracks/MCPD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10" y="5976162"/>
            <a:ext cx="821531" cy="56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3" descr="MCSD: Windows Store Apps Using HTML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28" y="5444727"/>
            <a:ext cx="635794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rafik 14" descr="MCSD: Web Applications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861" y="6032926"/>
            <a:ext cx="621506" cy="47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" descr="https://www.certificationlogobuilder.com/images/certtracks/MCT.gif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912" y="5478660"/>
            <a:ext cx="671513" cy="35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2023" y="4721288"/>
            <a:ext cx="3801979" cy="21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4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nächsten 60 Minuten,..</a:t>
            </a:r>
          </a:p>
        </p:txBody>
      </p:sp>
      <p:pic>
        <p:nvPicPr>
          <p:cNvPr id="1026" name="Picture 2" descr="Bildergebn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060" y="1550112"/>
            <a:ext cx="4446710" cy="470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ach unten gekrümmter Pfeil 3"/>
          <p:cNvSpPr/>
          <p:nvPr/>
        </p:nvSpPr>
        <p:spPr>
          <a:xfrm>
            <a:off x="2439239" y="1217337"/>
            <a:ext cx="1987061" cy="665550"/>
          </a:xfrm>
          <a:prstGeom prst="curvedDownArrow">
            <a:avLst>
              <a:gd name="adj1" fmla="val 25000"/>
              <a:gd name="adj2" fmla="val 96607"/>
              <a:gd name="adj3" fmla="val 44816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1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String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Problemstellung:</a:t>
            </a:r>
          </a:p>
          <a:p>
            <a:pPr lvl="1"/>
            <a:r>
              <a:rPr lang="de-DE" dirty="0"/>
              <a:t>Binär einen Text darstellen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1152752" y="3091010"/>
          <a:ext cx="6838495" cy="1623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699">
                  <a:extLst>
                    <a:ext uri="{9D8B030D-6E8A-4147-A177-3AD203B41FA5}">
                      <a16:colId xmlns:a16="http://schemas.microsoft.com/office/drawing/2014/main" val="2310801500"/>
                    </a:ext>
                  </a:extLst>
                </a:gridCol>
                <a:gridCol w="1367699">
                  <a:extLst>
                    <a:ext uri="{9D8B030D-6E8A-4147-A177-3AD203B41FA5}">
                      <a16:colId xmlns:a16="http://schemas.microsoft.com/office/drawing/2014/main" val="4003992467"/>
                    </a:ext>
                  </a:extLst>
                </a:gridCol>
                <a:gridCol w="1367699">
                  <a:extLst>
                    <a:ext uri="{9D8B030D-6E8A-4147-A177-3AD203B41FA5}">
                      <a16:colId xmlns:a16="http://schemas.microsoft.com/office/drawing/2014/main" val="4221019257"/>
                    </a:ext>
                  </a:extLst>
                </a:gridCol>
                <a:gridCol w="1367699">
                  <a:extLst>
                    <a:ext uri="{9D8B030D-6E8A-4147-A177-3AD203B41FA5}">
                      <a16:colId xmlns:a16="http://schemas.microsoft.com/office/drawing/2014/main" val="1908885746"/>
                    </a:ext>
                  </a:extLst>
                </a:gridCol>
                <a:gridCol w="1367699">
                  <a:extLst>
                    <a:ext uri="{9D8B030D-6E8A-4147-A177-3AD203B41FA5}">
                      <a16:colId xmlns:a16="http://schemas.microsoft.com/office/drawing/2014/main" val="4145863129"/>
                    </a:ext>
                  </a:extLst>
                </a:gridCol>
              </a:tblGrid>
              <a:tr h="811859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95328"/>
                  </a:ext>
                </a:extLst>
              </a:tr>
              <a:tr h="811859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7463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56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http://previews.123rf.com/images/ivonnewierink/ivonnewierink1205/ivonnewierink120500252/13636949-Junger-Landwirt-das-Arbeiten-mit-Laptop-in-der-Bauernhof-Feld-mit-schwarzen-und-wei-en-K-he-Lizenzfreie-Bild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89" y="1564227"/>
            <a:ext cx="7173451" cy="477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71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Best-Practices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628774"/>
            <a:ext cx="7886700" cy="5065939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DO:</a:t>
            </a:r>
            <a:r>
              <a:rPr lang="en-US" dirty="0"/>
              <a:t> Use </a:t>
            </a:r>
            <a:r>
              <a:rPr lang="en-US" b="1" dirty="0" err="1"/>
              <a:t>StringComparison.Ordinal</a:t>
            </a:r>
            <a:r>
              <a:rPr lang="en-US" dirty="0"/>
              <a:t> or </a:t>
            </a:r>
            <a:r>
              <a:rPr lang="en-US" b="1" dirty="0" err="1"/>
              <a:t>OrdinalIgnoreCase</a:t>
            </a:r>
            <a:r>
              <a:rPr lang="en-US" dirty="0"/>
              <a:t> for comparisons as your safe default for culture-agnostic string matching.</a:t>
            </a:r>
          </a:p>
          <a:p>
            <a:r>
              <a:rPr lang="en-US" b="1" dirty="0"/>
              <a:t>DO:</a:t>
            </a:r>
            <a:r>
              <a:rPr lang="en-US" dirty="0"/>
              <a:t> Use </a:t>
            </a:r>
            <a:r>
              <a:rPr lang="en-US" b="1" dirty="0" err="1"/>
              <a:t>StringComparison.Ordinal</a:t>
            </a:r>
            <a:r>
              <a:rPr lang="en-US" dirty="0"/>
              <a:t> and </a:t>
            </a:r>
            <a:r>
              <a:rPr lang="en-US" b="1" dirty="0" err="1"/>
              <a:t>OrdinalIgnoreCase</a:t>
            </a:r>
            <a:r>
              <a:rPr lang="en-US" dirty="0"/>
              <a:t> comparisons for increased speed.</a:t>
            </a:r>
          </a:p>
          <a:p>
            <a:r>
              <a:rPr lang="en-US" b="1" dirty="0"/>
              <a:t>DO:</a:t>
            </a:r>
            <a:r>
              <a:rPr lang="en-US" dirty="0"/>
              <a:t> Use </a:t>
            </a:r>
            <a:r>
              <a:rPr lang="en-US" b="1" dirty="0" err="1"/>
              <a:t>StringComparison.CurrentCulture</a:t>
            </a:r>
            <a:r>
              <a:rPr lang="en-US" dirty="0"/>
              <a:t>-based string operations when displaying the output to the user.</a:t>
            </a:r>
          </a:p>
          <a:p>
            <a:r>
              <a:rPr lang="en-US" b="1" dirty="0"/>
              <a:t>DO:</a:t>
            </a:r>
            <a:r>
              <a:rPr lang="en-US" dirty="0"/>
              <a:t> Switch current use of string operations based on the invariant culture to use the non-linguistic </a:t>
            </a:r>
            <a:r>
              <a:rPr lang="en-US" b="1" dirty="0" err="1"/>
              <a:t>StringComparison.Ordinal</a:t>
            </a:r>
            <a:r>
              <a:rPr lang="en-US" b="1" dirty="0"/>
              <a:t> </a:t>
            </a:r>
            <a:r>
              <a:rPr lang="en-US" dirty="0"/>
              <a:t>or </a:t>
            </a:r>
            <a:r>
              <a:rPr lang="en-US" b="1" dirty="0" err="1"/>
              <a:t>StringComparison.OrdinalIgnoreCase</a:t>
            </a:r>
            <a:r>
              <a:rPr lang="en-US" b="1" dirty="0"/>
              <a:t> </a:t>
            </a:r>
            <a:r>
              <a:rPr lang="en-US" dirty="0"/>
              <a:t>when the comparison is linguistically irrelevant (symbolic, for example).</a:t>
            </a:r>
          </a:p>
          <a:p>
            <a:r>
              <a:rPr lang="en-US" b="1" dirty="0"/>
              <a:t>DO:</a:t>
            </a:r>
            <a:r>
              <a:rPr lang="en-US" dirty="0"/>
              <a:t> Use </a:t>
            </a:r>
            <a:r>
              <a:rPr lang="en-US" b="1" dirty="0" err="1"/>
              <a:t>ToUpperInvariant</a:t>
            </a:r>
            <a:r>
              <a:rPr lang="en-US" dirty="0"/>
              <a:t> rather than </a:t>
            </a:r>
            <a:r>
              <a:rPr lang="en-US" b="1" dirty="0" err="1"/>
              <a:t>ToLowerInvariant</a:t>
            </a:r>
            <a:r>
              <a:rPr lang="en-US" dirty="0"/>
              <a:t> when normalizing strings for comparison.</a:t>
            </a:r>
          </a:p>
          <a:p>
            <a:endParaRPr lang="en-US" dirty="0"/>
          </a:p>
          <a:p>
            <a:r>
              <a:rPr lang="en-US" b="1" dirty="0"/>
              <a:t>DON'T:</a:t>
            </a:r>
            <a:r>
              <a:rPr lang="en-US" dirty="0"/>
              <a:t> Use overloads for string operations that don't explicitly or implicitly specify the string comparison mechanism.</a:t>
            </a:r>
          </a:p>
          <a:p>
            <a:r>
              <a:rPr lang="en-US" b="1" dirty="0"/>
              <a:t>DON'T:</a:t>
            </a:r>
            <a:r>
              <a:rPr lang="en-US" dirty="0"/>
              <a:t> Use </a:t>
            </a:r>
            <a:r>
              <a:rPr lang="en-US" b="1" dirty="0" err="1"/>
              <a:t>StringComparison.InvariantCulture</a:t>
            </a:r>
            <a:r>
              <a:rPr lang="en-US" dirty="0"/>
              <a:t>-based string operations in most cases; one of the few exceptions would be persisting linguistically meaningful but culturally-agnostic data.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900" dirty="0" err="1"/>
              <a:t>Quelle</a:t>
            </a:r>
            <a:r>
              <a:rPr lang="en-US" sz="1900" dirty="0"/>
              <a:t>: </a:t>
            </a:r>
            <a:r>
              <a:rPr lang="en-US" sz="1900" dirty="0">
                <a:hlinkClick r:id="rId2"/>
              </a:rPr>
              <a:t>https://msdn.microsoft.com/en-us/library/ms973919.aspx</a:t>
            </a:r>
            <a:r>
              <a:rPr lang="en-US" sz="1900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62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Fundamentals</a:t>
            </a:r>
            <a:endParaRPr lang="de-DE" dirty="0"/>
          </a:p>
          <a:p>
            <a:pPr lvl="1"/>
            <a:r>
              <a:rPr lang="de-DE" dirty="0" err="1"/>
              <a:t>Compare</a:t>
            </a:r>
            <a:r>
              <a:rPr lang="de-DE" dirty="0"/>
              <a:t> Performance</a:t>
            </a:r>
          </a:p>
          <a:p>
            <a:pPr lvl="1"/>
            <a:r>
              <a:rPr lang="de-DE" dirty="0"/>
              <a:t>Culture</a:t>
            </a:r>
          </a:p>
          <a:p>
            <a:pPr lvl="1"/>
            <a:r>
              <a:rPr lang="de-DE" dirty="0" err="1"/>
              <a:t>Immutable</a:t>
            </a:r>
            <a:endParaRPr lang="de-DE" dirty="0"/>
          </a:p>
          <a:p>
            <a:r>
              <a:rPr lang="de-DE" dirty="0" err="1"/>
              <a:t>Tooling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String Interpolation / </a:t>
            </a:r>
            <a:r>
              <a:rPr lang="de-DE" dirty="0" err="1"/>
              <a:t>String.Format</a:t>
            </a:r>
            <a:r>
              <a:rPr lang="de-DE" dirty="0"/>
              <a:t>()</a:t>
            </a:r>
          </a:p>
          <a:p>
            <a:pPr lvl="1"/>
            <a:r>
              <a:rPr lang="de-DE" dirty="0"/>
              <a:t>StringBuilder</a:t>
            </a:r>
          </a:p>
          <a:p>
            <a:pPr lvl="1"/>
            <a:r>
              <a:rPr lang="de-DE" dirty="0" err="1"/>
              <a:t>String.Join</a:t>
            </a:r>
            <a:r>
              <a:rPr lang="de-DE" dirty="0"/>
              <a:t>(), </a:t>
            </a:r>
            <a:r>
              <a:rPr lang="de-DE" dirty="0" err="1"/>
              <a:t>String.Concat</a:t>
            </a:r>
            <a:r>
              <a:rPr lang="de-DE" dirty="0"/>
              <a:t>()</a:t>
            </a:r>
          </a:p>
          <a:p>
            <a:r>
              <a:rPr lang="de-DE" dirty="0"/>
              <a:t>Unter Motorhaube</a:t>
            </a:r>
          </a:p>
          <a:p>
            <a:pPr lvl="1"/>
            <a:r>
              <a:rPr lang="de-DE" dirty="0"/>
              <a:t>ILDASM App.exe /text | </a:t>
            </a:r>
            <a:r>
              <a:rPr lang="de-DE" dirty="0" err="1"/>
              <a:t>findstr</a:t>
            </a:r>
            <a:r>
              <a:rPr lang="de-DE" dirty="0"/>
              <a:t> </a:t>
            </a:r>
            <a:r>
              <a:rPr lang="de-DE" dirty="0" err="1"/>
              <a:t>ldstr</a:t>
            </a:r>
            <a:endParaRPr lang="de-DE" dirty="0"/>
          </a:p>
          <a:p>
            <a:pPr lvl="1"/>
            <a:r>
              <a:rPr lang="de-DE" dirty="0" err="1"/>
              <a:t>WinDbg</a:t>
            </a:r>
            <a:r>
              <a:rPr lang="de-DE" dirty="0"/>
              <a:t> !</a:t>
            </a:r>
            <a:r>
              <a:rPr lang="de-DE" dirty="0" err="1"/>
              <a:t>strings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87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8763" y="0"/>
            <a:ext cx="12201525" cy="68580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961778" y="835429"/>
            <a:ext cx="11067556" cy="5600540"/>
          </a:xfrm>
        </p:spPr>
        <p:txBody>
          <a:bodyPr>
            <a:normAutofit/>
          </a:bodyPr>
          <a:lstStyle/>
          <a:p>
            <a:endParaRPr lang="de-DE" b="1" dirty="0"/>
          </a:p>
          <a:p>
            <a:br>
              <a:rPr lang="de-DE" sz="3500" b="1" dirty="0"/>
            </a:br>
            <a:r>
              <a:rPr lang="de-DE" sz="3500" b="1" dirty="0"/>
              <a:t>Kontakt</a:t>
            </a:r>
            <a:endParaRPr lang="de-DE" b="1" dirty="0"/>
          </a:p>
          <a:p>
            <a:endParaRPr lang="de-DE" b="1" dirty="0"/>
          </a:p>
          <a:p>
            <a:r>
              <a:rPr lang="de-DE" dirty="0"/>
              <a:t>Telefon: +43 / 664 46 36 135</a:t>
            </a:r>
          </a:p>
          <a:p>
            <a:r>
              <a:rPr lang="de-DE" dirty="0"/>
              <a:t>Email: </a:t>
            </a:r>
            <a:r>
              <a:rPr lang="de-DE" dirty="0" err="1"/>
              <a:t>christian@software.tirol</a:t>
            </a:r>
            <a:endParaRPr lang="de-DE" dirty="0"/>
          </a:p>
          <a:p>
            <a:r>
              <a:rPr lang="de-DE" dirty="0"/>
              <a:t>Web: www.software.tirol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r>
              <a:rPr lang="de-DE" sz="1600" dirty="0"/>
              <a:t>Interesse an: Technologieschulungen, Workshops, </a:t>
            </a:r>
            <a:r>
              <a:rPr lang="de-DE" sz="1600" dirty="0" err="1"/>
              <a:t>Couching</a:t>
            </a:r>
            <a:r>
              <a:rPr lang="de-DE" sz="1600" dirty="0"/>
              <a:t>, Architekturreview, Performanceanalyse… ?</a:t>
            </a:r>
            <a:br>
              <a:rPr lang="de-DE" sz="1600" dirty="0"/>
            </a:br>
            <a:r>
              <a:rPr lang="de-DE" sz="1600" dirty="0"/>
              <a:t>Sprechen Sie mich an!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71345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GiessweinApps.pptx" id="{628909A1-4BDC-43E9-A8CC-5460491375E9}" vid="{F2D95ABF-D075-44B1-AA27-18E4A8FA91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WindowsDesktop.FileMenu" Revision="1" Stencil="System.Storyboarding.WindowsDesktop" StencilVersion="0.1"/>
</Control>
</file>

<file path=customXml/item5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9CC6F0A8-CAA0-48B4-8F50-BF26CA629B2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DA61C46-C4E9-4AC9-A34E-A427496ACD5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6CF464D-29FB-4328-B9FB-FF3C0692A5A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20FE74B-330B-4A24-86D7-E9538E8CD69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D212091-3128-44F6-9A10-A000ADB07B4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AEED6A9-BEB2-44B7-B650-42BFB187038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</Words>
  <Application>Microsoft Office PowerPoint</Application>
  <PresentationFormat>Bildschirmpräsentation (4:3)</PresentationFormat>
  <Paragraphs>64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Segoe UI</vt:lpstr>
      <vt:lpstr>Office Theme</vt:lpstr>
      <vt:lpstr>Text… überall nur Text  Die dunkle Wahrheit über Strings im .NET Bereich</vt:lpstr>
      <vt:lpstr>About Me</vt:lpstr>
      <vt:lpstr>Die nächsten 60 Minuten,..</vt:lpstr>
      <vt:lpstr>Ein String</vt:lpstr>
      <vt:lpstr>PowerPoint-Präsentation</vt:lpstr>
      <vt:lpstr>Best-Practices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Giesswein</dc:creator>
  <cp:lastModifiedBy>Christian Giesswein</cp:lastModifiedBy>
  <cp:revision>142</cp:revision>
  <cp:lastPrinted>2014-01-21T09:45:43Z</cp:lastPrinted>
  <dcterms:created xsi:type="dcterms:W3CDTF">2014-01-20T08:26:57Z</dcterms:created>
  <dcterms:modified xsi:type="dcterms:W3CDTF">2016-12-06T16:07:21Z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