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67" r:id="rId6"/>
    <p:sldId id="261" r:id="rId7"/>
    <p:sldId id="266" r:id="rId8"/>
    <p:sldId id="268" r:id="rId9"/>
    <p:sldId id="269" r:id="rId10"/>
    <p:sldId id="264" r:id="rId11"/>
    <p:sldId id="263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709" autoAdjust="0"/>
  </p:normalViewPr>
  <p:slideViewPr>
    <p:cSldViewPr snapToGrid="0">
      <p:cViewPr varScale="1">
        <p:scale>
          <a:sx n="99" d="100"/>
          <a:sy n="99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1367E-863C-4C08-95C1-17062194CC2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60254-C5CD-42A0-B4C2-44AC203B6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7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12BE-F3FD-40EE-FDFE-F952ACE5A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A4BA8-7AFC-93CC-B809-38052BE51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BF064-3618-A767-18E8-3C4F1618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E136-CD87-45F2-B569-A4B8DE0F5DB9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6623-5FFE-3C73-1400-7EDB710E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0BF5C-7606-7AD4-F4F2-6E38DCA3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411-568F-913E-3B48-5C51B05D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40816-21A3-B966-74D9-541818DA6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8A07-76D7-7A2A-6261-4DDC81E5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B2E-E98D-4A2E-BAB1-37CDF26FDDF8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D35C-63B1-E324-DA18-D9D35906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BE42-1C70-C94D-1E36-5D055C57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150D8-2E38-B294-FA0F-141D74C1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1468E-FF05-4382-7485-B42F6DD73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2E64-7CF2-2BE1-D8C1-2A1C67AF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E4FC-CCBD-4179-8325-7519C3FF4E30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AADA-E8D6-0363-43E2-FA0BA4D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3E0A-6EF9-B2F2-DD4E-66CFF1AB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B607-EBC6-9485-C510-FC0DF224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D169-9071-7496-27FD-EB230E4D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AD42A-89FA-D4B9-F3F5-F0AA43DD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021-7849-403B-A459-B1D03807EADC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4A57-C0BA-4046-305B-243F1B0B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860F4-B583-788A-FA7F-8348FBC9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480D-90C7-2D4B-8A2B-5995D03E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BF3E3-CADD-F9F4-90FB-D64AFD01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A5CC-0F90-53E6-A91C-6F53502F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024A-F6A2-4EB3-BB5F-C6C51F972FDC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81AA-8F3A-79CF-6E26-1D026C45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AEA7-0BBD-9EA2-F43F-D21CF62C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6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E135-8201-0F74-5690-CB7457D0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FB98-9424-43A2-D4F8-B9C89EF3C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0F762-A8EC-6196-20D3-312F9CD1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E970A-D0FE-014A-0142-78B2FEF7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53A1-2727-4D79-AFDD-601CB42B330F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C9B2-F134-9A74-7AAF-BF1E5130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BBCB-37F9-90E9-02F7-EC3A78F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E810-FB2C-0BD2-1EF1-B929AF6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1BCC9-23E2-1CE2-395C-6FF5C7FA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34A5A-67DF-2646-408F-398CA857A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B140E-610B-DB61-D9CF-F23023643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12128-DB63-A80A-BC81-6174CD1B5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7697C-4D36-0FAE-3C37-B576E82F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7955-3B0C-4CF1-B416-1D66E74B6E41}" type="datetime1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16AA-428C-64F0-A368-78E09C2E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4237E-FC7A-5875-B09F-42DE1DB6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B2D3-E8FE-16A8-8EE0-3AF9EA76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95C4E-F06A-0B95-9EB7-F71F0BD9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705C-73BF-4034-AED5-D64F0C179E86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3A6E5-26FE-4944-0FB9-423238A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22057-238F-78D0-C80B-92844F78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582D5-0B4D-DA94-3702-C0D980F7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3D2-CE1B-4587-9256-A892D0B16D07}" type="datetime1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4138B-64F5-3FA1-BE23-7E347EA0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7EF-CF27-6E4E-218C-2B71768F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2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1B73-CA37-19D3-3C33-5B63EFFF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A52B-F2C0-DFEB-297A-C474AD2C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71D3B-D5DA-67FD-8D47-E2492B12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1119-18F2-FF30-2209-28251F2B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1ACA-27D4-441D-B451-8688437EA047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60764-0A85-69D6-9F97-10F6450F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7FFE6-F364-E83D-4923-BBCF4D55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6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A44-36DD-60FF-C9DB-9179A641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EBF65-1C54-4CC1-5ACB-E514BBB7B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A666E-DC25-9D9C-6289-15509568B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233DF-D871-B29C-0EDA-48F37C0E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6BE8-AAD6-498A-B7CB-97C99BC60EF2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F8E17-F857-663B-A636-F095DD79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E5BB9-B000-2970-46E4-020770C2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D3340-400F-3D2C-05E0-77CB8794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BDC0E-490E-BDDA-C2AE-EC23FED38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6F5C-867F-CED0-32CB-A0693D01C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481C3-7AEF-4F8A-B033-0C59065D7E54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A5C3-1AEB-80FF-C638-83866D22B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ABCC5-7728-9934-BBA1-528DE2E46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5636-F2D5-4D31-80F9-8009E145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0BCF81C9-D9A9-DF8F-8974-D69F32B5121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91680" y="389880"/>
            <a:ext cx="4271760" cy="819360"/>
          </a:xfrm>
          <a:prstGeom prst="rect">
            <a:avLst/>
          </a:prstGeom>
          <a:ln>
            <a:noFill/>
          </a:ln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44B5C70F-BE7A-DB02-D489-F28327FB3ABE}"/>
              </a:ext>
            </a:extLst>
          </p:cNvPr>
          <p:cNvSpPr txBox="1"/>
          <p:nvPr/>
        </p:nvSpPr>
        <p:spPr>
          <a:xfrm>
            <a:off x="1519806" y="1913285"/>
            <a:ext cx="9152398" cy="1567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hr-HR" sz="4400" b="1" strike="noStrike" spc="-1" dirty="0">
                <a:solidFill>
                  <a:srgbClr val="000000"/>
                </a:solidFill>
                <a:latin typeface="Calibri Light"/>
              </a:rPr>
              <a:t>Otkrivanje prijevara kreditnom karticom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79B21A6F-DEED-0378-3163-5B1C8A6946B2}"/>
              </a:ext>
            </a:extLst>
          </p:cNvPr>
          <p:cNvSpPr txBox="1"/>
          <p:nvPr/>
        </p:nvSpPr>
        <p:spPr>
          <a:xfrm>
            <a:off x="1515121" y="4827438"/>
            <a:ext cx="9143640" cy="961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hr-HR" sz="2400" b="0" strike="noStrike" spc="-1" dirty="0">
                <a:solidFill>
                  <a:srgbClr val="000000"/>
                </a:solidFill>
                <a:latin typeface="Calibri"/>
              </a:rPr>
              <a:t>Antonio Ilinović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hr-HR" sz="2400" b="0" strike="noStrike" spc="-1" dirty="0">
                <a:solidFill>
                  <a:srgbClr val="000000"/>
                </a:solidFill>
                <a:latin typeface="Calibri"/>
              </a:rPr>
              <a:t>Mentor: izv. prof. dr. sc. Goran Delač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5AACD57D-DA21-1B6B-2327-F62BFFA39B5C}"/>
              </a:ext>
            </a:extLst>
          </p:cNvPr>
          <p:cNvSpPr txBox="1"/>
          <p:nvPr/>
        </p:nvSpPr>
        <p:spPr>
          <a:xfrm>
            <a:off x="4038480" y="6198865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Zagreb, </a:t>
            </a:r>
            <a:r>
              <a:rPr lang="en-US" sz="1200" b="0" strike="noStrike" spc="-1" dirty="0" err="1">
                <a:solidFill>
                  <a:srgbClr val="8B8B8B"/>
                </a:solidFill>
                <a:latin typeface="Calibri"/>
              </a:rPr>
              <a:t>svibanj</a:t>
            </a: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 2023.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8" name="TextShape 4">
            <a:extLst>
              <a:ext uri="{FF2B5EF4-FFF2-40B4-BE49-F238E27FC236}">
                <a16:creationId xmlns:a16="http://schemas.microsoft.com/office/drawing/2014/main" id="{6A76CFB8-28F1-6465-151E-4A4074F6CABA}"/>
              </a:ext>
            </a:extLst>
          </p:cNvPr>
          <p:cNvSpPr txBox="1"/>
          <p:nvPr/>
        </p:nvSpPr>
        <p:spPr>
          <a:xfrm>
            <a:off x="5126106" y="4088344"/>
            <a:ext cx="192072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8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Seminar 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6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8133-D26B-D209-8D3A-775BE8BE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Vrednovanje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2625-5AA1-2EBA-5766-248D24E8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točnost nije prikladna metrika</a:t>
            </a:r>
          </a:p>
          <a:p>
            <a:r>
              <a:rPr lang="hr-HR" dirty="0"/>
              <a:t>F1 makro mjera</a:t>
            </a:r>
          </a:p>
          <a:p>
            <a:r>
              <a:rPr lang="hr-HR" dirty="0"/>
              <a:t>ugniježđena stratificirana unakrsna validacija</a:t>
            </a:r>
          </a:p>
          <a:p>
            <a:pPr lvl="1"/>
            <a:r>
              <a:rPr lang="hr-HR" dirty="0"/>
              <a:t>stratifician – očuvan omjer većinske i manjinske klase</a:t>
            </a:r>
          </a:p>
          <a:p>
            <a:pPr lvl="1"/>
            <a:r>
              <a:rPr lang="hr-HR" dirty="0"/>
              <a:t>skupovi za testiranje i validiranje ostaju nebalansirani</a:t>
            </a:r>
          </a:p>
          <a:p>
            <a:pPr lvl="1"/>
            <a:r>
              <a:rPr lang="hr-HR" dirty="0"/>
              <a:t>skup za treniranje uzorkovan</a:t>
            </a:r>
          </a:p>
          <a:p>
            <a:r>
              <a:rPr lang="hr-HR" dirty="0"/>
              <a:t>prilagodba hiperparametara pretragom po rešetci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EEA9-5062-C5E0-A949-72C22BDA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5EBF-C7AA-4861-67E9-CA468B3B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Eksperimentalni rezultati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C6E8C-B95E-77D7-F0C2-BE466E19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B72B5-2B65-6ACC-68DD-E6E88F7F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33" y="2491270"/>
            <a:ext cx="8962533" cy="18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1631-9E31-8EFC-DBB3-BCAC897A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2CD1-3033-DE5F-67D6-00D141CD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pripaziti na curenje podataka u testni skup „data leakage”</a:t>
            </a:r>
          </a:p>
          <a:p>
            <a:r>
              <a:rPr lang="hr-HR" dirty="0"/>
              <a:t>daljnji rad</a:t>
            </a:r>
          </a:p>
          <a:p>
            <a:pPr lvl="1"/>
            <a:r>
              <a:rPr lang="hr-HR" dirty="0"/>
              <a:t>eksperimentiranje s različitim omjerima uzorkovanja</a:t>
            </a:r>
          </a:p>
          <a:p>
            <a:pPr lvl="1"/>
            <a:r>
              <a:rPr lang="hr-HR" dirty="0"/>
              <a:t>kombinacija isovremenog poduzorkovanja i naduzorkovanja</a:t>
            </a:r>
          </a:p>
          <a:p>
            <a:r>
              <a:rPr lang="hr-HR" dirty="0"/>
              <a:t>većina podataka ima određeni stupanj nebalansiranosti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29D35-1422-9B88-870D-BAC66230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5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B2A9-CD00-8994-9716-D1280A56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1C57-4B4E-0AC0-2D7C-7C3AF54F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Jan </a:t>
            </a:r>
            <a:r>
              <a:rPr lang="en-US" sz="2000" dirty="0" err="1"/>
              <a:t>Šnajder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Bojana </a:t>
            </a:r>
            <a:r>
              <a:rPr lang="en-US" sz="2000" dirty="0" err="1"/>
              <a:t>Dalbelo</a:t>
            </a:r>
            <a:r>
              <a:rPr lang="en-US" sz="2000" dirty="0"/>
              <a:t> </a:t>
            </a:r>
            <a:r>
              <a:rPr lang="en-US" sz="2000" dirty="0" err="1"/>
              <a:t>Baši</a:t>
            </a:r>
            <a:r>
              <a:rPr lang="hr-HR" sz="2000" dirty="0"/>
              <a:t>ć.</a:t>
            </a:r>
            <a:r>
              <a:rPr lang="en-US" sz="2000" dirty="0"/>
              <a:t> </a:t>
            </a:r>
            <a:r>
              <a:rPr lang="en-US" sz="2000" dirty="0" err="1"/>
              <a:t>Strojno</a:t>
            </a:r>
            <a:r>
              <a:rPr lang="en-US" sz="2000" dirty="0"/>
              <a:t> u</a:t>
            </a:r>
            <a:r>
              <a:rPr lang="hr-HR" sz="2000" dirty="0"/>
              <a:t>č</a:t>
            </a:r>
            <a:r>
              <a:rPr lang="en-US" sz="2000" dirty="0" err="1"/>
              <a:t>enje</a:t>
            </a:r>
            <a:r>
              <a:rPr lang="en-US" sz="2000" dirty="0"/>
              <a:t>. </a:t>
            </a:r>
            <a:r>
              <a:rPr lang="en-US" sz="2000" dirty="0" err="1"/>
              <a:t>Sveucilište</a:t>
            </a:r>
            <a:r>
              <a:rPr lang="en-US" sz="2000" dirty="0"/>
              <a:t> u </a:t>
            </a:r>
            <a:r>
              <a:rPr lang="en-US" sz="2000" dirty="0" err="1"/>
              <a:t>Zagrebu</a:t>
            </a:r>
            <a:r>
              <a:rPr lang="en-US" sz="2000" dirty="0"/>
              <a:t>, </a:t>
            </a:r>
            <a:r>
              <a:rPr lang="en-US" sz="2000" dirty="0" err="1"/>
              <a:t>Fakultet</a:t>
            </a:r>
            <a:r>
              <a:rPr lang="en-US" sz="2000" dirty="0"/>
              <a:t> </a:t>
            </a:r>
            <a:r>
              <a:rPr lang="en-US" sz="2000" dirty="0" err="1"/>
              <a:t>elektrotehnike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hr-HR" sz="2000" dirty="0"/>
              <a:t>č</a:t>
            </a:r>
            <a:r>
              <a:rPr lang="en-US" sz="2000" dirty="0" err="1"/>
              <a:t>unarstva</a:t>
            </a:r>
            <a:r>
              <a:rPr lang="en-US" sz="2000" dirty="0"/>
              <a:t>, 2014. </a:t>
            </a:r>
            <a:endParaRPr lang="hr-HR" sz="2000" dirty="0"/>
          </a:p>
          <a:p>
            <a:r>
              <a:rPr lang="en-US" sz="2000" dirty="0"/>
              <a:t>Machine Learning Group - ULB. Kaggle Competition: Credit Card Fraud Detection. https://www.kaggle.com/datasets/mlg-ulb/ </a:t>
            </a:r>
            <a:r>
              <a:rPr lang="en-US" sz="2000" dirty="0" err="1"/>
              <a:t>creditcardfraud</a:t>
            </a:r>
            <a:r>
              <a:rPr lang="en-US" sz="2000" dirty="0"/>
              <a:t>.</a:t>
            </a:r>
            <a:endParaRPr lang="hr-HR" sz="2000" dirty="0"/>
          </a:p>
          <a:p>
            <a:r>
              <a:rPr lang="en-US" sz="2000" dirty="0" err="1"/>
              <a:t>Haibo</a:t>
            </a:r>
            <a:r>
              <a:rPr lang="en-US" sz="2000" dirty="0"/>
              <a:t> He </a:t>
            </a:r>
            <a:r>
              <a:rPr lang="en-US" sz="2000" dirty="0" err="1"/>
              <a:t>i</a:t>
            </a:r>
            <a:r>
              <a:rPr lang="en-US" sz="2000" dirty="0"/>
              <a:t> Edwardo A. Garcia. Learning from imbalanced data. IEEE Transactions on Knowledge and Data Engineering, 21(9):1263–1284, 2009. </a:t>
            </a:r>
            <a:r>
              <a:rPr lang="en-US" sz="2000" dirty="0" err="1"/>
              <a:t>doi</a:t>
            </a:r>
            <a:r>
              <a:rPr lang="en-US" sz="2000" dirty="0"/>
              <a:t>: 10.1109/TKDE.2008.239.</a:t>
            </a:r>
            <a:endParaRPr lang="hr-HR" sz="2000" dirty="0"/>
          </a:p>
          <a:p>
            <a:r>
              <a:rPr lang="en-US" sz="2000" dirty="0"/>
              <a:t>Laurens van der </a:t>
            </a:r>
            <a:r>
              <a:rPr lang="en-US" sz="2000" dirty="0" err="1"/>
              <a:t>Maaten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Geoffrey Hinton. </a:t>
            </a:r>
            <a:r>
              <a:rPr lang="en-US" sz="2000" dirty="0" err="1"/>
              <a:t>Viualizing</a:t>
            </a:r>
            <a:r>
              <a:rPr lang="en-US" sz="2000" dirty="0"/>
              <a:t> data using t-</a:t>
            </a:r>
            <a:r>
              <a:rPr lang="en-US" sz="2000" dirty="0" err="1"/>
              <a:t>sne</a:t>
            </a:r>
            <a:r>
              <a:rPr lang="en-US" sz="2000" dirty="0"/>
              <a:t>. Journal of Machine Learning Research, 9:2579–2605, 11 2008.</a:t>
            </a:r>
            <a:endParaRPr lang="hr-HR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A81E5-0975-2E7C-19BC-799F0A5B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BF9C3-AC1C-4447-CAA4-B0474801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2</a:t>
            </a:fld>
            <a:endParaRPr lang="en-US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849F08B4-EF7B-7B07-980B-7A5300029C68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hr-HR" sz="4400" b="0" strike="noStrike" spc="-1" dirty="0">
                <a:solidFill>
                  <a:srgbClr val="000000"/>
                </a:solidFill>
                <a:latin typeface="Calibri Light"/>
              </a:rPr>
              <a:t>Sadržaj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1AB25244-47AE-6831-9D4F-0D0E8BBFB40A}"/>
              </a:ext>
            </a:extLst>
          </p:cNvPr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uvod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podatkovni skup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spc="-1" dirty="0">
                <a:solidFill>
                  <a:srgbClr val="000000"/>
                </a:solidFill>
                <a:latin typeface="Calibri"/>
              </a:rPr>
              <a:t>metode uzorkovanja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spc="-1" dirty="0">
                <a:solidFill>
                  <a:srgbClr val="000000"/>
                </a:solidFill>
                <a:latin typeface="Calibri"/>
              </a:rPr>
              <a:t>distribucije značajki</a:t>
            </a:r>
            <a:endParaRPr lang="hr-HR" dirty="0"/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eksperimentalni rezultati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zaključak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96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E8B5-3EA9-C638-7A67-0BBC6EC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710F-3497-0D6C-3A39-FAE4BB48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plaćanje kreditnim karticama sve učestalije</a:t>
            </a:r>
          </a:p>
          <a:p>
            <a:r>
              <a:rPr lang="hr-HR" dirty="0"/>
              <a:t>detekcija slučajeva zlouporabe kreditnih kartica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C3E4-C42C-1DB1-BE6C-548392CC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E0FF-577D-39BE-7BA3-22296E78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Podatkovni skup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DC70-B841-D650-D124-DB3A1389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16591" cy="4351338"/>
          </a:xfrm>
        </p:spPr>
        <p:txBody>
          <a:bodyPr/>
          <a:lstStyle/>
          <a:p>
            <a:r>
              <a:rPr lang="hr-HR" dirty="0"/>
              <a:t>preuzet s web stranice Kaggle</a:t>
            </a:r>
          </a:p>
          <a:p>
            <a:r>
              <a:rPr lang="hr-HR" dirty="0"/>
              <a:t>30 brojčanih značajki</a:t>
            </a:r>
          </a:p>
          <a:p>
            <a:pPr lvl="1"/>
            <a:r>
              <a:rPr lang="hr-HR" dirty="0"/>
              <a:t>anonimni podaci (V1, V2, ..., V28)</a:t>
            </a:r>
          </a:p>
          <a:p>
            <a:pPr lvl="1"/>
            <a:r>
              <a:rPr lang="hr-HR" dirty="0"/>
              <a:t>dobiveni pomoću analize glavnih komponenti (PCA)</a:t>
            </a:r>
          </a:p>
          <a:p>
            <a:pPr lvl="1"/>
            <a:r>
              <a:rPr lang="hr-HR" dirty="0"/>
              <a:t>skaliranje značajki „Amount” i „Time”</a:t>
            </a:r>
          </a:p>
          <a:p>
            <a:r>
              <a:rPr lang="hr-HR" dirty="0"/>
              <a:t>nebalansiran skup podataka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87E8C-F60D-7809-1953-38BC6E6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D1C43D3D-71CB-2FA8-5DAF-E3167B061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7" r="9471" b="4152"/>
          <a:stretch/>
        </p:blipFill>
        <p:spPr>
          <a:xfrm>
            <a:off x="6554791" y="1888365"/>
            <a:ext cx="5297919" cy="39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3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7A1B-A203-C9CD-CD1B-E4921935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Grupiranje podataka</a:t>
            </a:r>
            <a:endParaRPr lang="en-US" dirty="0"/>
          </a:p>
        </p:txBody>
      </p:sp>
      <p:pic>
        <p:nvPicPr>
          <p:cNvPr id="6" name="Content Placeholder 5" descr="A picture containing text, screenshot, map, diagram&#10;&#10;Description automatically generated">
            <a:extLst>
              <a:ext uri="{FF2B5EF4-FFF2-40B4-BE49-F238E27FC236}">
                <a16:creationId xmlns:a16="http://schemas.microsoft.com/office/drawing/2014/main" id="{A30F616F-19FE-1632-B906-3BEF33819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87B5B-3F54-4F7C-C72B-0C4C790E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175-3A55-308C-78F6-270CFA0D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380"/>
            <a:ext cx="4397943" cy="1325563"/>
          </a:xfrm>
        </p:spPr>
        <p:txBody>
          <a:bodyPr/>
          <a:lstStyle/>
          <a:p>
            <a:r>
              <a:rPr lang="hr-HR" dirty="0"/>
              <a:t>Metode uzorkovanja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45F8-223C-A37F-8AAB-30C4673BE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8193"/>
            <a:ext cx="5119838" cy="2438367"/>
          </a:xfrm>
        </p:spPr>
        <p:txBody>
          <a:bodyPr/>
          <a:lstStyle/>
          <a:p>
            <a:r>
              <a:rPr lang="hr-HR" dirty="0"/>
              <a:t>slučajno poduzorkovanje</a:t>
            </a:r>
          </a:p>
          <a:p>
            <a:r>
              <a:rPr lang="hr-HR" dirty="0"/>
              <a:t>SMOTE naduzorkovanje (synthetic minority oversampling technique)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776B8-E388-8C7A-BED2-52B6644F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61840DC6-2C74-F9D7-B929-FBED01DFE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3"/>
          <a:stretch/>
        </p:blipFill>
        <p:spPr>
          <a:xfrm>
            <a:off x="5934077" y="755380"/>
            <a:ext cx="5231229" cy="49954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426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8DE5-E2D5-8AB6-856D-5CE985BA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Matrica korelacije</a:t>
            </a:r>
            <a:endParaRPr lang="en-US" dirty="0"/>
          </a:p>
        </p:txBody>
      </p:sp>
      <p:pic>
        <p:nvPicPr>
          <p:cNvPr id="6" name="Content Placeholder 5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62E9D15-D23F-60EC-2F87-D773A7343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9619"/>
            <a:ext cx="10515600" cy="39433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CF01B-4884-4AEF-1A48-D57D3FE3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9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27F0-8C99-249F-453B-ED89DC7F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Distribucija značajke V2</a:t>
            </a:r>
            <a:endParaRPr lang="en-US" dirty="0"/>
          </a:p>
        </p:txBody>
      </p:sp>
      <p:pic>
        <p:nvPicPr>
          <p:cNvPr id="6" name="Content Placeholder 5" descr="A close-up of a graph&#10;&#10;Description automatically generated with low confidence">
            <a:extLst>
              <a:ext uri="{FF2B5EF4-FFF2-40B4-BE49-F238E27FC236}">
                <a16:creationId xmlns:a16="http://schemas.microsoft.com/office/drawing/2014/main" id="{F9153D74-34A9-537A-6634-A5E3ECFF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594"/>
            <a:ext cx="10515600" cy="4089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4114F-E1E2-F1B8-228E-B3E523C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0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C0ED-BBDC-DF0A-F20D-B1B62017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8575" cy="2609081"/>
          </a:xfrm>
        </p:spPr>
        <p:txBody>
          <a:bodyPr/>
          <a:lstStyle/>
          <a:p>
            <a:r>
              <a:rPr lang="hr-HR" dirty="0"/>
              <a:t>Distribucija uzorkovanih podataka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037C1321-8696-71F3-540A-9EDB527E2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9" r="3530" b="6984"/>
          <a:stretch/>
        </p:blipFill>
        <p:spPr>
          <a:xfrm>
            <a:off x="4450031" y="365125"/>
            <a:ext cx="6041506" cy="6300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A66C-89AF-7151-4841-E218262C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636-F2D5-4D31-80F9-8009E145F7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304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Uvod</vt:lpstr>
      <vt:lpstr>Podatkovni skup</vt:lpstr>
      <vt:lpstr>Grupiranje podataka</vt:lpstr>
      <vt:lpstr>Metode uzorkovanja</vt:lpstr>
      <vt:lpstr>Matrica korelacije</vt:lpstr>
      <vt:lpstr>Distribucija značajke V2</vt:lpstr>
      <vt:lpstr>Distribucija uzorkovanih podataka</vt:lpstr>
      <vt:lpstr>Vrednovanje modela</vt:lpstr>
      <vt:lpstr>Eksperimentalni rezultati</vt:lpstr>
      <vt:lpstr>Zaključak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Ilinović</dc:creator>
  <cp:lastModifiedBy>Antonio Ilinović</cp:lastModifiedBy>
  <cp:revision>1</cp:revision>
  <dcterms:created xsi:type="dcterms:W3CDTF">2023-05-11T12:58:15Z</dcterms:created>
  <dcterms:modified xsi:type="dcterms:W3CDTF">2023-05-11T14:43:24Z</dcterms:modified>
</cp:coreProperties>
</file>