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sldIdLst>
    <p:sldId id="256" r:id="rId5"/>
    <p:sldId id="257" r:id="rId6"/>
    <p:sldId id="258" r:id="rId7"/>
    <p:sldId id="259" r:id="rId8"/>
    <p:sldId id="260" r:id="rId9"/>
    <p:sldId id="261" r:id="rId10"/>
    <p:sldId id="262" r:id="rId11"/>
    <p:sldId id="263" r:id="rId12"/>
    <p:sldId id="264" r:id="rId13"/>
    <p:sldId id="266" r:id="rId14"/>
    <p:sldId id="265" r:id="rId15"/>
    <p:sldId id="275" r:id="rId16"/>
    <p:sldId id="267" r:id="rId17"/>
    <p:sldId id="268" r:id="rId18"/>
    <p:sldId id="269" r:id="rId19"/>
    <p:sldId id="270" r:id="rId20"/>
    <p:sldId id="271" r:id="rId21"/>
    <p:sldId id="272" r:id="rId22"/>
    <p:sldId id="277" r:id="rId23"/>
    <p:sldId id="274"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22BF0-1C23-469D-B779-557A48CC6A4D}" v="11" dt="2021-07-01T17:20:15.442"/>
    <p1510:client id="{9EAD74E3-894F-7CD8-D575-979C29E692ED}" v="144" dt="2021-07-02T14:11:09.708"/>
    <p1510:client id="{B3FDFB29-2728-499F-B3FA-DCAA573DCBD2}" v="898" dt="2021-07-02T16:35:52.939"/>
    <p1510:client id="{D9653514-19C3-D2A2-4971-B7ED0C3B7D28}" v="394" dt="2021-07-02T16:21:01.975"/>
    <p1510:client id="{ED9B574F-1FE9-4682-A2F6-92CCE8278FC0}" v="1763" dt="2021-07-02T15:02:30.08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357614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266948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15336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461565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7433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1449582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3974156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100209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385875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1B18FBA-856B-49BC-841B-B99ADE79AB30}" type="datetimeFigureOut">
              <a:rPr lang="it-IT" smtClean="0"/>
              <a:t>02/07/2021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243453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01B18FBA-856B-49BC-841B-B99ADE79AB30}" type="datetimeFigureOut">
              <a:rPr lang="it-IT" smtClean="0"/>
              <a:t>02/07/2021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128544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01B18FBA-856B-49BC-841B-B99ADE79AB30}" type="datetimeFigureOut">
              <a:rPr lang="it-IT" smtClean="0"/>
              <a:t>02/07/2021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40543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01B18FBA-856B-49BC-841B-B99ADE79AB30}" type="datetimeFigureOut">
              <a:rPr lang="it-IT" smtClean="0"/>
              <a:t>02/07/2021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365610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18FBA-856B-49BC-841B-B99ADE79AB30}" type="datetimeFigureOut">
              <a:rPr lang="it-IT" smtClean="0"/>
              <a:t>02/07/2021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225644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1B18FBA-856B-49BC-841B-B99ADE79AB30}" type="datetimeFigureOut">
              <a:rPr lang="it-IT" smtClean="0"/>
              <a:t>02/07/2021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227683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1B18FBA-856B-49BC-841B-B99ADE79AB30}" type="datetimeFigureOut">
              <a:rPr lang="it-IT" smtClean="0"/>
              <a:t>02/07/2021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348B12D-BA26-44F9-9B05-F46F4871A558}" type="slidenum">
              <a:rPr lang="it-IT" smtClean="0"/>
              <a:t>‹N›</a:t>
            </a:fld>
            <a:endParaRPr lang="it-IT"/>
          </a:p>
        </p:txBody>
      </p:sp>
    </p:spTree>
    <p:extLst>
      <p:ext uri="{BB962C8B-B14F-4D97-AF65-F5344CB8AC3E}">
        <p14:creationId xmlns:p14="http://schemas.microsoft.com/office/powerpoint/2010/main" val="380335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B18FBA-856B-49BC-841B-B99ADE79AB30}" type="datetimeFigureOut">
              <a:rPr lang="it-IT" smtClean="0"/>
              <a:t>02/07/2021</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48B12D-BA26-44F9-9B05-F46F4871A558}" type="slidenum">
              <a:rPr lang="it-IT" smtClean="0"/>
              <a:t>‹N›</a:t>
            </a:fld>
            <a:endParaRPr lang="it-IT"/>
          </a:p>
        </p:txBody>
      </p:sp>
    </p:spTree>
    <p:extLst>
      <p:ext uri="{BB962C8B-B14F-4D97-AF65-F5344CB8AC3E}">
        <p14:creationId xmlns:p14="http://schemas.microsoft.com/office/powerpoint/2010/main" val="395676104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arxiv.org/pdf/1606.04671.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epai.org/machine-learning-glossary-and-terms/convolutional-neural-net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7994E2-9F21-4B2D-893B-E41191CEB4CE}"/>
              </a:ext>
            </a:extLst>
          </p:cNvPr>
          <p:cNvSpPr>
            <a:spLocks noGrp="1"/>
          </p:cNvSpPr>
          <p:nvPr>
            <p:ph type="ctrTitle"/>
          </p:nvPr>
        </p:nvSpPr>
        <p:spPr/>
        <p:txBody>
          <a:bodyPr>
            <a:normAutofit fontScale="90000"/>
          </a:bodyPr>
          <a:lstStyle/>
          <a:p>
            <a:r>
              <a:rPr lang="it-IT">
                <a:ea typeface="+mj-lt"/>
                <a:cs typeface="+mj-lt"/>
              </a:rPr>
              <a:t>Dark Experience for General Continual Learning</a:t>
            </a:r>
            <a:endParaRPr lang="en-US"/>
          </a:p>
        </p:txBody>
      </p:sp>
      <p:sp>
        <p:nvSpPr>
          <p:cNvPr id="3" name="Sottotitolo 2">
            <a:extLst>
              <a:ext uri="{FF2B5EF4-FFF2-40B4-BE49-F238E27FC236}">
                <a16:creationId xmlns:a16="http://schemas.microsoft.com/office/drawing/2014/main" id="{8A41B0E3-F26A-43B4-94C5-8AE8BD7D43F7}"/>
              </a:ext>
            </a:extLst>
          </p:cNvPr>
          <p:cNvSpPr>
            <a:spLocks noGrp="1"/>
          </p:cNvSpPr>
          <p:nvPr>
            <p:ph type="subTitle" idx="1"/>
          </p:nvPr>
        </p:nvSpPr>
        <p:spPr/>
        <p:txBody>
          <a:bodyPr vert="horz" lIns="91440" tIns="45720" rIns="91440" bIns="45720" rtlCol="0" anchor="t">
            <a:normAutofit fontScale="92500" lnSpcReduction="20000"/>
          </a:bodyPr>
          <a:lstStyle/>
          <a:p>
            <a:r>
              <a:rPr lang="it-IT">
                <a:ea typeface="+mn-lt"/>
                <a:cs typeface="+mn-lt"/>
              </a:rPr>
              <a:t>Pietro </a:t>
            </a:r>
            <a:r>
              <a:rPr lang="it-IT" err="1">
                <a:ea typeface="+mn-lt"/>
                <a:cs typeface="+mn-lt"/>
              </a:rPr>
              <a:t>Buzzega</a:t>
            </a:r>
            <a:r>
              <a:rPr lang="it-IT">
                <a:ea typeface="+mn-lt"/>
                <a:cs typeface="+mn-lt"/>
              </a:rPr>
              <a:t> Matteo Boschini Angelo Porrello Davide Abati Simone Calderara AImageLab - University of Modena and Reggio Emilia, Modena, Italy</a:t>
            </a:r>
            <a:endParaRPr lang="en-US">
              <a:ea typeface="+mn-lt"/>
              <a:cs typeface="+mn-lt"/>
            </a:endParaRPr>
          </a:p>
          <a:p>
            <a:br>
              <a:rPr lang="en-US"/>
            </a:br>
            <a:endParaRPr lang="en-US"/>
          </a:p>
        </p:txBody>
      </p:sp>
      <p:sp>
        <p:nvSpPr>
          <p:cNvPr id="5" name="Sottotitolo 2">
            <a:extLst>
              <a:ext uri="{FF2B5EF4-FFF2-40B4-BE49-F238E27FC236}">
                <a16:creationId xmlns:a16="http://schemas.microsoft.com/office/drawing/2014/main" id="{0C9AB42F-0F5C-41D9-A3A5-0050C883B8C8}"/>
              </a:ext>
            </a:extLst>
          </p:cNvPr>
          <p:cNvSpPr txBox="1">
            <a:spLocks/>
          </p:cNvSpPr>
          <p:nvPr/>
        </p:nvSpPr>
        <p:spPr>
          <a:xfrm>
            <a:off x="1575758" y="5034023"/>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2000">
                <a:ea typeface="+mn-lt"/>
                <a:cs typeface="+mn-lt"/>
              </a:rPr>
              <a:t>Antonio Impalà Kristian Di Blasi Giuseppe Germano</a:t>
            </a:r>
            <a:endParaRPr lang="en-US" sz="2000"/>
          </a:p>
          <a:p>
            <a:br>
              <a:rPr lang="en-US" sz="2000"/>
            </a:br>
            <a:endParaRPr lang="en-US" sz="2000"/>
          </a:p>
        </p:txBody>
      </p:sp>
    </p:spTree>
    <p:extLst>
      <p:ext uri="{BB962C8B-B14F-4D97-AF65-F5344CB8AC3E}">
        <p14:creationId xmlns:p14="http://schemas.microsoft.com/office/powerpoint/2010/main" val="387893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903BBF-D5E5-4A29-8F69-DB00C05B6C54}"/>
              </a:ext>
            </a:extLst>
          </p:cNvPr>
          <p:cNvSpPr>
            <a:spLocks noGrp="1"/>
          </p:cNvSpPr>
          <p:nvPr>
            <p:ph type="title"/>
          </p:nvPr>
        </p:nvSpPr>
        <p:spPr>
          <a:xfrm>
            <a:off x="677334" y="609600"/>
            <a:ext cx="3843375" cy="5175624"/>
          </a:xfrm>
        </p:spPr>
        <p:txBody>
          <a:bodyPr anchor="ctr">
            <a:normAutofit/>
          </a:bodyPr>
          <a:lstStyle/>
          <a:p>
            <a:r>
              <a:rPr lang="en-US" dirty="0">
                <a:solidFill>
                  <a:schemeClr val="tx1">
                    <a:lumMod val="85000"/>
                    <a:lumOff val="15000"/>
                  </a:schemeClr>
                </a:solidFill>
              </a:rPr>
              <a:t>Dark Experience Replay</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9213E3B-942C-455C-9795-F98A14AB9564}"/>
              </a:ext>
            </a:extLst>
          </p:cNvPr>
          <p:cNvSpPr>
            <a:spLocks noGrp="1"/>
          </p:cNvSpPr>
          <p:nvPr>
            <p:ph idx="1"/>
          </p:nvPr>
        </p:nvSpPr>
        <p:spPr>
          <a:xfrm>
            <a:off x="6116084" y="609601"/>
            <a:ext cx="5511296" cy="5175624"/>
          </a:xfrm>
        </p:spPr>
        <p:txBody>
          <a:bodyPr vert="horz" lIns="91440" tIns="45720" rIns="91440" bIns="45720" rtlCol="0" anchor="ctr">
            <a:normAutofit/>
          </a:bodyPr>
          <a:lstStyle/>
          <a:p>
            <a:r>
              <a:rPr lang="en-US" dirty="0">
                <a:solidFill>
                  <a:srgbClr val="FFFFFF"/>
                </a:solidFill>
                <a:ea typeface="+mn-lt"/>
                <a:cs typeface="+mn-lt"/>
              </a:rPr>
              <a:t>DER work towards General Continual Learning (GCL), where task boundaries blur and the domain and class distributions shift either gradually or suddenly. Method address it through mixing rehearsal with knowledge distillation and regularization; Dark Experience Replay, matches the network’s logits sampled throughout the optimization trajectory, thus promoting consistency with its past. By conducting an extensive analysis on both standard benchmarks and a novel GCL evaluation setting (MNIST-360)</a:t>
            </a:r>
          </a:p>
        </p:txBody>
      </p:sp>
    </p:spTree>
    <p:extLst>
      <p:ext uri="{BB962C8B-B14F-4D97-AF65-F5344CB8AC3E}">
        <p14:creationId xmlns:p14="http://schemas.microsoft.com/office/powerpoint/2010/main" val="82298137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6221-CCEC-4C2A-9BD6-29E063785159}"/>
              </a:ext>
            </a:extLst>
          </p:cNvPr>
          <p:cNvSpPr>
            <a:spLocks noGrp="1"/>
          </p:cNvSpPr>
          <p:nvPr>
            <p:ph type="title"/>
          </p:nvPr>
        </p:nvSpPr>
        <p:spPr>
          <a:xfrm>
            <a:off x="677334" y="355362"/>
            <a:ext cx="8596668" cy="544423"/>
          </a:xfrm>
        </p:spPr>
        <p:txBody>
          <a:bodyPr>
            <a:normAutofit fontScale="90000"/>
          </a:bodyPr>
          <a:lstStyle/>
          <a:p>
            <a:r>
              <a:rPr lang="en-US" dirty="0"/>
              <a:t>Dark Experiences Replay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87121C-F0AA-4001-AA45-82C68F4060A8}"/>
                  </a:ext>
                </a:extLst>
              </p:cNvPr>
              <p:cNvSpPr>
                <a:spLocks noGrp="1"/>
              </p:cNvSpPr>
              <p:nvPr>
                <p:ph idx="1"/>
              </p:nvPr>
            </p:nvSpPr>
            <p:spPr>
              <a:xfrm>
                <a:off x="663479" y="1489774"/>
                <a:ext cx="9308690" cy="2396850"/>
              </a:xfrm>
            </p:spPr>
            <p:txBody>
              <a:bodyPr vert="horz" lIns="91440" tIns="45720" rIns="91440" bIns="45720" rtlCol="0" anchor="t">
                <a:normAutofit fontScale="25000" lnSpcReduction="20000"/>
              </a:bodyPr>
              <a:lstStyle/>
              <a:p>
                <a:pPr>
                  <a:lnSpc>
                    <a:spcPct val="120000"/>
                  </a:lnSpc>
                </a:pPr>
                <a:r>
                  <a:rPr lang="en-US" sz="6400" dirty="0">
                    <a:solidFill>
                      <a:schemeClr val="tx1"/>
                    </a:solidFill>
                    <a:ea typeface="+mn-lt"/>
                    <a:cs typeface="+mn-lt"/>
                  </a:rPr>
                  <a:t>Considering task t ∈ {1, ..., T} and input (</a:t>
                </a:r>
                <a14:m>
                  <m:oMath xmlns:m="http://schemas.openxmlformats.org/officeDocument/2006/math">
                    <m:r>
                      <a:rPr lang="en-US" sz="6400" i="1" dirty="0" smtClean="0">
                        <a:solidFill>
                          <a:schemeClr val="tx1"/>
                        </a:solidFill>
                        <a:latin typeface="Cambria Math" panose="02040503050406030204" pitchFamily="18" charset="0"/>
                        <a:ea typeface="+mn-lt"/>
                        <a:cs typeface="+mn-lt"/>
                      </a:rPr>
                      <m:t>𝑥</m:t>
                    </m:r>
                    <m:r>
                      <a:rPr lang="en-US" sz="6400" i="1" dirty="0" smtClean="0">
                        <a:solidFill>
                          <a:schemeClr val="tx1"/>
                        </a:solidFill>
                        <a:latin typeface="Cambria Math" panose="02040503050406030204" pitchFamily="18" charset="0"/>
                        <a:ea typeface="+mn-lt"/>
                        <a:cs typeface="+mn-lt"/>
                      </a:rPr>
                      <m:t>,</m:t>
                    </m:r>
                    <m:r>
                      <a:rPr lang="en-US" sz="6400" i="1" dirty="0" smtClean="0">
                        <a:solidFill>
                          <a:schemeClr val="tx1"/>
                        </a:solidFill>
                        <a:latin typeface="Cambria Math" panose="02040503050406030204" pitchFamily="18" charset="0"/>
                        <a:ea typeface="+mn-lt"/>
                        <a:cs typeface="+mn-lt"/>
                      </a:rPr>
                      <m:t>𝑦</m:t>
                    </m:r>
                  </m:oMath>
                </a14:m>
                <a:r>
                  <a:rPr lang="en-US" sz="6400" dirty="0">
                    <a:solidFill>
                      <a:schemeClr val="tx1"/>
                    </a:solidFill>
                    <a:ea typeface="+mn-lt"/>
                    <a:cs typeface="+mn-lt"/>
                  </a:rPr>
                  <a:t>) from an </a:t>
                </a:r>
                <a:r>
                  <a:rPr lang="en-US" sz="6400" dirty="0" err="1">
                    <a:solidFill>
                      <a:schemeClr val="tx1"/>
                    </a:solidFill>
                    <a:ea typeface="+mn-lt"/>
                    <a:cs typeface="+mn-lt"/>
                  </a:rPr>
                  <a:t>i.i.d</a:t>
                </a:r>
                <a:r>
                  <a:rPr lang="en-US" sz="6400" dirty="0">
                    <a:solidFill>
                      <a:schemeClr val="tx1"/>
                    </a:solidFill>
                    <a:ea typeface="+mn-lt"/>
                    <a:cs typeface="+mn-lt"/>
                  </a:rPr>
                  <a:t>. distribution </a:t>
                </a:r>
                <a14:m>
                  <m:oMath xmlns:m="http://schemas.openxmlformats.org/officeDocument/2006/math">
                    <m:sSub>
                      <m:sSubPr>
                        <m:ctrlPr>
                          <a:rPr lang="en-US" sz="6400" i="1" smtClean="0">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𝐷</m:t>
                        </m:r>
                      </m:e>
                      <m:sub>
                        <m:r>
                          <a:rPr lang="it-IT" sz="6400" b="0" i="1" smtClean="0">
                            <a:solidFill>
                              <a:schemeClr val="tx1"/>
                            </a:solidFill>
                            <a:latin typeface="Cambria Math" panose="02040503050406030204" pitchFamily="18" charset="0"/>
                            <a:ea typeface="+mn-lt"/>
                            <a:cs typeface="+mn-lt"/>
                          </a:rPr>
                          <m:t>𝑡</m:t>
                        </m:r>
                      </m:sub>
                    </m:sSub>
                  </m:oMath>
                </a14:m>
                <a:r>
                  <a:rPr lang="en-US" sz="6400" dirty="0">
                    <a:solidFill>
                      <a:schemeClr val="tx1"/>
                    </a:solidFill>
                    <a:ea typeface="+mn-lt"/>
                    <a:cs typeface="+mn-lt"/>
                  </a:rPr>
                  <a:t>. </a:t>
                </a:r>
                <a:endParaRPr lang="en-US" sz="6400" dirty="0">
                  <a:solidFill>
                    <a:schemeClr val="tx1"/>
                  </a:solidFill>
                </a:endParaRPr>
              </a:p>
              <a:p>
                <a:pPr>
                  <a:lnSpc>
                    <a:spcPct val="120000"/>
                  </a:lnSpc>
                </a:pPr>
                <a:r>
                  <a:rPr lang="en-US" sz="6400" dirty="0">
                    <a:solidFill>
                      <a:schemeClr val="tx1"/>
                    </a:solidFill>
                    <a:ea typeface="+mn-lt"/>
                    <a:cs typeface="+mn-lt"/>
                  </a:rPr>
                  <a:t>A function f, with parameters θ, is optimized on one task at a time in a sequential manner. </a:t>
                </a:r>
                <a:endParaRPr lang="en-US" sz="6400" dirty="0">
                  <a:solidFill>
                    <a:schemeClr val="tx1"/>
                  </a:solidFill>
                </a:endParaRPr>
              </a:p>
              <a:p>
                <a:pPr>
                  <a:lnSpc>
                    <a:spcPct val="120000"/>
                  </a:lnSpc>
                </a:pPr>
                <a:r>
                  <a:rPr lang="en-US" sz="6400" dirty="0">
                    <a:solidFill>
                      <a:schemeClr val="tx1"/>
                    </a:solidFill>
                    <a:ea typeface="+mn-lt"/>
                    <a:cs typeface="+mn-lt"/>
                  </a:rPr>
                  <a:t>The goal is to learn how to correctly classify, at any given point in training, examples from any of the observed tasks up to the current one t ∈ {1, . . . , </a:t>
                </a:r>
                <a14:m>
                  <m:oMath xmlns:m="http://schemas.openxmlformats.org/officeDocument/2006/math">
                    <m:sSub>
                      <m:sSubPr>
                        <m:ctrlPr>
                          <a:rPr lang="en-US" sz="6400" i="1" smtClean="0">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𝑡</m:t>
                        </m:r>
                      </m:e>
                      <m:sub>
                        <m:r>
                          <a:rPr lang="it-IT" sz="6400" b="0" i="1" smtClean="0">
                            <a:solidFill>
                              <a:schemeClr val="tx1"/>
                            </a:solidFill>
                            <a:latin typeface="Cambria Math" panose="02040503050406030204" pitchFamily="18" charset="0"/>
                            <a:ea typeface="+mn-lt"/>
                            <a:cs typeface="+mn-lt"/>
                          </a:rPr>
                          <m:t>𝑐</m:t>
                        </m:r>
                      </m:sub>
                    </m:sSub>
                  </m:oMath>
                </a14:m>
                <a:r>
                  <a:rPr lang="en-US" sz="6400" dirty="0">
                    <a:solidFill>
                      <a:schemeClr val="tx1"/>
                    </a:solidFill>
                    <a:ea typeface="+mn-lt"/>
                    <a:cs typeface="+mn-lt"/>
                  </a:rPr>
                  <a:t>}</a:t>
                </a:r>
                <a:endParaRPr lang="en-US" sz="6400" dirty="0">
                  <a:solidFill>
                    <a:schemeClr val="tx1"/>
                  </a:solidFill>
                </a:endParaRPr>
              </a:p>
              <a:p>
                <a:pPr>
                  <a:lnSpc>
                    <a:spcPct val="120000"/>
                  </a:lnSpc>
                </a:pPr>
                <a:r>
                  <a:rPr lang="en-US" sz="6400" dirty="0">
                    <a:solidFill>
                      <a:schemeClr val="tx1"/>
                    </a:solidFill>
                    <a:ea typeface="+mn-lt"/>
                    <a:cs typeface="+mn-lt"/>
                  </a:rPr>
                  <a:t>output logits: </a:t>
                </a:r>
                <a14:m>
                  <m:oMath xmlns:m="http://schemas.openxmlformats.org/officeDocument/2006/math">
                    <m:sSub>
                      <m:sSubPr>
                        <m:ctrlPr>
                          <a:rPr lang="en-US" sz="6400" i="1" smtClean="0">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h</m:t>
                        </m:r>
                      </m:e>
                      <m:sub>
                        <m:r>
                          <m:rPr>
                            <m:nor/>
                          </m:rPr>
                          <a:rPr lang="en-US" sz="6400" dirty="0">
                            <a:solidFill>
                              <a:schemeClr val="tx1"/>
                            </a:solidFill>
                            <a:ea typeface="+mn-lt"/>
                            <a:cs typeface="+mn-lt"/>
                          </a:rPr>
                          <m:t>θ</m:t>
                        </m:r>
                      </m:sub>
                    </m:sSub>
                  </m:oMath>
                </a14:m>
                <a:r>
                  <a:rPr lang="en-US" sz="6400" dirty="0">
                    <a:solidFill>
                      <a:schemeClr val="tx1"/>
                    </a:solidFill>
                    <a:ea typeface="+mn-lt"/>
                    <a:cs typeface="+mn-lt"/>
                  </a:rPr>
                  <a:t>(</a:t>
                </a:r>
                <a14:m>
                  <m:oMath xmlns:m="http://schemas.openxmlformats.org/officeDocument/2006/math">
                    <m:r>
                      <a:rPr lang="en-US" sz="6400" i="1" dirty="0" smtClean="0">
                        <a:solidFill>
                          <a:schemeClr val="tx1"/>
                        </a:solidFill>
                        <a:latin typeface="Cambria Math" panose="02040503050406030204" pitchFamily="18" charset="0"/>
                        <a:ea typeface="+mn-lt"/>
                        <a:cs typeface="+mn-lt"/>
                      </a:rPr>
                      <m:t>𝑥</m:t>
                    </m:r>
                  </m:oMath>
                </a14:m>
                <a:r>
                  <a:rPr lang="en-US" sz="6400" dirty="0">
                    <a:solidFill>
                      <a:schemeClr val="tx1"/>
                    </a:solidFill>
                    <a:ea typeface="+mn-lt"/>
                    <a:cs typeface="+mn-lt"/>
                  </a:rPr>
                  <a:t>) </a:t>
                </a:r>
                <a:endParaRPr lang="en-US" sz="6400" dirty="0">
                  <a:solidFill>
                    <a:schemeClr val="tx1"/>
                  </a:solidFill>
                </a:endParaRPr>
              </a:p>
              <a:p>
                <a:pPr>
                  <a:lnSpc>
                    <a:spcPct val="120000"/>
                  </a:lnSpc>
                </a:pPr>
                <a:r>
                  <a:rPr lang="en-US" sz="6400" dirty="0">
                    <a:solidFill>
                      <a:schemeClr val="tx1"/>
                    </a:solidFill>
                    <a:ea typeface="+mn-lt"/>
                    <a:cs typeface="+mn-lt"/>
                  </a:rPr>
                  <a:t>probability distribution: </a:t>
                </a:r>
                <a14:m>
                  <m:oMath xmlns:m="http://schemas.openxmlformats.org/officeDocument/2006/math">
                    <m:sSub>
                      <m:sSubPr>
                        <m:ctrlPr>
                          <a:rPr lang="en-US" sz="6400" i="1">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𝑓</m:t>
                        </m:r>
                      </m:e>
                      <m:sub>
                        <m:r>
                          <m:rPr>
                            <m:nor/>
                          </m:rPr>
                          <a:rPr lang="en-US" sz="6400" dirty="0">
                            <a:solidFill>
                              <a:schemeClr val="tx1"/>
                            </a:solidFill>
                            <a:ea typeface="+mn-lt"/>
                            <a:cs typeface="+mn-lt"/>
                          </a:rPr>
                          <m:t>θ</m:t>
                        </m:r>
                      </m:sub>
                    </m:sSub>
                  </m:oMath>
                </a14:m>
                <a:r>
                  <a:rPr lang="en-US" sz="6400" dirty="0">
                    <a:solidFill>
                      <a:schemeClr val="tx1"/>
                    </a:solidFill>
                    <a:ea typeface="+mn-lt"/>
                    <a:cs typeface="+mn-lt"/>
                  </a:rPr>
                  <a:t>(x) , </a:t>
                </a:r>
                <a:r>
                  <a:rPr lang="en-US" sz="6400" dirty="0" err="1">
                    <a:solidFill>
                      <a:schemeClr val="tx1"/>
                    </a:solidFill>
                    <a:ea typeface="+mn-lt"/>
                    <a:cs typeface="+mn-lt"/>
                  </a:rPr>
                  <a:t>Softmax</a:t>
                </a:r>
                <a:r>
                  <a:rPr lang="en-US" sz="6400" dirty="0">
                    <a:solidFill>
                      <a:schemeClr val="tx1"/>
                    </a:solidFill>
                    <a:ea typeface="+mn-lt"/>
                    <a:cs typeface="+mn-lt"/>
                  </a:rPr>
                  <a:t>(</a:t>
                </a:r>
                <a14:m>
                  <m:oMath xmlns:m="http://schemas.openxmlformats.org/officeDocument/2006/math">
                    <m:sSub>
                      <m:sSubPr>
                        <m:ctrlPr>
                          <a:rPr lang="en-US" sz="6400" i="1" smtClean="0">
                            <a:solidFill>
                              <a:schemeClr val="tx1"/>
                            </a:solidFill>
                            <a:latin typeface="Cambria Math" panose="02040503050406030204" pitchFamily="18" charset="0"/>
                            <a:ea typeface="+mn-lt"/>
                            <a:cs typeface="+mn-lt"/>
                          </a:rPr>
                        </m:ctrlPr>
                      </m:sSubPr>
                      <m:e>
                        <m:r>
                          <a:rPr lang="it-IT" sz="6400" b="0" i="1" smtClean="0">
                            <a:solidFill>
                              <a:schemeClr val="tx1"/>
                            </a:solidFill>
                            <a:latin typeface="Cambria Math" panose="02040503050406030204" pitchFamily="18" charset="0"/>
                            <a:ea typeface="+mn-lt"/>
                            <a:cs typeface="+mn-lt"/>
                          </a:rPr>
                          <m:t>h</m:t>
                        </m:r>
                      </m:e>
                      <m:sub>
                        <m:r>
                          <m:rPr>
                            <m:nor/>
                          </m:rPr>
                          <a:rPr lang="en-US" sz="6400" dirty="0">
                            <a:solidFill>
                              <a:schemeClr val="tx1"/>
                            </a:solidFill>
                            <a:ea typeface="+mn-lt"/>
                            <a:cs typeface="+mn-lt"/>
                          </a:rPr>
                          <m:t>θ</m:t>
                        </m:r>
                      </m:sub>
                    </m:sSub>
                    <m:r>
                      <a:rPr lang="en-US" sz="6400" i="1" dirty="0" smtClean="0">
                        <a:solidFill>
                          <a:schemeClr val="tx1"/>
                        </a:solidFill>
                        <a:latin typeface="Cambria Math" panose="02040503050406030204" pitchFamily="18" charset="0"/>
                        <a:ea typeface="+mn-lt"/>
                        <a:cs typeface="+mn-lt"/>
                      </a:rPr>
                      <m:t>(</m:t>
                    </m:r>
                    <m:r>
                      <a:rPr lang="en-US" sz="6400" i="1" dirty="0" smtClean="0">
                        <a:solidFill>
                          <a:schemeClr val="tx1"/>
                        </a:solidFill>
                        <a:latin typeface="Cambria Math" panose="02040503050406030204" pitchFamily="18" charset="0"/>
                        <a:ea typeface="+mn-lt"/>
                        <a:cs typeface="+mn-lt"/>
                      </a:rPr>
                      <m:t>𝑥</m:t>
                    </m:r>
                    <m:r>
                      <a:rPr lang="en-US" sz="6400" i="1" dirty="0" smtClean="0">
                        <a:solidFill>
                          <a:schemeClr val="tx1"/>
                        </a:solidFill>
                        <a:latin typeface="Cambria Math" panose="02040503050406030204" pitchFamily="18" charset="0"/>
                        <a:ea typeface="+mn-lt"/>
                        <a:cs typeface="+mn-lt"/>
                      </a:rPr>
                      <m:t>)</m:t>
                    </m:r>
                  </m:oMath>
                </a14:m>
                <a:r>
                  <a:rPr lang="en-US" sz="6400" dirty="0">
                    <a:solidFill>
                      <a:schemeClr val="tx1"/>
                    </a:solidFill>
                    <a:ea typeface="+mn-lt"/>
                    <a:cs typeface="+mn-lt"/>
                  </a:rPr>
                  <a:t>)</a:t>
                </a:r>
              </a:p>
              <a:p>
                <a:pPr marL="0" indent="0">
                  <a:buNone/>
                </a:pP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3B87121C-F0AA-4001-AA45-82C68F4060A8}"/>
                  </a:ext>
                </a:extLst>
              </p:cNvPr>
              <p:cNvSpPr>
                <a:spLocks noGrp="1" noRot="1" noChangeAspect="1" noMove="1" noResize="1" noEditPoints="1" noAdjustHandles="1" noChangeArrowheads="1" noChangeShapeType="1" noTextEdit="1"/>
              </p:cNvSpPr>
              <p:nvPr>
                <p:ph idx="1"/>
              </p:nvPr>
            </p:nvSpPr>
            <p:spPr>
              <a:xfrm>
                <a:off x="663479" y="1489774"/>
                <a:ext cx="9308690" cy="2396850"/>
              </a:xfrm>
              <a:blipFill>
                <a:blip r:embed="rId2"/>
                <a:stretch>
                  <a:fillRect l="-65" t="-1015"/>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2EBBBA7C-1CDD-4819-8911-2439C3EAF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51" y="4145398"/>
            <a:ext cx="6481592" cy="828685"/>
          </a:xfrm>
          <a:prstGeom prst="rect">
            <a:avLst/>
          </a:prstGeom>
        </p:spPr>
      </p:pic>
    </p:spTree>
    <p:extLst>
      <p:ext uri="{BB962C8B-B14F-4D97-AF65-F5344CB8AC3E}">
        <p14:creationId xmlns:p14="http://schemas.microsoft.com/office/powerpoint/2010/main" val="134498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37134F-339A-40EB-B294-D360DB972EC1}"/>
              </a:ext>
            </a:extLst>
          </p:cNvPr>
          <p:cNvSpPr>
            <a:spLocks noGrp="1"/>
          </p:cNvSpPr>
          <p:nvPr>
            <p:ph type="title"/>
          </p:nvPr>
        </p:nvSpPr>
        <p:spPr>
          <a:xfrm>
            <a:off x="677334" y="355362"/>
            <a:ext cx="8596668" cy="544423"/>
          </a:xfrm>
        </p:spPr>
        <p:txBody>
          <a:bodyPr>
            <a:normAutofit fontScale="90000"/>
          </a:bodyPr>
          <a:lstStyle/>
          <a:p>
            <a:r>
              <a:rPr lang="en-US" dirty="0"/>
              <a:t>Dark Experiences Replay</a:t>
            </a:r>
          </a:p>
        </p:txBody>
      </p:sp>
      <p:sp>
        <p:nvSpPr>
          <p:cNvPr id="5" name="TextBox 98">
            <a:extLst>
              <a:ext uri="{FF2B5EF4-FFF2-40B4-BE49-F238E27FC236}">
                <a16:creationId xmlns:a16="http://schemas.microsoft.com/office/drawing/2014/main" id="{E91D5FAB-9F79-44DF-A69E-910AACC371CC}"/>
              </a:ext>
            </a:extLst>
          </p:cNvPr>
          <p:cNvSpPr txBox="1"/>
          <p:nvPr/>
        </p:nvSpPr>
        <p:spPr>
          <a:xfrm>
            <a:off x="677334" y="1163982"/>
            <a:ext cx="942670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Ideally, we look for parameters that fit the current task well while approximating the behavior observed in the old ones: effectively, we encourage the network to mimic its original responses for past samples. To preserve the knowledge about previous tasks, we seek to minimize the following objective: </a:t>
            </a:r>
          </a:p>
        </p:txBody>
      </p:sp>
      <p:pic>
        <p:nvPicPr>
          <p:cNvPr id="6" name="Immagine 5" descr="Immagine che contiene testo&#10;&#10;Descrizione generata automaticamente">
            <a:extLst>
              <a:ext uri="{FF2B5EF4-FFF2-40B4-BE49-F238E27FC236}">
                <a16:creationId xmlns:a16="http://schemas.microsoft.com/office/drawing/2014/main" id="{2B45E51F-7259-441A-AF2F-8C023DAE6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730" y="2500047"/>
            <a:ext cx="5527523" cy="863636"/>
          </a:xfrm>
          <a:prstGeom prst="rect">
            <a:avLst/>
          </a:prstGeom>
        </p:spPr>
      </p:pic>
      <mc:AlternateContent xmlns:mc="http://schemas.openxmlformats.org/markup-compatibility/2006" xmlns:a14="http://schemas.microsoft.com/office/drawing/2010/main">
        <mc:Choice Requires="a14">
          <p:sp>
            <p:nvSpPr>
              <p:cNvPr id="7" name="TextBox 99">
                <a:extLst>
                  <a:ext uri="{FF2B5EF4-FFF2-40B4-BE49-F238E27FC236}">
                    <a16:creationId xmlns:a16="http://schemas.microsoft.com/office/drawing/2014/main" id="{C9A8665D-DBCE-45C7-AD5F-A2845E4B1255}"/>
                  </a:ext>
                </a:extLst>
              </p:cNvPr>
              <p:cNvSpPr txBox="1"/>
              <p:nvPr/>
            </p:nvSpPr>
            <p:spPr>
              <a:xfrm>
                <a:off x="677334" y="3582616"/>
                <a:ext cx="885855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where </a:t>
                </a:r>
                <a14:m>
                  <m:oMath xmlns:m="http://schemas.openxmlformats.org/officeDocument/2006/math">
                    <m:r>
                      <a:rPr lang="en-US" sz="1600" i="1" dirty="0" smtClean="0">
                        <a:latin typeface="Cambria Math" panose="02040503050406030204" pitchFamily="18" charset="0"/>
                      </a:rPr>
                      <m:t>𝜃</m:t>
                    </m:r>
                    <m:r>
                      <a:rPr lang="en-US" sz="1600" i="1" dirty="0" smtClean="0">
                        <a:latin typeface="Cambria Math" panose="02040503050406030204" pitchFamily="18" charset="0"/>
                      </a:rPr>
                      <m:t> ∗ </m:t>
                    </m:r>
                    <m:r>
                      <a:rPr lang="en-US" sz="1600" i="1" dirty="0" smtClean="0">
                        <a:latin typeface="Cambria Math" panose="02040503050406030204" pitchFamily="18" charset="0"/>
                      </a:rPr>
                      <m:t>𝑡</m:t>
                    </m:r>
                    <m:r>
                      <a:rPr lang="en-US" sz="1600" i="1" dirty="0" smtClean="0">
                        <a:latin typeface="Cambria Math" panose="02040503050406030204" pitchFamily="18" charset="0"/>
                      </a:rPr>
                      <m:t> </m:t>
                    </m:r>
                  </m:oMath>
                </a14:m>
                <a:r>
                  <a:rPr lang="en-US" sz="1600" dirty="0"/>
                  <a:t>is the optimal set of parameters at the end of task t, and </a:t>
                </a:r>
                <a14:m>
                  <m:oMath xmlns:m="http://schemas.openxmlformats.org/officeDocument/2006/math">
                    <m:r>
                      <a:rPr lang="el-GR" sz="1600" i="1" dirty="0" smtClean="0">
                        <a:latin typeface="Cambria Math" panose="02040503050406030204" pitchFamily="18" charset="0"/>
                      </a:rPr>
                      <m:t>𝛼</m:t>
                    </m:r>
                  </m:oMath>
                </a14:m>
                <a:r>
                  <a:rPr lang="en-US" sz="1600" dirty="0"/>
                  <a:t> is a hyper-parameter balancing the trade-off between the terms. This objective, which resembles the teacher-student approach, would require the availability of </a:t>
                </a:r>
                <a14:m>
                  <m:oMath xmlns:m="http://schemas.openxmlformats.org/officeDocument/2006/math">
                    <m:sSub>
                      <m:sSubPr>
                        <m:ctrlPr>
                          <a:rPr lang="en-US" sz="1600" i="1">
                            <a:latin typeface="Cambria Math" panose="02040503050406030204" pitchFamily="18" charset="0"/>
                            <a:ea typeface="+mn-lt"/>
                            <a:cs typeface="+mn-lt"/>
                          </a:rPr>
                        </m:ctrlPr>
                      </m:sSubPr>
                      <m:e>
                        <m:r>
                          <a:rPr lang="it-IT" sz="1600" i="1">
                            <a:latin typeface="Cambria Math" panose="02040503050406030204" pitchFamily="18" charset="0"/>
                            <a:ea typeface="+mn-lt"/>
                            <a:cs typeface="+mn-lt"/>
                          </a:rPr>
                          <m:t>𝐷</m:t>
                        </m:r>
                      </m:e>
                      <m:sub>
                        <m:r>
                          <a:rPr lang="it-IT" sz="1600" i="1">
                            <a:latin typeface="Cambria Math" panose="02040503050406030204" pitchFamily="18" charset="0"/>
                            <a:ea typeface="+mn-lt"/>
                            <a:cs typeface="+mn-lt"/>
                          </a:rPr>
                          <m:t>𝑡</m:t>
                        </m:r>
                      </m:sub>
                    </m:sSub>
                  </m:oMath>
                </a14:m>
                <a:r>
                  <a:rPr lang="en-US" sz="1600" dirty="0"/>
                  <a:t> for previous tasks. To overcome such a limitation, we introduce a replay buffer </a:t>
                </a:r>
                <a14:m>
                  <m:oMath xmlns:m="http://schemas.openxmlformats.org/officeDocument/2006/math">
                    <m:sSub>
                      <m:sSubPr>
                        <m:ctrlPr>
                          <a:rPr lang="en-US" sz="1600" i="1">
                            <a:latin typeface="Cambria Math" panose="02040503050406030204" pitchFamily="18" charset="0"/>
                            <a:ea typeface="+mn-lt"/>
                            <a:cs typeface="+mn-lt"/>
                          </a:rPr>
                        </m:ctrlPr>
                      </m:sSubPr>
                      <m:e>
                        <m:r>
                          <a:rPr lang="it-IT" sz="1600" b="0" i="1" smtClean="0">
                            <a:latin typeface="Cambria Math" panose="02040503050406030204" pitchFamily="18" charset="0"/>
                            <a:ea typeface="+mn-lt"/>
                            <a:cs typeface="+mn-lt"/>
                          </a:rPr>
                          <m:t>𝑀</m:t>
                        </m:r>
                      </m:e>
                      <m:sub>
                        <m:r>
                          <a:rPr lang="it-IT" sz="1600" i="1">
                            <a:latin typeface="Cambria Math" panose="02040503050406030204" pitchFamily="18" charset="0"/>
                            <a:ea typeface="+mn-lt"/>
                            <a:cs typeface="+mn-lt"/>
                          </a:rPr>
                          <m:t>𝑡</m:t>
                        </m:r>
                      </m:sub>
                    </m:sSub>
                  </m:oMath>
                </a14:m>
                <a:r>
                  <a:rPr lang="en-US" sz="1600" dirty="0"/>
                  <a:t> holding past experiences for task t. Differently from other rehearsal-based methods, we retain the network’s logits z , </a:t>
                </a:r>
                <a14:m>
                  <m:oMath xmlns:m="http://schemas.openxmlformats.org/officeDocument/2006/math">
                    <m:sSub>
                      <m:sSubPr>
                        <m:ctrlPr>
                          <a:rPr lang="en-US" sz="1600" i="1" dirty="0" smtClean="0">
                            <a:latin typeface="Cambria Math" panose="02040503050406030204" pitchFamily="18" charset="0"/>
                          </a:rPr>
                        </m:ctrlPr>
                      </m:sSubPr>
                      <m:e>
                        <m:r>
                          <a:rPr lang="it-IT" sz="1600" b="0" i="1" dirty="0" smtClean="0">
                            <a:latin typeface="Cambria Math" panose="02040503050406030204" pitchFamily="18" charset="0"/>
                          </a:rPr>
                          <m:t>h</m:t>
                        </m:r>
                      </m:e>
                      <m:sub>
                        <m:r>
                          <a:rPr lang="en-US" sz="1600" i="1" dirty="0">
                            <a:latin typeface="Cambria Math" panose="02040503050406030204" pitchFamily="18" charset="0"/>
                          </a:rPr>
                          <m:t>𝜃</m:t>
                        </m:r>
                      </m:sub>
                    </m:sSub>
                    <m:r>
                      <a:rPr lang="en-US" sz="1600" i="1" dirty="0" smtClean="0">
                        <a:latin typeface="Cambria Math" panose="02040503050406030204" pitchFamily="18" charset="0"/>
                      </a:rPr>
                      <m:t>𝑡</m:t>
                    </m:r>
                    <m:r>
                      <a:rPr lang="en-US" sz="1600" i="1" dirty="0" smtClean="0">
                        <a:latin typeface="Cambria Math" panose="02040503050406030204" pitchFamily="18" charset="0"/>
                      </a:rPr>
                      <m:t>(</m:t>
                    </m:r>
                    <m:r>
                      <a:rPr lang="en-US" sz="1600" i="1" dirty="0" smtClean="0">
                        <a:latin typeface="Cambria Math" panose="02040503050406030204" pitchFamily="18" charset="0"/>
                      </a:rPr>
                      <m:t>𝑥</m:t>
                    </m:r>
                    <m:r>
                      <a:rPr lang="en-US" sz="1600" i="1" dirty="0" smtClean="0">
                        <a:latin typeface="Cambria Math" panose="02040503050406030204" pitchFamily="18" charset="0"/>
                      </a:rPr>
                      <m:t>)</m:t>
                    </m:r>
                  </m:oMath>
                </a14:m>
                <a:r>
                  <a:rPr lang="en-US" sz="1600" dirty="0"/>
                  <a:t>, instead of the ground truth labels y.</a:t>
                </a:r>
              </a:p>
            </p:txBody>
          </p:sp>
        </mc:Choice>
        <mc:Fallback xmlns="">
          <p:sp>
            <p:nvSpPr>
              <p:cNvPr id="7" name="TextBox 99">
                <a:extLst>
                  <a:ext uri="{FF2B5EF4-FFF2-40B4-BE49-F238E27FC236}">
                    <a16:creationId xmlns:a16="http://schemas.microsoft.com/office/drawing/2014/main" id="{C9A8665D-DBCE-45C7-AD5F-A2845E4B1255}"/>
                  </a:ext>
                </a:extLst>
              </p:cNvPr>
              <p:cNvSpPr txBox="1">
                <a:spLocks noRot="1" noChangeAspect="1" noMove="1" noResize="1" noEditPoints="1" noAdjustHandles="1" noChangeArrowheads="1" noChangeShapeType="1" noTextEdit="1"/>
              </p:cNvSpPr>
              <p:nvPr/>
            </p:nvSpPr>
            <p:spPr>
              <a:xfrm>
                <a:off x="677334" y="3582616"/>
                <a:ext cx="8858552" cy="1569660"/>
              </a:xfrm>
              <a:prstGeom prst="rect">
                <a:avLst/>
              </a:prstGeom>
              <a:blipFill>
                <a:blip r:embed="rId3"/>
                <a:stretch>
                  <a:fillRect l="-344" t="-1556" b="-3891"/>
                </a:stretch>
              </a:blipFill>
            </p:spPr>
            <p:txBody>
              <a:bodyPr/>
              <a:lstStyle/>
              <a:p>
                <a:r>
                  <a:rPr lang="en-US">
                    <a:noFill/>
                  </a:rPr>
                  <a:t> </a:t>
                </a:r>
              </a:p>
            </p:txBody>
          </p:sp>
        </mc:Fallback>
      </mc:AlternateContent>
      <p:pic>
        <p:nvPicPr>
          <p:cNvPr id="8" name="Immagine 7">
            <a:extLst>
              <a:ext uri="{FF2B5EF4-FFF2-40B4-BE49-F238E27FC236}">
                <a16:creationId xmlns:a16="http://schemas.microsoft.com/office/drawing/2014/main" id="{080136B2-C1B8-4F64-95C7-EFE424B6C3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5244980"/>
            <a:ext cx="5274103" cy="813223"/>
          </a:xfrm>
          <a:prstGeom prst="rect">
            <a:avLst/>
          </a:prstGeom>
        </p:spPr>
      </p:pic>
    </p:spTree>
    <p:extLst>
      <p:ext uri="{BB962C8B-B14F-4D97-AF65-F5344CB8AC3E}">
        <p14:creationId xmlns:p14="http://schemas.microsoft.com/office/powerpoint/2010/main" val="275997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71E102-E8B9-4E70-8780-78B4A05A6528}"/>
              </a:ext>
            </a:extLst>
          </p:cNvPr>
          <p:cNvSpPr txBox="1"/>
          <p:nvPr/>
        </p:nvSpPr>
        <p:spPr>
          <a:xfrm>
            <a:off x="303523" y="776741"/>
            <a:ext cx="942670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As</a:t>
            </a:r>
            <a:r>
              <a:rPr lang="en-US" sz="1400" dirty="0">
                <a:ea typeface="+mn-lt"/>
                <a:cs typeface="+mn-lt"/>
              </a:rPr>
              <a:t> a focus on General Continual Learning, it is intentionally avoided to rely on task boundaries to populate the buffer as the training progresses. Therefore, in place of the common task-stratified sampling strategy, it's adopted a reservoir sampling: this way, selected |M| random samples from the input stream, guaranteeing that they have the same probability |M|/|S| of being stored in the buffer, without knowing the length of the stream S in advance. We can rewrite previous formula as follows: </a:t>
            </a:r>
            <a:r>
              <a:rPr lang="en-US" sz="1400" dirty="0"/>
              <a:t> </a:t>
            </a:r>
          </a:p>
        </p:txBody>
      </p:sp>
      <p:sp>
        <p:nvSpPr>
          <p:cNvPr id="9" name="TextBox 8">
            <a:extLst>
              <a:ext uri="{FF2B5EF4-FFF2-40B4-BE49-F238E27FC236}">
                <a16:creationId xmlns:a16="http://schemas.microsoft.com/office/drawing/2014/main" id="{6BDDE1C8-2E41-43F9-AE05-224C2E298EE5}"/>
              </a:ext>
            </a:extLst>
          </p:cNvPr>
          <p:cNvSpPr txBox="1"/>
          <p:nvPr/>
        </p:nvSpPr>
        <p:spPr>
          <a:xfrm>
            <a:off x="303522" y="2847080"/>
            <a:ext cx="942670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Such a strategy implies picking logits z during the optimization trajectory, so potentially different from the ones that can be observed at the task’s local optimum. Even if counter-intuitive, we empirically observed that this strategy does not hurt performance, while still being suitable without task boundaries. Furthermore, we observe that the replay of sub-optimal logits has beneficial effects in terms of flatness of the attained minima and calibration</a:t>
            </a:r>
            <a:endParaRPr lang="en-US" dirty="0"/>
          </a:p>
        </p:txBody>
      </p:sp>
      <p:sp>
        <p:nvSpPr>
          <p:cNvPr id="10" name="TextBox 9">
            <a:extLst>
              <a:ext uri="{FF2B5EF4-FFF2-40B4-BE49-F238E27FC236}">
                <a16:creationId xmlns:a16="http://schemas.microsoft.com/office/drawing/2014/main" id="{1A569EC1-0336-49A4-A659-35D4729D0515}"/>
              </a:ext>
            </a:extLst>
          </p:cNvPr>
          <p:cNvSpPr txBox="1"/>
          <p:nvPr/>
        </p:nvSpPr>
        <p:spPr>
          <a:xfrm>
            <a:off x="346653" y="4054778"/>
            <a:ext cx="942670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Under mild assumptions, the optimization of the KL divergence in Eq. 4 is equivalent to minimizing the Euclidean distance between the corresponding pre-softmax responses (i.e. logits). The work strategy opts for matching logits, as it avoids the information loss occurring in probability space due to the squashing function (e.g., softmax). With these considerations in hands, Dark Experience Replay optimizes the following objective:</a:t>
            </a:r>
            <a:endParaRPr lang="en-US"/>
          </a:p>
        </p:txBody>
      </p:sp>
      <p:pic>
        <p:nvPicPr>
          <p:cNvPr id="4" name="Immagine 3">
            <a:extLst>
              <a:ext uri="{FF2B5EF4-FFF2-40B4-BE49-F238E27FC236}">
                <a16:creationId xmlns:a16="http://schemas.microsoft.com/office/drawing/2014/main" id="{BA3E93CD-5636-4FC8-9988-1D8EC863B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54" y="2070198"/>
            <a:ext cx="9039943" cy="647618"/>
          </a:xfrm>
          <a:prstGeom prst="rect">
            <a:avLst/>
          </a:prstGeom>
        </p:spPr>
      </p:pic>
      <p:pic>
        <p:nvPicPr>
          <p:cNvPr id="6" name="Immagine 5">
            <a:extLst>
              <a:ext uri="{FF2B5EF4-FFF2-40B4-BE49-F238E27FC236}">
                <a16:creationId xmlns:a16="http://schemas.microsoft.com/office/drawing/2014/main" id="{3BC53B11-E9DB-4024-B56C-29556CE1D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22" y="5178490"/>
            <a:ext cx="8041149" cy="793102"/>
          </a:xfrm>
          <a:prstGeom prst="rect">
            <a:avLst/>
          </a:prstGeom>
        </p:spPr>
      </p:pic>
    </p:spTree>
    <p:extLst>
      <p:ext uri="{BB962C8B-B14F-4D97-AF65-F5344CB8AC3E}">
        <p14:creationId xmlns:p14="http://schemas.microsoft.com/office/powerpoint/2010/main" val="218629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7C08B95-EB91-4F63-9494-481168202776}"/>
              </a:ext>
            </a:extLst>
          </p:cNvPr>
          <p:cNvSpPr>
            <a:spLocks noGrp="1"/>
          </p:cNvSpPr>
          <p:nvPr>
            <p:ph type="title"/>
          </p:nvPr>
        </p:nvSpPr>
        <p:spPr>
          <a:xfrm>
            <a:off x="667314" y="175676"/>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DER and DER++ algorithm</a:t>
            </a:r>
          </a:p>
        </p:txBody>
      </p:sp>
      <p:pic>
        <p:nvPicPr>
          <p:cNvPr id="18" name="Immagine 17" descr="Immagine che contiene testo&#10;&#10;Descrizione generata automaticamente">
            <a:extLst>
              <a:ext uri="{FF2B5EF4-FFF2-40B4-BE49-F238E27FC236}">
                <a16:creationId xmlns:a16="http://schemas.microsoft.com/office/drawing/2014/main" id="{57A17B52-813C-4DD7-85B7-01F274462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13" y="2502477"/>
            <a:ext cx="3768148" cy="3007315"/>
          </a:xfrm>
          <a:prstGeom prst="rect">
            <a:avLst/>
          </a:prstGeom>
        </p:spPr>
      </p:pic>
      <p:pic>
        <p:nvPicPr>
          <p:cNvPr id="19" name="Immagine 18" descr="Immagine che contiene testo&#10;&#10;Descrizione generata automaticamente">
            <a:extLst>
              <a:ext uri="{FF2B5EF4-FFF2-40B4-BE49-F238E27FC236}">
                <a16:creationId xmlns:a16="http://schemas.microsoft.com/office/drawing/2014/main" id="{95197EFA-63C2-4339-8048-62EB6FC3C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753" y="2555127"/>
            <a:ext cx="4103701" cy="2954665"/>
          </a:xfrm>
          <a:prstGeom prst="rect">
            <a:avLst/>
          </a:prstGeom>
        </p:spPr>
      </p:pic>
      <p:pic>
        <p:nvPicPr>
          <p:cNvPr id="20" name="Immagine 19">
            <a:extLst>
              <a:ext uri="{FF2B5EF4-FFF2-40B4-BE49-F238E27FC236}">
                <a16:creationId xmlns:a16="http://schemas.microsoft.com/office/drawing/2014/main" id="{2D627157-9525-4094-9E40-177BDC61D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109" y="1975888"/>
            <a:ext cx="3562262" cy="350830"/>
          </a:xfrm>
          <a:prstGeom prst="rect">
            <a:avLst/>
          </a:prstGeom>
        </p:spPr>
      </p:pic>
      <p:pic>
        <p:nvPicPr>
          <p:cNvPr id="21" name="Immagine 20">
            <a:extLst>
              <a:ext uri="{FF2B5EF4-FFF2-40B4-BE49-F238E27FC236}">
                <a16:creationId xmlns:a16="http://schemas.microsoft.com/office/drawing/2014/main" id="{CF1648DF-3B65-4922-B88F-EF078940E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2425" y="1994110"/>
            <a:ext cx="4103701" cy="314386"/>
          </a:xfrm>
          <a:prstGeom prst="rect">
            <a:avLst/>
          </a:prstGeom>
        </p:spPr>
      </p:pic>
    </p:spTree>
    <p:extLst>
      <p:ext uri="{BB962C8B-B14F-4D97-AF65-F5344CB8AC3E}">
        <p14:creationId xmlns:p14="http://schemas.microsoft.com/office/powerpoint/2010/main" val="73313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20AE-D036-4317-873A-0D07765EF947}"/>
              </a:ext>
            </a:extLst>
          </p:cNvPr>
          <p:cNvSpPr>
            <a:spLocks noGrp="1"/>
          </p:cNvSpPr>
          <p:nvPr>
            <p:ph type="title"/>
          </p:nvPr>
        </p:nvSpPr>
        <p:spPr>
          <a:xfrm>
            <a:off x="677334" y="609600"/>
            <a:ext cx="8596668" cy="586510"/>
          </a:xfrm>
        </p:spPr>
        <p:txBody>
          <a:bodyPr>
            <a:normAutofit fontScale="90000"/>
          </a:bodyPr>
          <a:lstStyle/>
          <a:p>
            <a:r>
              <a:rPr lang="en-US"/>
              <a:t>Experiments: key concept</a:t>
            </a:r>
            <a:br>
              <a:rPr lang="en-US"/>
            </a:br>
            <a:br>
              <a:rPr lang="en-US"/>
            </a:br>
            <a:endParaRPr lang="en-US"/>
          </a:p>
        </p:txBody>
      </p:sp>
      <p:sp>
        <p:nvSpPr>
          <p:cNvPr id="3" name="Content Placeholder 2">
            <a:extLst>
              <a:ext uri="{FF2B5EF4-FFF2-40B4-BE49-F238E27FC236}">
                <a16:creationId xmlns:a16="http://schemas.microsoft.com/office/drawing/2014/main" id="{966069E1-75E7-4C91-90D6-74AC1E3FCBFE}"/>
              </a:ext>
            </a:extLst>
          </p:cNvPr>
          <p:cNvSpPr>
            <a:spLocks noGrp="1"/>
          </p:cNvSpPr>
          <p:nvPr>
            <p:ph idx="1"/>
          </p:nvPr>
        </p:nvSpPr>
        <p:spPr>
          <a:xfrm>
            <a:off x="677334" y="1260044"/>
            <a:ext cx="8596668" cy="4878299"/>
          </a:xfrm>
        </p:spPr>
        <p:txBody>
          <a:bodyPr vert="horz" lIns="91440" tIns="45720" rIns="91440" bIns="45720" rtlCol="0" anchor="t">
            <a:normAutofit fontScale="92500" lnSpcReduction="10000"/>
          </a:bodyPr>
          <a:lstStyle/>
          <a:p>
            <a:pPr marL="0" indent="0">
              <a:buNone/>
            </a:pPr>
            <a:r>
              <a:rPr lang="en-US" sz="2400" dirty="0">
                <a:ea typeface="+mn-lt"/>
                <a:cs typeface="+mn-lt"/>
              </a:rPr>
              <a:t>Task sequence adhere the following three settings</a:t>
            </a:r>
            <a:r>
              <a:rPr lang="en-US" sz="2400" b="1" dirty="0">
                <a:ea typeface="+mn-lt"/>
                <a:cs typeface="+mn-lt"/>
              </a:rPr>
              <a:t>:</a:t>
            </a:r>
            <a:endParaRPr lang="en-US" dirty="0"/>
          </a:p>
          <a:p>
            <a:r>
              <a:rPr lang="en-US" dirty="0">
                <a:ea typeface="+mn-lt"/>
                <a:cs typeface="+mn-lt"/>
              </a:rPr>
              <a:t>Task Incremental Learning (Task-IL) and Class Incremental Learning (Class-IL):</a:t>
            </a:r>
          </a:p>
          <a:p>
            <a:pPr marL="457200" lvl="1" indent="0">
              <a:buNone/>
            </a:pPr>
            <a:r>
              <a:rPr lang="en-US" dirty="0">
                <a:ea typeface="+mn-lt"/>
                <a:cs typeface="+mn-lt"/>
              </a:rPr>
              <a:t>The training samples are </a:t>
            </a:r>
            <a:r>
              <a:rPr lang="en-US" dirty="0" err="1">
                <a:ea typeface="+mn-lt"/>
                <a:cs typeface="+mn-lt"/>
              </a:rPr>
              <a:t>splitted</a:t>
            </a:r>
            <a:r>
              <a:rPr lang="en-US" dirty="0">
                <a:ea typeface="+mn-lt"/>
                <a:cs typeface="+mn-lt"/>
              </a:rPr>
              <a:t> into partitions of classes (tasks).</a:t>
            </a:r>
          </a:p>
          <a:p>
            <a:pPr marL="457200" lvl="1" indent="0">
              <a:buNone/>
            </a:pPr>
            <a:r>
              <a:rPr lang="en-US" dirty="0">
                <a:ea typeface="+mn-lt"/>
                <a:cs typeface="+mn-lt"/>
              </a:rPr>
              <a:t>Although similar, the former provides task identities to select the relevant classifier for each example, whereas the latter does not</a:t>
            </a:r>
            <a:endParaRPr lang="en-US" dirty="0"/>
          </a:p>
          <a:p>
            <a:pPr marL="457200" lvl="1" indent="0">
              <a:buNone/>
            </a:pPr>
            <a:r>
              <a:rPr lang="en-US" dirty="0">
                <a:ea typeface="+mn-lt"/>
                <a:cs typeface="+mn-lt"/>
              </a:rPr>
              <a:t>Task-IL and Class-IL are the easiest and hardest scenarios among the three. In practice,  </a:t>
            </a:r>
            <a:r>
              <a:rPr lang="en-US" b="1" dirty="0">
                <a:ea typeface="+mn-lt"/>
                <a:cs typeface="+mn-lt"/>
              </a:rPr>
              <a:t>CIFAR-10  and Tiny ImageNet are </a:t>
            </a:r>
            <a:r>
              <a:rPr lang="en-US" b="1" dirty="0" err="1">
                <a:ea typeface="+mn-lt"/>
                <a:cs typeface="+mn-lt"/>
              </a:rPr>
              <a:t>splitted</a:t>
            </a:r>
            <a:r>
              <a:rPr lang="en-US" b="1" dirty="0">
                <a:ea typeface="+mn-lt"/>
                <a:cs typeface="+mn-lt"/>
              </a:rPr>
              <a:t> in 5 and 10 tasks</a:t>
            </a:r>
            <a:r>
              <a:rPr lang="en-US" dirty="0">
                <a:ea typeface="+mn-lt"/>
                <a:cs typeface="+mn-lt"/>
              </a:rPr>
              <a:t>, each introduces </a:t>
            </a:r>
            <a:r>
              <a:rPr lang="en-US" b="1" dirty="0">
                <a:ea typeface="+mn-lt"/>
                <a:cs typeface="+mn-lt"/>
              </a:rPr>
              <a:t>2 and 20 classes</a:t>
            </a:r>
            <a:r>
              <a:rPr lang="en-US" dirty="0">
                <a:ea typeface="+mn-lt"/>
                <a:cs typeface="+mn-lt"/>
              </a:rPr>
              <a:t> respectively. We show all the classes in the same fixed order across different runs.</a:t>
            </a:r>
          </a:p>
          <a:p>
            <a:pPr marL="457200" lvl="1" indent="0">
              <a:buNone/>
            </a:pPr>
            <a:endParaRPr lang="en-US" dirty="0"/>
          </a:p>
          <a:p>
            <a:r>
              <a:rPr lang="en-US" dirty="0">
                <a:ea typeface="+mn-lt"/>
                <a:cs typeface="+mn-lt"/>
              </a:rPr>
              <a:t>Domain Incremental Learning (Domain-IL):</a:t>
            </a:r>
          </a:p>
          <a:p>
            <a:pPr marL="400050" lvl="1" indent="0">
              <a:buNone/>
            </a:pPr>
            <a:r>
              <a:rPr lang="en-US" dirty="0">
                <a:ea typeface="+mn-lt"/>
                <a:cs typeface="+mn-lt"/>
              </a:rPr>
              <a:t>feeds all classes to the network during each task, but applies a task-dependent transformation to the input; task identities remain unknown at test time</a:t>
            </a:r>
          </a:p>
          <a:p>
            <a:pPr marL="400050" lvl="1" indent="0">
              <a:buNone/>
            </a:pPr>
            <a:r>
              <a:rPr lang="en-US" dirty="0">
                <a:ea typeface="+mn-lt"/>
                <a:cs typeface="+mn-lt"/>
              </a:rPr>
              <a:t>P</a:t>
            </a:r>
            <a:r>
              <a:rPr lang="en-US" b="1" dirty="0">
                <a:ea typeface="+mn-lt"/>
                <a:cs typeface="+mn-lt"/>
              </a:rPr>
              <a:t>ermuted MNIST and Rotated MNIST</a:t>
            </a:r>
            <a:r>
              <a:rPr lang="en-US" dirty="0">
                <a:ea typeface="+mn-lt"/>
                <a:cs typeface="+mn-lt"/>
              </a:rPr>
              <a:t> are used. They both require the learner to classify all MNIST digits for </a:t>
            </a:r>
            <a:r>
              <a:rPr lang="en-US" b="1" dirty="0">
                <a:ea typeface="+mn-lt"/>
                <a:cs typeface="+mn-lt"/>
              </a:rPr>
              <a:t>20 subsequent tasks</a:t>
            </a:r>
            <a:r>
              <a:rPr lang="en-US" dirty="0">
                <a:ea typeface="+mn-lt"/>
                <a:cs typeface="+mn-lt"/>
              </a:rPr>
              <a:t>, but the former applies a random permutation to the pixels, whereas the latter rotates the images by a random angle in the interval [0, π).</a:t>
            </a:r>
            <a:endParaRPr lang="en-US" dirty="0"/>
          </a:p>
        </p:txBody>
      </p:sp>
    </p:spTree>
    <p:extLst>
      <p:ext uri="{BB962C8B-B14F-4D97-AF65-F5344CB8AC3E}">
        <p14:creationId xmlns:p14="http://schemas.microsoft.com/office/powerpoint/2010/main" val="312063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F689-5720-4B2A-AA82-7D5FD4492EC2}"/>
              </a:ext>
            </a:extLst>
          </p:cNvPr>
          <p:cNvSpPr>
            <a:spLocks noGrp="1"/>
          </p:cNvSpPr>
          <p:nvPr>
            <p:ph type="title"/>
          </p:nvPr>
        </p:nvSpPr>
        <p:spPr>
          <a:xfrm>
            <a:off x="621916" y="207818"/>
            <a:ext cx="8596668" cy="614219"/>
          </a:xfrm>
        </p:spPr>
        <p:txBody>
          <a:bodyPr>
            <a:normAutofit fontScale="90000"/>
          </a:bodyPr>
          <a:lstStyle/>
          <a:p>
            <a:r>
              <a:rPr lang="en-US">
                <a:ea typeface="+mj-lt"/>
                <a:cs typeface="+mj-lt"/>
              </a:rPr>
              <a:t>Evaluation Protocol</a:t>
            </a:r>
            <a:endParaRPr lang="en-US"/>
          </a:p>
        </p:txBody>
      </p:sp>
      <p:sp>
        <p:nvSpPr>
          <p:cNvPr id="3" name="Content Placeholder 2">
            <a:extLst>
              <a:ext uri="{FF2B5EF4-FFF2-40B4-BE49-F238E27FC236}">
                <a16:creationId xmlns:a16="http://schemas.microsoft.com/office/drawing/2014/main" id="{236345C6-2108-4A38-892D-8BAD1C7E13E0}"/>
              </a:ext>
            </a:extLst>
          </p:cNvPr>
          <p:cNvSpPr>
            <a:spLocks noGrp="1"/>
          </p:cNvSpPr>
          <p:nvPr>
            <p:ph idx="1"/>
          </p:nvPr>
        </p:nvSpPr>
        <p:spPr>
          <a:xfrm>
            <a:off x="455661" y="913682"/>
            <a:ext cx="8596668" cy="5986661"/>
          </a:xfrm>
        </p:spPr>
        <p:txBody>
          <a:bodyPr vert="horz" lIns="91440" tIns="45720" rIns="91440" bIns="45720" rtlCol="0" anchor="t">
            <a:normAutofit/>
          </a:bodyPr>
          <a:lstStyle/>
          <a:p>
            <a:r>
              <a:rPr lang="en-US" sz="1600" b="1">
                <a:ea typeface="+mn-lt"/>
                <a:cs typeface="+mn-lt"/>
              </a:rPr>
              <a:t>Architecture:</a:t>
            </a:r>
          </a:p>
          <a:p>
            <a:pPr marL="400050" lvl="1" indent="0">
              <a:buNone/>
            </a:pPr>
            <a:r>
              <a:rPr lang="en-US" sz="1400">
                <a:ea typeface="+mn-lt"/>
                <a:cs typeface="+mn-lt"/>
              </a:rPr>
              <a:t>For tests we conducted on variants of the MNIST dataset, is used a fully-connected network with two hidden layers, each one comprising of 100 ReLU units. For CIFAR-10 and Tiny ImageNet, is used ResNet18 [15] (not pre-trained).</a:t>
            </a:r>
          </a:p>
          <a:p>
            <a:pPr marL="0"/>
            <a:r>
              <a:rPr lang="en-US" sz="1600" b="1">
                <a:ea typeface="+mn-lt"/>
                <a:cs typeface="+mn-lt"/>
              </a:rPr>
              <a:t>Augmentation:</a:t>
            </a:r>
          </a:p>
          <a:p>
            <a:pPr marL="400050" lvl="1" indent="0">
              <a:buNone/>
            </a:pPr>
            <a:r>
              <a:rPr lang="en-US" sz="1400">
                <a:ea typeface="+mn-lt"/>
                <a:cs typeface="+mn-lt"/>
              </a:rPr>
              <a:t>For CIFAR-10 and Tiny ImageNet, we apply random crops and horizontal flips to both stream and buffer examples. Competitors use the same approace for fairness. It is worth noting that combining data augmentation with regularization objective enforces an implicit consistency loss, which aligns predictions for the same example subjected to small data transformations.</a:t>
            </a:r>
          </a:p>
          <a:p>
            <a:pPr marL="0"/>
            <a:r>
              <a:rPr lang="en-US" sz="1600" b="1">
                <a:ea typeface="+mn-lt"/>
                <a:cs typeface="+mn-lt"/>
              </a:rPr>
              <a:t>Hyperparameter selection:</a:t>
            </a:r>
          </a:p>
          <a:p>
            <a:pPr marL="400050" lvl="1" indent="0">
              <a:buNone/>
            </a:pPr>
            <a:r>
              <a:rPr lang="en-US" sz="1400">
                <a:ea typeface="+mn-lt"/>
                <a:cs typeface="+mn-lt"/>
              </a:rPr>
              <a:t>Hyperparameters are selected by performing a grid-search on a validation set, the latter obtained by sampling 10% of the training set. For the Domain-IL scenario, we make use of the final average accuracy as the selection criterion. Differently, we perform a combined grid-search for Class-IL and Task-IL, choosing the configuration that achieves the highest final accuracy averaged on the two settings</a:t>
            </a:r>
          </a:p>
          <a:p>
            <a:pPr marL="0"/>
            <a:r>
              <a:rPr lang="en-US" sz="1600" b="1">
                <a:ea typeface="+mn-lt"/>
                <a:cs typeface="+mn-lt"/>
              </a:rPr>
              <a:t>Training: </a:t>
            </a:r>
            <a:endParaRPr lang="en-US" sz="1600" b="1"/>
          </a:p>
          <a:p>
            <a:pPr marL="400050" lvl="1" indent="0">
              <a:buNone/>
            </a:pPr>
            <a:r>
              <a:rPr lang="en-US" sz="1400">
                <a:ea typeface="+mn-lt"/>
                <a:cs typeface="+mn-lt"/>
              </a:rPr>
              <a:t>To provide a fair comparison among CL methods, all networks are trained using the Stochastic Gradient Descent (SGD) optimizer. Despite being interested in an online scenario, with no additional passages on the data,  it is then necessary to set the number of epochs per task in relation to the dataset complexity.</a:t>
            </a:r>
            <a:endParaRPr lang="en-US">
              <a:ea typeface="+mn-lt"/>
              <a:cs typeface="+mn-lt"/>
            </a:endParaRPr>
          </a:p>
          <a:p>
            <a:pPr marL="400050" lvl="1" indent="0">
              <a:buNone/>
            </a:pPr>
            <a:r>
              <a:rPr lang="en-US" sz="1400">
                <a:ea typeface="+mn-lt"/>
                <a:cs typeface="+mn-lt"/>
              </a:rPr>
              <a:t>For MNIST-based settings, one epoch per task is sufficient. Conversely, for Sequential CIFAR-10 and Sequential Tiny ImageNet the number of epochs is increased  to 50 and 100 respectively.</a:t>
            </a:r>
            <a:endParaRPr lang="en-US">
              <a:ea typeface="+mn-lt"/>
              <a:cs typeface="+mn-lt"/>
            </a:endParaRPr>
          </a:p>
          <a:p>
            <a:pPr marL="400050" lvl="1" indent="0">
              <a:buNone/>
            </a:pPr>
            <a:endParaRPr lang="en-US"/>
          </a:p>
        </p:txBody>
      </p:sp>
    </p:spTree>
    <p:extLst>
      <p:ext uri="{BB962C8B-B14F-4D97-AF65-F5344CB8AC3E}">
        <p14:creationId xmlns:p14="http://schemas.microsoft.com/office/powerpoint/2010/main" val="2224986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4EB4-7EF4-4460-88C7-0107A183A08B}"/>
              </a:ext>
            </a:extLst>
          </p:cNvPr>
          <p:cNvSpPr>
            <a:spLocks noGrp="1"/>
          </p:cNvSpPr>
          <p:nvPr>
            <p:ph type="title"/>
          </p:nvPr>
        </p:nvSpPr>
        <p:spPr>
          <a:xfrm>
            <a:off x="677334" y="609600"/>
            <a:ext cx="8610522" cy="683491"/>
          </a:xfrm>
        </p:spPr>
        <p:txBody>
          <a:bodyPr/>
          <a:lstStyle/>
          <a:p>
            <a:r>
              <a:rPr lang="en-US"/>
              <a:t>A study case: MNIST-360 for GCL</a:t>
            </a:r>
          </a:p>
        </p:txBody>
      </p:sp>
      <p:sp>
        <p:nvSpPr>
          <p:cNvPr id="3" name="Content Placeholder 2">
            <a:extLst>
              <a:ext uri="{FF2B5EF4-FFF2-40B4-BE49-F238E27FC236}">
                <a16:creationId xmlns:a16="http://schemas.microsoft.com/office/drawing/2014/main" id="{33857843-B78C-41EF-ADA8-70AE585B9F32}"/>
              </a:ext>
            </a:extLst>
          </p:cNvPr>
          <p:cNvSpPr>
            <a:spLocks noGrp="1"/>
          </p:cNvSpPr>
          <p:nvPr>
            <p:ph idx="1"/>
          </p:nvPr>
        </p:nvSpPr>
        <p:spPr>
          <a:xfrm>
            <a:off x="40025" y="1440154"/>
            <a:ext cx="9233977" cy="3188045"/>
          </a:xfrm>
        </p:spPr>
        <p:txBody>
          <a:bodyPr vert="horz" lIns="91440" tIns="45720" rIns="91440" bIns="45720" rtlCol="0" anchor="t">
            <a:normAutofit/>
          </a:bodyPr>
          <a:lstStyle/>
          <a:p>
            <a:pPr marL="400050" lvl="1" indent="0">
              <a:buNone/>
            </a:pPr>
            <a:r>
              <a:rPr lang="en-US">
                <a:ea typeface="+mn-lt"/>
                <a:cs typeface="+mn-lt"/>
              </a:rPr>
              <a:t>To address the General Continual Learning desiderata, paper propose a novel protocol: MNIST-360. It models a stream of data presenting batches of two consecutive MNIST digits at a time (e.g. {0, 1}, {1, 2}, {2, 3} etc.). By rotating each example of the stream by an increasing angle and, after a fixed number of steps, switch the lesser of the two digits with the following one. As it is impossible to distinguish 6’s and 9’s upon rotation, we do not use 9’s in MNIST-360. The stream visits the nine possible couples of classes three times, allowing the model to leverage positive transfer when revisiting a previous task. In the implementation, it's guaranteed that: </a:t>
            </a:r>
            <a:endParaRPr lang="en-US"/>
          </a:p>
          <a:p>
            <a:pPr lvl="1" indent="0"/>
            <a:r>
              <a:rPr lang="en-US">
                <a:ea typeface="+mn-lt"/>
                <a:cs typeface="+mn-lt"/>
              </a:rPr>
              <a:t> each example is shown once during the overall training.</a:t>
            </a:r>
          </a:p>
          <a:p>
            <a:pPr lvl="1" indent="0"/>
            <a:r>
              <a:rPr lang="en-US">
                <a:ea typeface="+mn-lt"/>
                <a:cs typeface="+mn-lt"/>
              </a:rPr>
              <a:t> two digits of the same class are never observed under the same rotation.</a:t>
            </a:r>
          </a:p>
        </p:txBody>
      </p:sp>
      <p:pic>
        <p:nvPicPr>
          <p:cNvPr id="6" name="Immagine 5">
            <a:extLst>
              <a:ext uri="{FF2B5EF4-FFF2-40B4-BE49-F238E27FC236}">
                <a16:creationId xmlns:a16="http://schemas.microsoft.com/office/drawing/2014/main" id="{5C28B0E6-7AF6-4FB4-93B4-328C17E7C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68" y="4628200"/>
            <a:ext cx="8258077" cy="1411908"/>
          </a:xfrm>
          <a:prstGeom prst="rect">
            <a:avLst/>
          </a:prstGeom>
        </p:spPr>
      </p:pic>
    </p:spTree>
    <p:extLst>
      <p:ext uri="{BB962C8B-B14F-4D97-AF65-F5344CB8AC3E}">
        <p14:creationId xmlns:p14="http://schemas.microsoft.com/office/powerpoint/2010/main" val="373553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709F-EBA7-4EC0-A340-B94C0A819E74}"/>
              </a:ext>
            </a:extLst>
          </p:cNvPr>
          <p:cNvSpPr>
            <a:spLocks noGrp="1"/>
          </p:cNvSpPr>
          <p:nvPr>
            <p:ph type="title"/>
          </p:nvPr>
        </p:nvSpPr>
        <p:spPr/>
        <p:txBody>
          <a:bodyPr/>
          <a:lstStyle/>
          <a:p>
            <a:r>
              <a:rPr lang="en-US"/>
              <a:t>MNIST-360 training/test details implementations (backbone)</a:t>
            </a:r>
          </a:p>
        </p:txBody>
      </p:sp>
      <p:sp>
        <p:nvSpPr>
          <p:cNvPr id="3" name="Content Placeholder 2">
            <a:extLst>
              <a:ext uri="{FF2B5EF4-FFF2-40B4-BE49-F238E27FC236}">
                <a16:creationId xmlns:a16="http://schemas.microsoft.com/office/drawing/2014/main" id="{E64EA6C3-08F7-4C4D-8067-11505D5D124B}"/>
              </a:ext>
            </a:extLst>
          </p:cNvPr>
          <p:cNvSpPr>
            <a:spLocks noGrp="1"/>
          </p:cNvSpPr>
          <p:nvPr>
            <p:ph idx="1"/>
          </p:nvPr>
        </p:nvSpPr>
        <p:spPr>
          <a:xfrm>
            <a:off x="677334" y="1855789"/>
            <a:ext cx="8596668" cy="4476518"/>
          </a:xfrm>
        </p:spPr>
        <p:txBody>
          <a:bodyPr vert="horz" lIns="91440" tIns="45720" rIns="91440" bIns="45720" rtlCol="0" anchor="t">
            <a:normAutofit/>
          </a:bodyPr>
          <a:lstStyle/>
          <a:p>
            <a:pPr marL="285750" indent="-285750"/>
            <a:r>
              <a:rPr lang="en-US" dirty="0">
                <a:ea typeface="+mn-lt"/>
                <a:cs typeface="+mn-lt"/>
              </a:rPr>
              <a:t>Training:</a:t>
            </a:r>
          </a:p>
          <a:p>
            <a:pPr marL="400050" lvl="1" indent="0">
              <a:buNone/>
            </a:pPr>
            <a:r>
              <a:rPr lang="en-US" dirty="0">
                <a:ea typeface="+mn-lt"/>
                <a:cs typeface="+mn-lt"/>
              </a:rPr>
              <a:t>For Training purposes, we build batches using exemplars that belong to two consequent classes at a time, meaning that 9 pairs of classes are possibly encountered: (0, 1), (1, 2), (2, 3), (3, 4), (4, 5), (5, 6), (6, 7), (7, 8), and (8, 0). Each pair is shown in this order in R rounds (R = 3 in our experiments) at changing rotations. This means that MNIST-360 consists of 9 · R pseudo-tasks, whose boundaries are not signaled to the tested method. We indicate them with Ψ (d1,d2) r where r ∈ {1, . . . , R} is the round number and d1, d2 are digits forming one of the pairs listed above.</a:t>
            </a:r>
            <a:endParaRPr lang="en-US" dirty="0"/>
          </a:p>
          <a:p>
            <a:pPr marL="400050" lvl="1" indent="0">
              <a:buNone/>
            </a:pPr>
            <a:r>
              <a:rPr lang="en-US" dirty="0">
                <a:ea typeface="+mn-lt"/>
                <a:cs typeface="+mn-lt"/>
              </a:rPr>
              <a:t>As every MNIST digit d appears in 2 · R pseudo-tasks, we randomly split its example images evenly in 6 groups Gd </a:t>
            </a:r>
            <a:r>
              <a:rPr lang="en-US" dirty="0" err="1">
                <a:ea typeface="+mn-lt"/>
                <a:cs typeface="+mn-lt"/>
              </a:rPr>
              <a:t>i</a:t>
            </a:r>
            <a:r>
              <a:rPr lang="en-US" dirty="0">
                <a:ea typeface="+mn-lt"/>
                <a:cs typeface="+mn-lt"/>
              </a:rPr>
              <a:t> where </a:t>
            </a:r>
            <a:r>
              <a:rPr lang="en-US" dirty="0" err="1">
                <a:ea typeface="+mn-lt"/>
                <a:cs typeface="+mn-lt"/>
              </a:rPr>
              <a:t>i</a:t>
            </a:r>
            <a:r>
              <a:rPr lang="en-US" dirty="0">
                <a:ea typeface="+mn-lt"/>
                <a:cs typeface="+mn-lt"/>
              </a:rPr>
              <a:t> ∈ {1, . . . , 2 · R}.</a:t>
            </a:r>
          </a:p>
          <a:p>
            <a:pPr marL="285750" indent="-285750">
              <a:buFont typeface="Wingdings 3"/>
              <a:buChar char=""/>
            </a:pPr>
            <a:r>
              <a:rPr lang="en-US" dirty="0"/>
              <a:t>Test:</a:t>
            </a:r>
            <a:endParaRPr lang="en-US" dirty="0">
              <a:ea typeface="+mn-lt"/>
              <a:cs typeface="+mn-lt"/>
            </a:endParaRPr>
          </a:p>
          <a:p>
            <a:pPr marL="400050" lvl="1" indent="0">
              <a:buNone/>
            </a:pPr>
            <a:r>
              <a:rPr lang="en-US" dirty="0">
                <a:ea typeface="+mn-lt"/>
                <a:cs typeface="+mn-lt"/>
              </a:rPr>
              <a:t>As no task boundaries are provided, evaluation on MNIST-360 can only be carried out after the training is complete.</a:t>
            </a:r>
            <a:endParaRPr lang="en-US" dirty="0"/>
          </a:p>
          <a:p>
            <a:pPr marL="400050" lvl="1" indent="0">
              <a:buNone/>
            </a:pPr>
            <a:r>
              <a:rPr lang="en-US" dirty="0">
                <a:ea typeface="+mn-lt"/>
                <a:cs typeface="+mn-lt"/>
              </a:rPr>
              <a:t>The order with which digits are shown is irrelevant, therefore no specific batching strategy is necessary and we simply show one digit at a time.</a:t>
            </a:r>
            <a:endParaRPr lang="en-US" dirty="0"/>
          </a:p>
          <a:p>
            <a:pPr marL="400050" lvl="1"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1856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7" name="Table 5">
            <a:extLst>
              <a:ext uri="{FF2B5EF4-FFF2-40B4-BE49-F238E27FC236}">
                <a16:creationId xmlns:a16="http://schemas.microsoft.com/office/drawing/2014/main" id="{7C9AB0C3-46CB-4612-9297-77A642C0E063}"/>
              </a:ext>
            </a:extLst>
          </p:cNvPr>
          <p:cNvGraphicFramePr>
            <a:graphicFrameLocks noGrp="1"/>
          </p:cNvGraphicFramePr>
          <p:nvPr>
            <p:ph idx="1"/>
            <p:extLst>
              <p:ext uri="{D42A27DB-BD31-4B8C-83A1-F6EECF244321}">
                <p14:modId xmlns:p14="http://schemas.microsoft.com/office/powerpoint/2010/main" val="1733095511"/>
              </p:ext>
            </p:extLst>
          </p:nvPr>
        </p:nvGraphicFramePr>
        <p:xfrm>
          <a:off x="5317748" y="1207636"/>
          <a:ext cx="6659215" cy="1775572"/>
        </p:xfrm>
        <a:graphic>
          <a:graphicData uri="http://schemas.openxmlformats.org/drawingml/2006/table">
            <a:tbl>
              <a:tblPr firstRow="1" bandRow="1">
                <a:tableStyleId>{5C22544A-7EE6-4342-B048-85BDC9FD1C3A}</a:tableStyleId>
              </a:tblPr>
              <a:tblGrid>
                <a:gridCol w="1331843">
                  <a:extLst>
                    <a:ext uri="{9D8B030D-6E8A-4147-A177-3AD203B41FA5}">
                      <a16:colId xmlns:a16="http://schemas.microsoft.com/office/drawing/2014/main" val="2362371543"/>
                    </a:ext>
                  </a:extLst>
                </a:gridCol>
                <a:gridCol w="1331843">
                  <a:extLst>
                    <a:ext uri="{9D8B030D-6E8A-4147-A177-3AD203B41FA5}">
                      <a16:colId xmlns:a16="http://schemas.microsoft.com/office/drawing/2014/main" val="4009152967"/>
                    </a:ext>
                  </a:extLst>
                </a:gridCol>
                <a:gridCol w="1331843">
                  <a:extLst>
                    <a:ext uri="{9D8B030D-6E8A-4147-A177-3AD203B41FA5}">
                      <a16:colId xmlns:a16="http://schemas.microsoft.com/office/drawing/2014/main" val="1851158786"/>
                    </a:ext>
                  </a:extLst>
                </a:gridCol>
                <a:gridCol w="1331843">
                  <a:extLst>
                    <a:ext uri="{9D8B030D-6E8A-4147-A177-3AD203B41FA5}">
                      <a16:colId xmlns:a16="http://schemas.microsoft.com/office/drawing/2014/main" val="1612786643"/>
                    </a:ext>
                  </a:extLst>
                </a:gridCol>
                <a:gridCol w="1331843">
                  <a:extLst>
                    <a:ext uri="{9D8B030D-6E8A-4147-A177-3AD203B41FA5}">
                      <a16:colId xmlns:a16="http://schemas.microsoft.com/office/drawing/2014/main" val="577881609"/>
                    </a:ext>
                  </a:extLst>
                </a:gridCol>
              </a:tblGrid>
              <a:tr h="495491">
                <a:tc>
                  <a:txBody>
                    <a:bodyPr/>
                    <a:lstStyle/>
                    <a:p>
                      <a:r>
                        <a:rPr lang="en-US" sz="1400"/>
                        <a:t>Buffer 200</a:t>
                      </a:r>
                    </a:p>
                  </a:txBody>
                  <a:tcPr/>
                </a:tc>
                <a:tc>
                  <a:txBody>
                    <a:bodyPr/>
                    <a:lstStyle/>
                    <a:p>
                      <a:pPr lvl="0">
                        <a:buNone/>
                      </a:pPr>
                      <a:r>
                        <a:rPr lang="en-US" sz="1400" b="0" i="0" u="none" strike="noStrike" noProof="0">
                          <a:latin typeface="Trebuchet MS"/>
                        </a:rPr>
                        <a:t>S-MNIST</a:t>
                      </a:r>
                    </a:p>
                    <a:p>
                      <a:pPr lvl="0">
                        <a:buNone/>
                      </a:pPr>
                      <a:r>
                        <a:rPr lang="en-US" sz="1400" b="0" i="0" u="none" strike="noStrike" noProof="0"/>
                        <a:t>Class-IL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S-MNIST</a:t>
                      </a:r>
                      <a:endParaRPr lang="en-US" sz="1400"/>
                    </a:p>
                    <a:p>
                      <a:pPr lvl="0">
                        <a:buNone/>
                      </a:pPr>
                      <a:r>
                        <a:rPr lang="en-US" sz="1400" b="0" i="0" u="none" strike="noStrike" noProof="0">
                          <a:latin typeface="Trebuchet MS"/>
                        </a:rPr>
                        <a:t>Task-IL </a:t>
                      </a:r>
                      <a:r>
                        <a:rPr lang="en-US" sz="1400" b="0" i="0" u="none" strike="noStrike" noProof="0"/>
                        <a:t>(%)</a:t>
                      </a:r>
                      <a:endParaRPr lang="en-US" sz="1400"/>
                    </a:p>
                  </a:txBody>
                  <a:tcPr/>
                </a:tc>
                <a:tc>
                  <a:txBody>
                    <a:bodyPr/>
                    <a:lstStyle/>
                    <a:p>
                      <a:pPr lvl="0">
                        <a:buNone/>
                      </a:pPr>
                      <a:r>
                        <a:rPr lang="en-US" sz="1400" b="0" i="0" u="none" strike="noStrike" noProof="0">
                          <a:latin typeface="Trebuchet MS"/>
                        </a:rPr>
                        <a:t>P-MNIST</a:t>
                      </a:r>
                    </a:p>
                    <a:p>
                      <a:pPr lvl="0">
                        <a:buNone/>
                      </a:pPr>
                      <a:r>
                        <a:rPr lang="en-US" sz="1400" b="0" i="0" u="none" strike="noStrike" noProof="0"/>
                        <a:t>Domain-IL (%)</a:t>
                      </a:r>
                      <a:endParaRPr lang="en-US" sz="1400"/>
                    </a:p>
                  </a:txBody>
                  <a:tcPr/>
                </a:tc>
                <a:tc>
                  <a:txBody>
                    <a:bodyPr/>
                    <a:lstStyle/>
                    <a:p>
                      <a:pPr lvl="0">
                        <a:buNone/>
                      </a:pPr>
                      <a:r>
                        <a:rPr lang="en-US" sz="1400" b="0" i="0" u="none" strike="noStrike" noProof="0">
                          <a:latin typeface="Trebuchet MS"/>
                        </a:rPr>
                        <a:t>R-MNIST</a:t>
                      </a:r>
                    </a:p>
                    <a:p>
                      <a:pPr lvl="0">
                        <a:buNone/>
                      </a:pPr>
                      <a:r>
                        <a:rPr lang="en-US" sz="1400" b="0" i="0" u="none" strike="noStrike" noProof="0"/>
                        <a:t>Domain-IL (%)</a:t>
                      </a:r>
                      <a:endParaRPr lang="en-US" sz="1400"/>
                    </a:p>
                  </a:txBody>
                  <a:tcPr/>
                </a:tc>
                <a:extLst>
                  <a:ext uri="{0D108BD9-81ED-4DB2-BD59-A6C34878D82A}">
                    <a16:rowId xmlns:a16="http://schemas.microsoft.com/office/drawing/2014/main" val="1325831065"/>
                  </a:ext>
                </a:extLst>
              </a:tr>
              <a:tr h="314353">
                <a:tc>
                  <a:txBody>
                    <a:bodyPr/>
                    <a:lstStyle/>
                    <a:p>
                      <a:r>
                        <a:rPr lang="en-US" sz="1400"/>
                        <a:t>DER</a:t>
                      </a:r>
                    </a:p>
                  </a:txBody>
                  <a:tcPr/>
                </a:tc>
                <a:tc>
                  <a:txBody>
                    <a:bodyPr/>
                    <a:lstStyle/>
                    <a:p>
                      <a:r>
                        <a:rPr lang="en-US" sz="1400"/>
                        <a:t>84.80 +/- 1.73</a:t>
                      </a:r>
                    </a:p>
                  </a:txBody>
                  <a:tcPr/>
                </a:tc>
                <a:tc>
                  <a:txBody>
                    <a:bodyPr/>
                    <a:lstStyle/>
                    <a:p>
                      <a:pPr lvl="0">
                        <a:buNone/>
                      </a:pPr>
                      <a:r>
                        <a:rPr lang="en-US" sz="1400" b="0" i="0" u="none" strike="noStrike" noProof="0"/>
                        <a:t>98.75 +/- 0.15</a:t>
                      </a:r>
                      <a:endParaRPr lang="en-US" sz="1400"/>
                    </a:p>
                  </a:txBody>
                  <a:tcPr/>
                </a:tc>
                <a:tc>
                  <a:txBody>
                    <a:bodyPr/>
                    <a:lstStyle/>
                    <a:p>
                      <a:r>
                        <a:rPr lang="en-US" sz="1400"/>
                        <a:t>81.19 +/- </a:t>
                      </a:r>
                      <a:r>
                        <a:rPr lang="en-US" sz="1400" b="0" i="0" u="none" strike="noStrike" noProof="0">
                          <a:latin typeface="Trebuchet MS"/>
                        </a:rPr>
                        <a:t>0.41</a:t>
                      </a:r>
                      <a:endParaRPr lang="en-US" sz="1400"/>
                    </a:p>
                  </a:txBody>
                  <a:tcPr/>
                </a:tc>
                <a:tc>
                  <a:txBody>
                    <a:bodyPr/>
                    <a:lstStyle/>
                    <a:p>
                      <a:r>
                        <a:rPr lang="en-US" sz="1400"/>
                        <a:t>90.57 +/- 0.77</a:t>
                      </a:r>
                    </a:p>
                  </a:txBody>
                  <a:tcPr/>
                </a:tc>
                <a:extLst>
                  <a:ext uri="{0D108BD9-81ED-4DB2-BD59-A6C34878D82A}">
                    <a16:rowId xmlns:a16="http://schemas.microsoft.com/office/drawing/2014/main" val="1437597796"/>
                  </a:ext>
                </a:extLst>
              </a:tr>
              <a:tr h="314353">
                <a:tc>
                  <a:txBody>
                    <a:bodyPr/>
                    <a:lstStyle/>
                    <a:p>
                      <a:r>
                        <a:rPr lang="en-US" sz="1400"/>
                        <a:t>DER++</a:t>
                      </a:r>
                    </a:p>
                  </a:txBody>
                  <a:tcPr/>
                </a:tc>
                <a:tc>
                  <a:txBody>
                    <a:bodyPr/>
                    <a:lstStyle/>
                    <a:p>
                      <a:r>
                        <a:rPr lang="en-US" sz="1400"/>
                        <a:t>85.58 +/- 1.06</a:t>
                      </a:r>
                    </a:p>
                  </a:txBody>
                  <a:tcPr/>
                </a:tc>
                <a:tc>
                  <a:txBody>
                    <a:bodyPr/>
                    <a:lstStyle/>
                    <a:p>
                      <a:pPr lvl="0">
                        <a:buNone/>
                      </a:pPr>
                      <a:r>
                        <a:rPr lang="en-US" sz="1400" b="0" i="0" u="none" strike="noStrike" noProof="0">
                          <a:latin typeface="Trebuchet MS"/>
                        </a:rPr>
                        <a:t>98.84 +/- 0.10</a:t>
                      </a:r>
                      <a:endParaRPr lang="en-US" sz="1400"/>
                    </a:p>
                  </a:txBody>
                  <a:tcPr/>
                </a:tc>
                <a:tc>
                  <a:txBody>
                    <a:bodyPr/>
                    <a:lstStyle/>
                    <a:p>
                      <a:r>
                        <a:rPr lang="en-US" sz="1400"/>
                        <a:t>83.51 +/- 0.55</a:t>
                      </a:r>
                    </a:p>
                  </a:txBody>
                  <a:tcPr/>
                </a:tc>
                <a:tc>
                  <a:txBody>
                    <a:bodyPr/>
                    <a:lstStyle/>
                    <a:p>
                      <a:r>
                        <a:rPr lang="en-US" sz="1400"/>
                        <a:t>90.75 +/- 0.93</a:t>
                      </a:r>
                    </a:p>
                  </a:txBody>
                  <a:tcPr/>
                </a:tc>
                <a:extLst>
                  <a:ext uri="{0D108BD9-81ED-4DB2-BD59-A6C34878D82A}">
                    <a16:rowId xmlns:a16="http://schemas.microsoft.com/office/drawing/2014/main" val="2406678217"/>
                  </a:ext>
                </a:extLst>
              </a:tr>
              <a:tr h="314353">
                <a:tc>
                  <a:txBody>
                    <a:bodyPr/>
                    <a:lstStyle/>
                    <a:p>
                      <a:r>
                        <a:rPr lang="it-IT" sz="1400"/>
                        <a:t>DER(paper)</a:t>
                      </a:r>
                      <a:endParaRPr lang="en-US" sz="1400"/>
                    </a:p>
                  </a:txBody>
                  <a:tcPr/>
                </a:tc>
                <a:tc>
                  <a:txBody>
                    <a:bodyPr/>
                    <a:lstStyle/>
                    <a:p>
                      <a:pPr lvl="0">
                        <a:buNone/>
                      </a:pPr>
                      <a:r>
                        <a:rPr lang="en-US" sz="1400" b="0" i="0" u="none" strike="noStrike" noProof="0">
                          <a:latin typeface="Trebuchet MS"/>
                        </a:rPr>
                        <a:t>84.55 </a:t>
                      </a:r>
                      <a:r>
                        <a:rPr lang="it-IT" sz="1400"/>
                        <a:t>+/- </a:t>
                      </a:r>
                      <a:r>
                        <a:rPr lang="en-US" sz="1400" b="0" i="0" u="none" strike="noStrike" noProof="0">
                          <a:latin typeface="Trebuchet MS"/>
                        </a:rPr>
                        <a:t>1.64</a:t>
                      </a:r>
                      <a:endParaRPr lang="en-US"/>
                    </a:p>
                  </a:txBody>
                  <a:tcPr/>
                </a:tc>
                <a:tc>
                  <a:txBody>
                    <a:bodyPr/>
                    <a:lstStyle/>
                    <a:p>
                      <a:pPr lvl="0">
                        <a:buNone/>
                      </a:pPr>
                      <a:r>
                        <a:rPr lang="en-US" sz="1400" b="0" i="0" u="none" strike="noStrike" noProof="0">
                          <a:latin typeface="Trebuchet MS"/>
                        </a:rPr>
                        <a:t>98.80 </a:t>
                      </a:r>
                      <a:r>
                        <a:rPr lang="it-IT" sz="1400"/>
                        <a:t>+/- </a:t>
                      </a:r>
                      <a:r>
                        <a:rPr lang="en-US" sz="1400" b="0" i="0" u="none" strike="noStrike" noProof="0">
                          <a:latin typeface="Trebuchet MS"/>
                        </a:rPr>
                        <a:t>0.15</a:t>
                      </a:r>
                      <a:endParaRPr lang="en-US"/>
                    </a:p>
                  </a:txBody>
                  <a:tcPr/>
                </a:tc>
                <a:tc>
                  <a:txBody>
                    <a:bodyPr/>
                    <a:lstStyle/>
                    <a:p>
                      <a:r>
                        <a:rPr lang="it-IT" sz="1400"/>
                        <a:t>81.74 +/- 1.07</a:t>
                      </a:r>
                      <a:endParaRPr lang="en-US" sz="1400"/>
                    </a:p>
                  </a:txBody>
                  <a:tcPr/>
                </a:tc>
                <a:tc>
                  <a:txBody>
                    <a:bodyPr/>
                    <a:lstStyle/>
                    <a:p>
                      <a:r>
                        <a:rPr lang="it-IT" sz="1400"/>
                        <a:t>90.04 +/- 2.61</a:t>
                      </a:r>
                      <a:endParaRPr lang="en-US" sz="1400"/>
                    </a:p>
                  </a:txBody>
                  <a:tcPr/>
                </a:tc>
                <a:extLst>
                  <a:ext uri="{0D108BD9-81ED-4DB2-BD59-A6C34878D82A}">
                    <a16:rowId xmlns:a16="http://schemas.microsoft.com/office/drawing/2014/main" val="559131936"/>
                  </a:ext>
                </a:extLst>
              </a:tr>
              <a:tr h="314353">
                <a:tc>
                  <a:txBody>
                    <a:bodyPr/>
                    <a:lstStyle/>
                    <a:p>
                      <a:r>
                        <a:rPr lang="it-IT" sz="1400"/>
                        <a:t>DER++(paper)</a:t>
                      </a:r>
                      <a:endParaRPr lang="en-US" sz="1400"/>
                    </a:p>
                  </a:txBody>
                  <a:tcPr/>
                </a:tc>
                <a:tc>
                  <a:txBody>
                    <a:bodyPr/>
                    <a:lstStyle/>
                    <a:p>
                      <a:pPr lvl="0">
                        <a:buNone/>
                      </a:pPr>
                      <a:r>
                        <a:rPr lang="en-US" sz="1400" b="0" i="0" u="none" strike="noStrike" noProof="0">
                          <a:latin typeface="Trebuchet MS"/>
                        </a:rPr>
                        <a:t>85.61 </a:t>
                      </a:r>
                      <a:r>
                        <a:rPr lang="it-IT" sz="1400"/>
                        <a:t>+/-</a:t>
                      </a:r>
                      <a:r>
                        <a:rPr lang="en-US" sz="1400" b="0" i="0" u="none" strike="noStrike" noProof="0">
                          <a:latin typeface="Trebuchet MS"/>
                        </a:rPr>
                        <a:t> 1.40</a:t>
                      </a:r>
                      <a:endParaRPr lang="en-US"/>
                    </a:p>
                  </a:txBody>
                  <a:tcPr/>
                </a:tc>
                <a:tc>
                  <a:txBody>
                    <a:bodyPr/>
                    <a:lstStyle/>
                    <a:p>
                      <a:pPr lvl="0">
                        <a:buNone/>
                      </a:pPr>
                      <a:r>
                        <a:rPr lang="en-US" sz="1400" b="0" i="0" u="none" strike="noStrike" noProof="0">
                          <a:latin typeface="Trebuchet MS"/>
                        </a:rPr>
                        <a:t>98.76 </a:t>
                      </a:r>
                      <a:r>
                        <a:rPr lang="it-IT" sz="1400"/>
                        <a:t>+/- </a:t>
                      </a:r>
                      <a:r>
                        <a:rPr lang="en-US" sz="1400" b="0" i="0" u="none" strike="noStrike" noProof="0">
                          <a:latin typeface="Trebuchet MS"/>
                        </a:rPr>
                        <a:t>0.28</a:t>
                      </a:r>
                      <a:endParaRPr lang="en-US"/>
                    </a:p>
                  </a:txBody>
                  <a:tcPr/>
                </a:tc>
                <a:tc>
                  <a:txBody>
                    <a:bodyPr/>
                    <a:lstStyle/>
                    <a:p>
                      <a:pPr lvl="0">
                        <a:buNone/>
                      </a:pPr>
                      <a:r>
                        <a:rPr lang="it-IT" sz="1400" b="0" i="0" u="none" strike="noStrike" noProof="0"/>
                        <a:t>83.58 </a:t>
                      </a:r>
                      <a:r>
                        <a:rPr lang="it-IT" sz="1400"/>
                        <a:t>+/- </a:t>
                      </a:r>
                      <a:r>
                        <a:rPr lang="it-IT" sz="1400" b="0" i="0" u="none" strike="noStrike" noProof="0"/>
                        <a:t>0.59</a:t>
                      </a:r>
                      <a:endParaRPr lang="en-US"/>
                    </a:p>
                  </a:txBody>
                  <a:tcPr/>
                </a:tc>
                <a:tc>
                  <a:txBody>
                    <a:bodyPr/>
                    <a:lstStyle/>
                    <a:p>
                      <a:pPr lvl="0">
                        <a:buNone/>
                      </a:pPr>
                      <a:r>
                        <a:rPr lang="en-US" sz="1400" b="0" i="0" u="none" strike="noStrike" noProof="0"/>
                        <a:t>90.43 </a:t>
                      </a:r>
                      <a:r>
                        <a:rPr lang="it-IT" sz="1400"/>
                        <a:t>+/- </a:t>
                      </a:r>
                      <a:r>
                        <a:rPr lang="en-US" sz="1400" b="0" i="0" u="none" strike="noStrike" noProof="0"/>
                        <a:t>1.87</a:t>
                      </a:r>
                      <a:endParaRPr lang="en-US"/>
                    </a:p>
                  </a:txBody>
                  <a:tcPr/>
                </a:tc>
                <a:extLst>
                  <a:ext uri="{0D108BD9-81ED-4DB2-BD59-A6C34878D82A}">
                    <a16:rowId xmlns:a16="http://schemas.microsoft.com/office/drawing/2014/main" val="464987020"/>
                  </a:ext>
                </a:extLst>
              </a:tr>
            </a:tbl>
          </a:graphicData>
        </a:graphic>
      </p:graphicFrame>
      <p:graphicFrame>
        <p:nvGraphicFramePr>
          <p:cNvPr id="38" name="Table 5">
            <a:extLst>
              <a:ext uri="{FF2B5EF4-FFF2-40B4-BE49-F238E27FC236}">
                <a16:creationId xmlns:a16="http://schemas.microsoft.com/office/drawing/2014/main" id="{27EE7844-FC33-4D85-A0A5-87721B41B241}"/>
              </a:ext>
            </a:extLst>
          </p:cNvPr>
          <p:cNvGraphicFramePr>
            <a:graphicFrameLocks/>
          </p:cNvGraphicFramePr>
          <p:nvPr>
            <p:extLst>
              <p:ext uri="{D42A27DB-BD31-4B8C-83A1-F6EECF244321}">
                <p14:modId xmlns:p14="http://schemas.microsoft.com/office/powerpoint/2010/main" val="1879055134"/>
              </p:ext>
            </p:extLst>
          </p:nvPr>
        </p:nvGraphicFramePr>
        <p:xfrm>
          <a:off x="5317748" y="3001035"/>
          <a:ext cx="6659215" cy="1824412"/>
        </p:xfrm>
        <a:graphic>
          <a:graphicData uri="http://schemas.openxmlformats.org/drawingml/2006/table">
            <a:tbl>
              <a:tblPr firstRow="1" bandRow="1">
                <a:tableStyleId>{5C22544A-7EE6-4342-B048-85BDC9FD1C3A}</a:tableStyleId>
              </a:tblPr>
              <a:tblGrid>
                <a:gridCol w="1331843">
                  <a:extLst>
                    <a:ext uri="{9D8B030D-6E8A-4147-A177-3AD203B41FA5}">
                      <a16:colId xmlns:a16="http://schemas.microsoft.com/office/drawing/2014/main" val="2362371543"/>
                    </a:ext>
                  </a:extLst>
                </a:gridCol>
                <a:gridCol w="1331843">
                  <a:extLst>
                    <a:ext uri="{9D8B030D-6E8A-4147-A177-3AD203B41FA5}">
                      <a16:colId xmlns:a16="http://schemas.microsoft.com/office/drawing/2014/main" val="4009152967"/>
                    </a:ext>
                  </a:extLst>
                </a:gridCol>
                <a:gridCol w="1331843">
                  <a:extLst>
                    <a:ext uri="{9D8B030D-6E8A-4147-A177-3AD203B41FA5}">
                      <a16:colId xmlns:a16="http://schemas.microsoft.com/office/drawing/2014/main" val="1851158786"/>
                    </a:ext>
                  </a:extLst>
                </a:gridCol>
                <a:gridCol w="1331843">
                  <a:extLst>
                    <a:ext uri="{9D8B030D-6E8A-4147-A177-3AD203B41FA5}">
                      <a16:colId xmlns:a16="http://schemas.microsoft.com/office/drawing/2014/main" val="1612786643"/>
                    </a:ext>
                  </a:extLst>
                </a:gridCol>
                <a:gridCol w="1331843">
                  <a:extLst>
                    <a:ext uri="{9D8B030D-6E8A-4147-A177-3AD203B41FA5}">
                      <a16:colId xmlns:a16="http://schemas.microsoft.com/office/drawing/2014/main" val="577881609"/>
                    </a:ext>
                  </a:extLst>
                </a:gridCol>
              </a:tblGrid>
              <a:tr h="456293">
                <a:tc>
                  <a:txBody>
                    <a:bodyPr/>
                    <a:lstStyle/>
                    <a:p>
                      <a:r>
                        <a:rPr lang="en-US" sz="1400"/>
                        <a:t>Buffer 500</a:t>
                      </a:r>
                    </a:p>
                  </a:txBody>
                  <a:tcPr/>
                </a:tc>
                <a:tc>
                  <a:txBody>
                    <a:bodyPr/>
                    <a:lstStyle/>
                    <a:p>
                      <a:pPr lvl="0">
                        <a:buNone/>
                      </a:pPr>
                      <a:r>
                        <a:rPr lang="en-US" sz="1400" b="0" i="0" u="none" strike="noStrike" noProof="0">
                          <a:latin typeface="Trebuchet MS"/>
                        </a:rPr>
                        <a:t>S-MNIST</a:t>
                      </a:r>
                    </a:p>
                    <a:p>
                      <a:pPr lvl="0">
                        <a:buNone/>
                      </a:pPr>
                      <a:r>
                        <a:rPr lang="en-US" sz="1400" b="0" i="0" u="none" strike="noStrike" noProof="0"/>
                        <a:t>Class-IL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S-MNIST</a:t>
                      </a:r>
                      <a:endParaRPr lang="en-US" sz="1400"/>
                    </a:p>
                    <a:p>
                      <a:pPr lvl="0">
                        <a:buNone/>
                      </a:pPr>
                      <a:r>
                        <a:rPr lang="en-US" sz="1400" b="0" i="0" u="none" strike="noStrike" noProof="0">
                          <a:latin typeface="Trebuchet MS"/>
                        </a:rPr>
                        <a:t>Task-IL </a:t>
                      </a:r>
                      <a:r>
                        <a:rPr lang="en-US" sz="1400" b="0" i="0" u="none" strike="noStrike" noProof="0"/>
                        <a:t>(%)</a:t>
                      </a:r>
                      <a:endParaRPr lang="en-US" sz="1400"/>
                    </a:p>
                  </a:txBody>
                  <a:tcPr/>
                </a:tc>
                <a:tc>
                  <a:txBody>
                    <a:bodyPr/>
                    <a:lstStyle/>
                    <a:p>
                      <a:pPr lvl="0">
                        <a:buNone/>
                      </a:pPr>
                      <a:r>
                        <a:rPr lang="en-US" sz="1400" b="0" i="0" u="none" strike="noStrike" noProof="0">
                          <a:latin typeface="Trebuchet MS"/>
                        </a:rPr>
                        <a:t>P-MNIST</a:t>
                      </a:r>
                    </a:p>
                    <a:p>
                      <a:pPr lvl="0">
                        <a:buNone/>
                      </a:pPr>
                      <a:r>
                        <a:rPr lang="en-US" sz="1400" b="0" i="0" u="none" strike="noStrike" noProof="0"/>
                        <a:t>Domain-IL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R-MNIST</a:t>
                      </a:r>
                    </a:p>
                    <a:p>
                      <a:pPr lvl="0">
                        <a:buNone/>
                      </a:pPr>
                      <a:r>
                        <a:rPr lang="en-US" sz="1400" b="0" i="0" u="none" strike="noStrike" noProof="0"/>
                        <a:t>Domain-IL </a:t>
                      </a:r>
                      <a:r>
                        <a:rPr lang="en-US" sz="1400" b="0" i="0" u="none" strike="noStrike" noProof="0">
                          <a:latin typeface="Trebuchet MS"/>
                        </a:rPr>
                        <a:t>(%)</a:t>
                      </a:r>
                      <a:endParaRPr lang="en-US" sz="1400"/>
                    </a:p>
                  </a:txBody>
                  <a:tcPr/>
                </a:tc>
                <a:extLst>
                  <a:ext uri="{0D108BD9-81ED-4DB2-BD59-A6C34878D82A}">
                    <a16:rowId xmlns:a16="http://schemas.microsoft.com/office/drawing/2014/main" val="1325831065"/>
                  </a:ext>
                </a:extLst>
              </a:tr>
              <a:tr h="326563">
                <a:tc>
                  <a:txBody>
                    <a:bodyPr/>
                    <a:lstStyle/>
                    <a:p>
                      <a:r>
                        <a:rPr lang="en-US" sz="1400"/>
                        <a:t>DER</a:t>
                      </a:r>
                    </a:p>
                  </a:txBody>
                  <a:tcPr/>
                </a:tc>
                <a:tc>
                  <a:txBody>
                    <a:bodyPr/>
                    <a:lstStyle/>
                    <a:p>
                      <a:pPr lvl="0">
                        <a:buNone/>
                      </a:pPr>
                      <a:r>
                        <a:rPr lang="en-US" sz="1400" b="0" i="0" u="none" strike="noStrike" noProof="0">
                          <a:latin typeface="Trebuchet MS"/>
                        </a:rPr>
                        <a:t>91.54 +/- 1.59</a:t>
                      </a:r>
                      <a:endParaRPr lang="en-US" sz="1400"/>
                    </a:p>
                  </a:txBody>
                  <a:tcPr/>
                </a:tc>
                <a:tc>
                  <a:txBody>
                    <a:bodyPr/>
                    <a:lstStyle/>
                    <a:p>
                      <a:pPr lvl="0">
                        <a:buNone/>
                      </a:pPr>
                      <a:r>
                        <a:rPr lang="en-US" sz="1400" b="0" i="0" u="none" strike="noStrike" noProof="0">
                          <a:latin typeface="Trebuchet MS"/>
                        </a:rPr>
                        <a:t>98.86 +/- 0.08</a:t>
                      </a:r>
                      <a:endParaRPr lang="en-US" sz="1400"/>
                    </a:p>
                  </a:txBody>
                  <a:tcPr/>
                </a:tc>
                <a:tc>
                  <a:txBody>
                    <a:bodyPr/>
                    <a:lstStyle/>
                    <a:p>
                      <a:r>
                        <a:rPr lang="en-US" sz="1400"/>
                        <a:t>87.39 +/- 0.20</a:t>
                      </a:r>
                    </a:p>
                  </a:txBody>
                  <a:tcPr/>
                </a:tc>
                <a:tc>
                  <a:txBody>
                    <a:bodyPr/>
                    <a:lstStyle/>
                    <a:p>
                      <a:r>
                        <a:rPr lang="en-US" sz="1400"/>
                        <a:t>92.48 +/- 0.72</a:t>
                      </a:r>
                    </a:p>
                  </a:txBody>
                  <a:tcPr/>
                </a:tc>
                <a:extLst>
                  <a:ext uri="{0D108BD9-81ED-4DB2-BD59-A6C34878D82A}">
                    <a16:rowId xmlns:a16="http://schemas.microsoft.com/office/drawing/2014/main" val="1437597796"/>
                  </a:ext>
                </a:extLst>
              </a:tr>
              <a:tr h="326563">
                <a:tc>
                  <a:txBody>
                    <a:bodyPr/>
                    <a:lstStyle/>
                    <a:p>
                      <a:r>
                        <a:rPr lang="en-US" sz="1400"/>
                        <a:t>DER++</a:t>
                      </a:r>
                    </a:p>
                  </a:txBody>
                  <a:tcPr/>
                </a:tc>
                <a:tc>
                  <a:txBody>
                    <a:bodyPr/>
                    <a:lstStyle/>
                    <a:p>
                      <a:pPr lvl="0">
                        <a:buNone/>
                      </a:pPr>
                      <a:r>
                        <a:rPr lang="en-US" sz="1400" b="0" i="0" u="none" strike="noStrike" noProof="0">
                          <a:latin typeface="Trebuchet MS"/>
                        </a:rPr>
                        <a:t>91.55 +/- 0.41</a:t>
                      </a:r>
                      <a:endParaRPr lang="en-US" sz="1400"/>
                    </a:p>
                  </a:txBody>
                  <a:tcPr/>
                </a:tc>
                <a:tc>
                  <a:txBody>
                    <a:bodyPr/>
                    <a:lstStyle/>
                    <a:p>
                      <a:pPr lvl="0">
                        <a:buNone/>
                      </a:pPr>
                      <a:r>
                        <a:rPr lang="en-US" sz="1400" b="0" i="0" u="none" strike="noStrike" noProof="0">
                          <a:latin typeface="Trebuchet MS"/>
                        </a:rPr>
                        <a:t>99.00 +/- 0.05</a:t>
                      </a:r>
                      <a:endParaRPr lang="en-US" sz="1400"/>
                    </a:p>
                  </a:txBody>
                  <a:tcPr/>
                </a:tc>
                <a:tc>
                  <a:txBody>
                    <a:bodyPr/>
                    <a:lstStyle/>
                    <a:p>
                      <a:r>
                        <a:rPr lang="en-US" sz="1400"/>
                        <a:t>87.99 +/- 0.44</a:t>
                      </a:r>
                    </a:p>
                  </a:txBody>
                  <a:tcPr/>
                </a:tc>
                <a:tc>
                  <a:txBody>
                    <a:bodyPr/>
                    <a:lstStyle/>
                    <a:p>
                      <a:r>
                        <a:rPr lang="en-US" sz="1400"/>
                        <a:t>92.57 +/- 0.46</a:t>
                      </a:r>
                    </a:p>
                  </a:txBody>
                  <a:tcPr/>
                </a:tc>
                <a:extLst>
                  <a:ext uri="{0D108BD9-81ED-4DB2-BD59-A6C34878D82A}">
                    <a16:rowId xmlns:a16="http://schemas.microsoft.com/office/drawing/2014/main" val="2406678217"/>
                  </a:ext>
                </a:extLst>
              </a:tr>
              <a:tr h="326563">
                <a:tc>
                  <a:txBody>
                    <a:bodyPr/>
                    <a:lstStyle/>
                    <a:p>
                      <a:r>
                        <a:rPr lang="it-IT" sz="1400"/>
                        <a:t>DER(paper)</a:t>
                      </a:r>
                      <a:endParaRPr lang="en-US" sz="1400"/>
                    </a:p>
                  </a:txBody>
                  <a:tcPr/>
                </a:tc>
                <a:tc>
                  <a:txBody>
                    <a:bodyPr/>
                    <a:lstStyle/>
                    <a:p>
                      <a:pPr lvl="0">
                        <a:buNone/>
                      </a:pPr>
                      <a:r>
                        <a:rPr lang="en-US" sz="1400" b="0" i="0" u="none" strike="noStrike" noProof="0">
                          <a:latin typeface="Trebuchet MS"/>
                        </a:rPr>
                        <a:t>90.54 </a:t>
                      </a:r>
                      <a:r>
                        <a:rPr lang="it-IT" sz="1400"/>
                        <a:t>+/- </a:t>
                      </a:r>
                      <a:r>
                        <a:rPr lang="en-US" sz="1400" b="0" i="0" u="none" strike="noStrike" noProof="0">
                          <a:latin typeface="Trebuchet MS"/>
                        </a:rPr>
                        <a:t>1.18</a:t>
                      </a:r>
                      <a:endParaRPr lang="en-US"/>
                    </a:p>
                  </a:txBody>
                  <a:tcPr/>
                </a:tc>
                <a:tc>
                  <a:txBody>
                    <a:bodyPr/>
                    <a:lstStyle/>
                    <a:p>
                      <a:pPr lvl="0">
                        <a:buNone/>
                      </a:pPr>
                      <a:r>
                        <a:rPr lang="en-US" sz="1400" b="0" i="0" u="none" strike="noStrike" noProof="0">
                          <a:latin typeface="Trebuchet MS"/>
                        </a:rPr>
                        <a:t>98.84 </a:t>
                      </a:r>
                      <a:r>
                        <a:rPr lang="it-IT" sz="1400"/>
                        <a:t>+/- </a:t>
                      </a:r>
                      <a:r>
                        <a:rPr lang="en-US" sz="1400" b="0" i="0" u="none" strike="noStrike" noProof="0">
                          <a:latin typeface="Trebuchet MS"/>
                        </a:rPr>
                        <a:t>0.13</a:t>
                      </a:r>
                      <a:endParaRPr lang="en-US"/>
                    </a:p>
                  </a:txBody>
                  <a:tcPr/>
                </a:tc>
                <a:tc>
                  <a:txBody>
                    <a:bodyPr/>
                    <a:lstStyle/>
                    <a:p>
                      <a:pPr lvl="0">
                        <a:buNone/>
                      </a:pPr>
                      <a:r>
                        <a:rPr lang="en-US" sz="1400" b="0" i="0" u="none" strike="noStrike" noProof="0">
                          <a:latin typeface="Trebuchet MS"/>
                        </a:rPr>
                        <a:t>87.29 </a:t>
                      </a:r>
                      <a:r>
                        <a:rPr lang="it-IT" sz="1400"/>
                        <a:t>+/-</a:t>
                      </a:r>
                      <a:r>
                        <a:rPr lang="en-US" sz="1400" b="0" i="0" u="none" strike="noStrike" noProof="0">
                          <a:latin typeface="Trebuchet MS"/>
                        </a:rPr>
                        <a:t> 0.46</a:t>
                      </a:r>
                      <a:endParaRPr lang="en-US"/>
                    </a:p>
                  </a:txBody>
                  <a:tcPr/>
                </a:tc>
                <a:tc>
                  <a:txBody>
                    <a:bodyPr/>
                    <a:lstStyle/>
                    <a:p>
                      <a:pPr lvl="0">
                        <a:buNone/>
                      </a:pPr>
                      <a:r>
                        <a:rPr lang="en-US" sz="1400" b="0" i="0" u="none" strike="noStrike" noProof="0">
                          <a:latin typeface="Trebuchet MS"/>
                        </a:rPr>
                        <a:t>92.24 </a:t>
                      </a:r>
                      <a:r>
                        <a:rPr lang="it-IT" sz="1400"/>
                        <a:t>+/- </a:t>
                      </a:r>
                      <a:r>
                        <a:rPr lang="en-US" sz="1400" b="0" i="0" u="none" strike="noStrike" noProof="0">
                          <a:latin typeface="Trebuchet MS"/>
                        </a:rPr>
                        <a:t>1.12</a:t>
                      </a:r>
                      <a:endParaRPr lang="en-US"/>
                    </a:p>
                  </a:txBody>
                  <a:tcPr/>
                </a:tc>
                <a:extLst>
                  <a:ext uri="{0D108BD9-81ED-4DB2-BD59-A6C34878D82A}">
                    <a16:rowId xmlns:a16="http://schemas.microsoft.com/office/drawing/2014/main" val="1749115662"/>
                  </a:ext>
                </a:extLst>
              </a:tr>
              <a:tr h="326563">
                <a:tc>
                  <a:txBody>
                    <a:bodyPr/>
                    <a:lstStyle/>
                    <a:p>
                      <a:r>
                        <a:rPr lang="it-IT" sz="1400"/>
                        <a:t>DER++(paper)</a:t>
                      </a:r>
                      <a:endParaRPr lang="en-US" sz="1400"/>
                    </a:p>
                  </a:txBody>
                  <a:tcPr/>
                </a:tc>
                <a:tc>
                  <a:txBody>
                    <a:bodyPr/>
                    <a:lstStyle/>
                    <a:p>
                      <a:pPr lvl="0">
                        <a:buNone/>
                      </a:pPr>
                      <a:r>
                        <a:rPr lang="en-US" sz="1400" b="0" i="0" u="none" strike="noStrike" noProof="0">
                          <a:latin typeface="Trebuchet MS"/>
                        </a:rPr>
                        <a:t>91.00 </a:t>
                      </a:r>
                      <a:r>
                        <a:rPr lang="it-IT" sz="1400"/>
                        <a:t>+/-</a:t>
                      </a:r>
                      <a:r>
                        <a:rPr lang="en-US" sz="1400" b="0" i="0" u="none" strike="noStrike" noProof="0">
                          <a:latin typeface="Trebuchet MS"/>
                        </a:rPr>
                        <a:t>1.49</a:t>
                      </a:r>
                      <a:endParaRPr lang="en-US"/>
                    </a:p>
                  </a:txBody>
                  <a:tcPr/>
                </a:tc>
                <a:tc>
                  <a:txBody>
                    <a:bodyPr/>
                    <a:lstStyle/>
                    <a:p>
                      <a:pPr lvl="0">
                        <a:buNone/>
                      </a:pPr>
                      <a:r>
                        <a:rPr lang="en-US" sz="1400" b="0" i="0" u="none" strike="noStrike" noProof="0">
                          <a:latin typeface="Trebuchet MS"/>
                        </a:rPr>
                        <a:t>98.94 </a:t>
                      </a:r>
                      <a:r>
                        <a:rPr lang="it-IT" sz="1400"/>
                        <a:t>+/- </a:t>
                      </a:r>
                      <a:r>
                        <a:rPr lang="en-US" sz="1400" b="0" i="0" u="none" strike="noStrike" noProof="0">
                          <a:latin typeface="Trebuchet MS"/>
                        </a:rPr>
                        <a:t>0.27</a:t>
                      </a:r>
                      <a:endParaRPr lang="en-US"/>
                    </a:p>
                  </a:txBody>
                  <a:tcPr/>
                </a:tc>
                <a:tc>
                  <a:txBody>
                    <a:bodyPr/>
                    <a:lstStyle/>
                    <a:p>
                      <a:pPr lvl="0">
                        <a:buNone/>
                      </a:pPr>
                      <a:r>
                        <a:rPr lang="en-US" sz="1400" b="0" i="0" u="none" strike="noStrike" noProof="0">
                          <a:latin typeface="Trebuchet MS"/>
                        </a:rPr>
                        <a:t>88.21 </a:t>
                      </a:r>
                      <a:r>
                        <a:rPr lang="it-IT" sz="1400"/>
                        <a:t>+/-</a:t>
                      </a:r>
                      <a:r>
                        <a:rPr lang="en-US" sz="1400" b="0" i="0" u="none" strike="noStrike" noProof="0">
                          <a:latin typeface="Trebuchet MS"/>
                        </a:rPr>
                        <a:t> 0.39</a:t>
                      </a:r>
                      <a:endParaRPr lang="en-US"/>
                    </a:p>
                  </a:txBody>
                  <a:tcPr/>
                </a:tc>
                <a:tc>
                  <a:txBody>
                    <a:bodyPr/>
                    <a:lstStyle/>
                    <a:p>
                      <a:pPr lvl="0">
                        <a:buNone/>
                      </a:pPr>
                      <a:r>
                        <a:rPr lang="en-US" sz="1400" b="0" i="0" u="none" strike="noStrike" noProof="0">
                          <a:latin typeface="Trebuchet MS"/>
                        </a:rPr>
                        <a:t>92.77 </a:t>
                      </a:r>
                      <a:r>
                        <a:rPr lang="it-IT" sz="1400"/>
                        <a:t>+/-</a:t>
                      </a:r>
                      <a:r>
                        <a:rPr lang="en-US" sz="1400" b="0" i="0" u="none" strike="noStrike" noProof="0">
                          <a:latin typeface="Trebuchet MS"/>
                        </a:rPr>
                        <a:t> 1.05</a:t>
                      </a:r>
                      <a:endParaRPr lang="en-US"/>
                    </a:p>
                  </a:txBody>
                  <a:tcPr/>
                </a:tc>
                <a:extLst>
                  <a:ext uri="{0D108BD9-81ED-4DB2-BD59-A6C34878D82A}">
                    <a16:rowId xmlns:a16="http://schemas.microsoft.com/office/drawing/2014/main" val="4232459184"/>
                  </a:ext>
                </a:extLst>
              </a:tr>
            </a:tbl>
          </a:graphicData>
        </a:graphic>
      </p:graphicFrame>
      <p:graphicFrame>
        <p:nvGraphicFramePr>
          <p:cNvPr id="39" name="Table 5">
            <a:extLst>
              <a:ext uri="{FF2B5EF4-FFF2-40B4-BE49-F238E27FC236}">
                <a16:creationId xmlns:a16="http://schemas.microsoft.com/office/drawing/2014/main" id="{BD19BF12-6A93-4A87-994C-63CF1F90E4BF}"/>
              </a:ext>
            </a:extLst>
          </p:cNvPr>
          <p:cNvGraphicFramePr>
            <a:graphicFrameLocks/>
          </p:cNvGraphicFramePr>
          <p:nvPr>
            <p:extLst>
              <p:ext uri="{D42A27DB-BD31-4B8C-83A1-F6EECF244321}">
                <p14:modId xmlns:p14="http://schemas.microsoft.com/office/powerpoint/2010/main" val="3301646361"/>
              </p:ext>
            </p:extLst>
          </p:nvPr>
        </p:nvGraphicFramePr>
        <p:xfrm>
          <a:off x="5308417" y="4829103"/>
          <a:ext cx="6659215" cy="1857282"/>
        </p:xfrm>
        <a:graphic>
          <a:graphicData uri="http://schemas.openxmlformats.org/drawingml/2006/table">
            <a:tbl>
              <a:tblPr firstRow="1" bandRow="1">
                <a:tableStyleId>{5C22544A-7EE6-4342-B048-85BDC9FD1C3A}</a:tableStyleId>
              </a:tblPr>
              <a:tblGrid>
                <a:gridCol w="1331843">
                  <a:extLst>
                    <a:ext uri="{9D8B030D-6E8A-4147-A177-3AD203B41FA5}">
                      <a16:colId xmlns:a16="http://schemas.microsoft.com/office/drawing/2014/main" val="2362371543"/>
                    </a:ext>
                  </a:extLst>
                </a:gridCol>
                <a:gridCol w="1331843">
                  <a:extLst>
                    <a:ext uri="{9D8B030D-6E8A-4147-A177-3AD203B41FA5}">
                      <a16:colId xmlns:a16="http://schemas.microsoft.com/office/drawing/2014/main" val="4009152967"/>
                    </a:ext>
                  </a:extLst>
                </a:gridCol>
                <a:gridCol w="1331843">
                  <a:extLst>
                    <a:ext uri="{9D8B030D-6E8A-4147-A177-3AD203B41FA5}">
                      <a16:colId xmlns:a16="http://schemas.microsoft.com/office/drawing/2014/main" val="1851158786"/>
                    </a:ext>
                  </a:extLst>
                </a:gridCol>
                <a:gridCol w="1331843">
                  <a:extLst>
                    <a:ext uri="{9D8B030D-6E8A-4147-A177-3AD203B41FA5}">
                      <a16:colId xmlns:a16="http://schemas.microsoft.com/office/drawing/2014/main" val="1612786643"/>
                    </a:ext>
                  </a:extLst>
                </a:gridCol>
                <a:gridCol w="1331843">
                  <a:extLst>
                    <a:ext uri="{9D8B030D-6E8A-4147-A177-3AD203B41FA5}">
                      <a16:colId xmlns:a16="http://schemas.microsoft.com/office/drawing/2014/main" val="577881609"/>
                    </a:ext>
                  </a:extLst>
                </a:gridCol>
              </a:tblGrid>
              <a:tr h="481739">
                <a:tc>
                  <a:txBody>
                    <a:bodyPr/>
                    <a:lstStyle/>
                    <a:p>
                      <a:r>
                        <a:rPr lang="en-US" sz="1400"/>
                        <a:t>Buffer 5120</a:t>
                      </a:r>
                    </a:p>
                  </a:txBody>
                  <a:tcPr/>
                </a:tc>
                <a:tc>
                  <a:txBody>
                    <a:bodyPr/>
                    <a:lstStyle/>
                    <a:p>
                      <a:pPr lvl="0">
                        <a:buNone/>
                      </a:pPr>
                      <a:r>
                        <a:rPr lang="en-US" sz="1400" b="0" i="0" u="none" strike="noStrike" noProof="0">
                          <a:latin typeface="Trebuchet MS"/>
                        </a:rPr>
                        <a:t>S-MNIST</a:t>
                      </a:r>
                    </a:p>
                    <a:p>
                      <a:pPr lvl="0">
                        <a:buNone/>
                      </a:pPr>
                      <a:r>
                        <a:rPr lang="en-US" sz="1400" b="0" i="0" u="none" strike="noStrike" noProof="0"/>
                        <a:t>Class-IL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S-MNIST</a:t>
                      </a:r>
                      <a:endParaRPr lang="en-US" sz="1400"/>
                    </a:p>
                    <a:p>
                      <a:pPr lvl="0">
                        <a:buNone/>
                      </a:pPr>
                      <a:r>
                        <a:rPr lang="en-US" sz="1400" b="0" i="0" u="none" strike="noStrike" noProof="0">
                          <a:latin typeface="Trebuchet MS"/>
                        </a:rPr>
                        <a:t>Task-IL </a:t>
                      </a:r>
                      <a:r>
                        <a:rPr lang="en-US" sz="1400" b="0" i="0" u="none" strike="noStrike" noProof="0"/>
                        <a:t>(%)</a:t>
                      </a:r>
                      <a:endParaRPr lang="en-US" sz="1400"/>
                    </a:p>
                  </a:txBody>
                  <a:tcPr/>
                </a:tc>
                <a:tc>
                  <a:txBody>
                    <a:bodyPr/>
                    <a:lstStyle/>
                    <a:p>
                      <a:pPr lvl="0">
                        <a:buNone/>
                      </a:pPr>
                      <a:r>
                        <a:rPr lang="en-US" sz="1400" b="0" i="0" u="none" strike="noStrike" noProof="0">
                          <a:latin typeface="Trebuchet MS"/>
                        </a:rPr>
                        <a:t>P-MNIST</a:t>
                      </a:r>
                    </a:p>
                    <a:p>
                      <a:pPr lvl="0">
                        <a:buNone/>
                      </a:pPr>
                      <a:r>
                        <a:rPr lang="en-US" sz="1400" b="0" i="0" u="none" strike="noStrike" noProof="0"/>
                        <a:t>Domain-IL </a:t>
                      </a:r>
                      <a:r>
                        <a:rPr lang="en-US" sz="1400" b="0" i="0" u="none" strike="noStrike" noProof="0">
                          <a:latin typeface="Trebuchet MS"/>
                        </a:rPr>
                        <a:t>(%)</a:t>
                      </a:r>
                      <a:endParaRPr lang="en-US" sz="1400"/>
                    </a:p>
                  </a:txBody>
                  <a:tcPr/>
                </a:tc>
                <a:tc>
                  <a:txBody>
                    <a:bodyPr/>
                    <a:lstStyle/>
                    <a:p>
                      <a:pPr lvl="0">
                        <a:buNone/>
                      </a:pPr>
                      <a:r>
                        <a:rPr lang="en-US" sz="1400" b="0" i="0" u="none" strike="noStrike" noProof="0">
                          <a:latin typeface="Trebuchet MS"/>
                        </a:rPr>
                        <a:t>R-MNIST</a:t>
                      </a:r>
                    </a:p>
                    <a:p>
                      <a:pPr lvl="0">
                        <a:buNone/>
                      </a:pPr>
                      <a:r>
                        <a:rPr lang="en-US" sz="1400" b="0" i="0" u="none" strike="noStrike" noProof="0"/>
                        <a:t>Domain-IL </a:t>
                      </a:r>
                      <a:r>
                        <a:rPr lang="en-US" sz="1400" b="0" i="0" u="none" strike="noStrike" noProof="0">
                          <a:latin typeface="Trebuchet MS"/>
                        </a:rPr>
                        <a:t>(%)</a:t>
                      </a:r>
                      <a:endParaRPr lang="en-US" sz="1400"/>
                    </a:p>
                  </a:txBody>
                  <a:tcPr/>
                </a:tc>
                <a:extLst>
                  <a:ext uri="{0D108BD9-81ED-4DB2-BD59-A6C34878D82A}">
                    <a16:rowId xmlns:a16="http://schemas.microsoft.com/office/drawing/2014/main" val="1325831065"/>
                  </a:ext>
                </a:extLst>
              </a:tr>
              <a:tr h="344774">
                <a:tc>
                  <a:txBody>
                    <a:bodyPr/>
                    <a:lstStyle/>
                    <a:p>
                      <a:r>
                        <a:rPr lang="en-US" sz="1400"/>
                        <a:t>DER</a:t>
                      </a:r>
                    </a:p>
                  </a:txBody>
                  <a:tcPr/>
                </a:tc>
                <a:tc>
                  <a:txBody>
                    <a:bodyPr/>
                    <a:lstStyle/>
                    <a:p>
                      <a:pPr lvl="0">
                        <a:buNone/>
                      </a:pPr>
                      <a:r>
                        <a:rPr lang="en-US" sz="1400" b="0" i="0" u="none" strike="noStrike" noProof="0">
                          <a:latin typeface="Trebuchet MS"/>
                        </a:rPr>
                        <a:t>94.42 +/- 0.94</a:t>
                      </a:r>
                      <a:endParaRPr lang="en-US" sz="1400"/>
                    </a:p>
                  </a:txBody>
                  <a:tcPr/>
                </a:tc>
                <a:tc>
                  <a:txBody>
                    <a:bodyPr/>
                    <a:lstStyle/>
                    <a:p>
                      <a:pPr lvl="0">
                        <a:buNone/>
                      </a:pPr>
                      <a:r>
                        <a:rPr lang="en-US" sz="1400" b="0" i="0" u="none" strike="noStrike" noProof="0">
                          <a:latin typeface="Trebuchet MS"/>
                        </a:rPr>
                        <a:t>99.29 +/- 0.10</a:t>
                      </a:r>
                      <a:endParaRPr lang="en-US" sz="1400"/>
                    </a:p>
                  </a:txBody>
                  <a:tcPr/>
                </a:tc>
                <a:tc>
                  <a:txBody>
                    <a:bodyPr/>
                    <a:lstStyle/>
                    <a:p>
                      <a:r>
                        <a:rPr lang="en-US" sz="1400"/>
                        <a:t>91.62 +/- 0.06</a:t>
                      </a:r>
                    </a:p>
                  </a:txBody>
                  <a:tcPr/>
                </a:tc>
                <a:tc>
                  <a:txBody>
                    <a:bodyPr/>
                    <a:lstStyle/>
                    <a:p>
                      <a:r>
                        <a:rPr lang="en-US" sz="1400"/>
                        <a:t>94.08 +/- 0.15</a:t>
                      </a:r>
                    </a:p>
                  </a:txBody>
                  <a:tcPr/>
                </a:tc>
                <a:extLst>
                  <a:ext uri="{0D108BD9-81ED-4DB2-BD59-A6C34878D82A}">
                    <a16:rowId xmlns:a16="http://schemas.microsoft.com/office/drawing/2014/main" val="1437597796"/>
                  </a:ext>
                </a:extLst>
              </a:tr>
              <a:tr h="344774">
                <a:tc>
                  <a:txBody>
                    <a:bodyPr/>
                    <a:lstStyle/>
                    <a:p>
                      <a:r>
                        <a:rPr lang="en-US" sz="1400"/>
                        <a:t>DER++</a:t>
                      </a:r>
                    </a:p>
                  </a:txBody>
                  <a:tcPr/>
                </a:tc>
                <a:tc>
                  <a:txBody>
                    <a:bodyPr/>
                    <a:lstStyle/>
                    <a:p>
                      <a:pPr lvl="0">
                        <a:buNone/>
                      </a:pPr>
                      <a:r>
                        <a:rPr lang="en-US" sz="1400" b="0" i="0" u="none" strike="noStrike" noProof="0">
                          <a:latin typeface="Trebuchet MS"/>
                        </a:rPr>
                        <a:t>95.20 +/- 0.60</a:t>
                      </a:r>
                      <a:endParaRPr lang="en-US" sz="1400"/>
                    </a:p>
                  </a:txBody>
                  <a:tcPr/>
                </a:tc>
                <a:tc>
                  <a:txBody>
                    <a:bodyPr/>
                    <a:lstStyle/>
                    <a:p>
                      <a:pPr lvl="0">
                        <a:buNone/>
                      </a:pPr>
                      <a:r>
                        <a:rPr lang="en-US" sz="1400" b="0" i="0" u="none" strike="noStrike" noProof="0">
                          <a:latin typeface="Trebuchet MS"/>
                        </a:rPr>
                        <a:t>99.48 +/- 0.05</a:t>
                      </a:r>
                      <a:endParaRPr lang="en-US" sz="1400"/>
                    </a:p>
                  </a:txBody>
                  <a:tcPr/>
                </a:tc>
                <a:tc>
                  <a:txBody>
                    <a:bodyPr/>
                    <a:lstStyle/>
                    <a:p>
                      <a:r>
                        <a:rPr lang="en-US" sz="1400"/>
                        <a:t>92.11 +/- 0.26</a:t>
                      </a:r>
                    </a:p>
                  </a:txBody>
                  <a:tcPr/>
                </a:tc>
                <a:tc>
                  <a:txBody>
                    <a:bodyPr/>
                    <a:lstStyle/>
                    <a:p>
                      <a:r>
                        <a:rPr lang="en-US" sz="1400"/>
                        <a:t>94.56 +/- 0.35</a:t>
                      </a:r>
                    </a:p>
                  </a:txBody>
                  <a:tcPr/>
                </a:tc>
                <a:extLst>
                  <a:ext uri="{0D108BD9-81ED-4DB2-BD59-A6C34878D82A}">
                    <a16:rowId xmlns:a16="http://schemas.microsoft.com/office/drawing/2014/main" val="2406678217"/>
                  </a:ext>
                </a:extLst>
              </a:tr>
              <a:tr h="344774">
                <a:tc>
                  <a:txBody>
                    <a:bodyPr/>
                    <a:lstStyle/>
                    <a:p>
                      <a:r>
                        <a:rPr lang="it-IT" sz="1400"/>
                        <a:t>DER(paper)</a:t>
                      </a:r>
                      <a:endParaRPr lang="en-US" sz="1400"/>
                    </a:p>
                  </a:txBody>
                  <a:tcPr/>
                </a:tc>
                <a:tc>
                  <a:txBody>
                    <a:bodyPr/>
                    <a:lstStyle/>
                    <a:p>
                      <a:pPr lvl="0">
                        <a:buNone/>
                      </a:pPr>
                      <a:r>
                        <a:rPr lang="en-US" sz="1400" b="0" i="0" u="none" strike="noStrike" noProof="0">
                          <a:latin typeface="Trebuchet MS"/>
                        </a:rPr>
                        <a:t>94.90 </a:t>
                      </a:r>
                      <a:r>
                        <a:rPr lang="it-IT" sz="1400"/>
                        <a:t>+/- </a:t>
                      </a:r>
                      <a:r>
                        <a:rPr lang="en-US" sz="1400" b="0" i="0" u="none" strike="noStrike" noProof="0">
                          <a:latin typeface="Trebuchet MS"/>
                        </a:rPr>
                        <a:t>0.57</a:t>
                      </a:r>
                      <a:endParaRPr lang="en-US"/>
                    </a:p>
                  </a:txBody>
                  <a:tcPr/>
                </a:tc>
                <a:tc>
                  <a:txBody>
                    <a:bodyPr/>
                    <a:lstStyle/>
                    <a:p>
                      <a:pPr lvl="0">
                        <a:buNone/>
                      </a:pPr>
                      <a:r>
                        <a:rPr lang="en-US" sz="1400" b="0" i="0" u="none" strike="noStrike" noProof="0">
                          <a:latin typeface="Trebuchet MS"/>
                        </a:rPr>
                        <a:t>99.29 </a:t>
                      </a:r>
                      <a:r>
                        <a:rPr lang="it-IT" sz="1400"/>
                        <a:t>+/- </a:t>
                      </a:r>
                      <a:r>
                        <a:rPr lang="en-US" sz="1400" b="0" i="0" u="none" strike="noStrike" noProof="0">
                          <a:latin typeface="Trebuchet MS"/>
                        </a:rPr>
                        <a:t>0.11</a:t>
                      </a:r>
                      <a:endParaRPr lang="en-US"/>
                    </a:p>
                  </a:txBody>
                  <a:tcPr/>
                </a:tc>
                <a:tc>
                  <a:txBody>
                    <a:bodyPr/>
                    <a:lstStyle/>
                    <a:p>
                      <a:pPr lvl="0">
                        <a:buNone/>
                      </a:pPr>
                      <a:r>
                        <a:rPr lang="en-US" sz="1400" b="0" i="0" u="none" strike="noStrike" noProof="0">
                          <a:latin typeface="Trebuchet MS"/>
                        </a:rPr>
                        <a:t>91.66 </a:t>
                      </a:r>
                      <a:r>
                        <a:rPr lang="it-IT" sz="1400"/>
                        <a:t>+/- </a:t>
                      </a:r>
                      <a:r>
                        <a:rPr lang="en-US" sz="1400" b="0" i="0" u="none" strike="noStrike" noProof="0">
                          <a:latin typeface="Trebuchet MS"/>
                        </a:rPr>
                        <a:t>0.11</a:t>
                      </a:r>
                      <a:endParaRPr lang="en-US"/>
                    </a:p>
                  </a:txBody>
                  <a:tcPr/>
                </a:tc>
                <a:tc>
                  <a:txBody>
                    <a:bodyPr/>
                    <a:lstStyle/>
                    <a:p>
                      <a:pPr lvl="0">
                        <a:buNone/>
                      </a:pPr>
                      <a:r>
                        <a:rPr lang="en-US" sz="1400" b="0" i="0" u="none" strike="noStrike" noProof="0">
                          <a:latin typeface="Trebuchet MS"/>
                        </a:rPr>
                        <a:t>94.14 </a:t>
                      </a:r>
                      <a:r>
                        <a:rPr lang="it-IT" sz="1400"/>
                        <a:t>+/-</a:t>
                      </a:r>
                      <a:r>
                        <a:rPr lang="en-US" sz="1400" b="0" i="0" u="none" strike="noStrike" noProof="0">
                          <a:latin typeface="Trebuchet MS"/>
                        </a:rPr>
                        <a:t> 0.31</a:t>
                      </a:r>
                      <a:endParaRPr lang="en-US"/>
                    </a:p>
                  </a:txBody>
                  <a:tcPr/>
                </a:tc>
                <a:extLst>
                  <a:ext uri="{0D108BD9-81ED-4DB2-BD59-A6C34878D82A}">
                    <a16:rowId xmlns:a16="http://schemas.microsoft.com/office/drawing/2014/main" val="2915362780"/>
                  </a:ext>
                </a:extLst>
              </a:tr>
              <a:tr h="0">
                <a:tc>
                  <a:txBody>
                    <a:bodyPr/>
                    <a:lstStyle/>
                    <a:p>
                      <a:r>
                        <a:rPr lang="it-IT" sz="1400"/>
                        <a:t>DER++(paper)</a:t>
                      </a:r>
                      <a:endParaRPr lang="en-US" sz="1400"/>
                    </a:p>
                  </a:txBody>
                  <a:tcPr/>
                </a:tc>
                <a:tc>
                  <a:txBody>
                    <a:bodyPr/>
                    <a:lstStyle/>
                    <a:p>
                      <a:pPr lvl="0">
                        <a:buNone/>
                      </a:pPr>
                      <a:r>
                        <a:rPr lang="en-US" sz="1400" b="0" i="0" u="none" strike="noStrike" noProof="0">
                          <a:latin typeface="Trebuchet MS"/>
                        </a:rPr>
                        <a:t>95.30 +/- 1.20</a:t>
                      </a:r>
                      <a:endParaRPr lang="en-US"/>
                    </a:p>
                  </a:txBody>
                  <a:tcPr/>
                </a:tc>
                <a:tc>
                  <a:txBody>
                    <a:bodyPr/>
                    <a:lstStyle/>
                    <a:p>
                      <a:pPr lvl="0">
                        <a:buNone/>
                      </a:pPr>
                      <a:r>
                        <a:rPr lang="en-US" sz="1400" b="0" i="0" u="none" strike="noStrike" noProof="0">
                          <a:latin typeface="Trebuchet MS"/>
                        </a:rPr>
                        <a:t>99.47 </a:t>
                      </a:r>
                      <a:r>
                        <a:rPr lang="it-IT" sz="1400"/>
                        <a:t>+/- </a:t>
                      </a:r>
                      <a:r>
                        <a:rPr lang="en-US" sz="1400" b="0" i="0" u="none" strike="noStrike" noProof="0">
                          <a:latin typeface="Trebuchet MS"/>
                        </a:rPr>
                        <a:t>0.07</a:t>
                      </a:r>
                      <a:endParaRPr lang="en-US"/>
                    </a:p>
                  </a:txBody>
                  <a:tcPr/>
                </a:tc>
                <a:tc>
                  <a:txBody>
                    <a:bodyPr/>
                    <a:lstStyle/>
                    <a:p>
                      <a:pPr lvl="0">
                        <a:buNone/>
                      </a:pPr>
                      <a:r>
                        <a:rPr lang="en-US" sz="1400" b="0" i="0" u="none" strike="noStrike" noProof="0">
                          <a:latin typeface="Trebuchet MS"/>
                        </a:rPr>
                        <a:t>92.26 </a:t>
                      </a:r>
                      <a:r>
                        <a:rPr lang="it-IT" sz="1400"/>
                        <a:t>+/- </a:t>
                      </a:r>
                      <a:r>
                        <a:rPr lang="en-US" sz="1400" b="0" i="0" u="none" strike="noStrike" noProof="0">
                          <a:latin typeface="Trebuchet MS"/>
                        </a:rPr>
                        <a:t>0.17</a:t>
                      </a:r>
                      <a:endParaRPr lang="en-US"/>
                    </a:p>
                  </a:txBody>
                  <a:tcPr/>
                </a:tc>
                <a:tc>
                  <a:txBody>
                    <a:bodyPr/>
                    <a:lstStyle/>
                    <a:p>
                      <a:pPr lvl="0">
                        <a:buNone/>
                      </a:pPr>
                      <a:r>
                        <a:rPr lang="en-US" sz="1400" b="0" i="0" u="none" strike="noStrike" noProof="0">
                          <a:latin typeface="Trebuchet MS"/>
                        </a:rPr>
                        <a:t>94.65 </a:t>
                      </a:r>
                      <a:r>
                        <a:rPr lang="it-IT" sz="1400"/>
                        <a:t>+/- </a:t>
                      </a:r>
                      <a:r>
                        <a:rPr lang="en-US" sz="1400" b="0" i="0" u="none" strike="noStrike" noProof="0">
                          <a:latin typeface="Trebuchet MS"/>
                        </a:rPr>
                        <a:t>0.33</a:t>
                      </a:r>
                      <a:endParaRPr lang="en-US"/>
                    </a:p>
                  </a:txBody>
                  <a:tcPr/>
                </a:tc>
                <a:extLst>
                  <a:ext uri="{0D108BD9-81ED-4DB2-BD59-A6C34878D82A}">
                    <a16:rowId xmlns:a16="http://schemas.microsoft.com/office/drawing/2014/main" val="2427966827"/>
                  </a:ext>
                </a:extLst>
              </a:tr>
            </a:tbl>
          </a:graphicData>
        </a:graphic>
      </p:graphicFrame>
      <p:sp>
        <p:nvSpPr>
          <p:cNvPr id="40" name="TextBox 2">
            <a:extLst>
              <a:ext uri="{FF2B5EF4-FFF2-40B4-BE49-F238E27FC236}">
                <a16:creationId xmlns:a16="http://schemas.microsoft.com/office/drawing/2014/main" id="{FF70FAE7-9BC6-47B1-BBA4-13E1D07F8D94}"/>
              </a:ext>
            </a:extLst>
          </p:cNvPr>
          <p:cNvSpPr txBox="1"/>
          <p:nvPr/>
        </p:nvSpPr>
        <p:spPr>
          <a:xfrm>
            <a:off x="647313" y="2270902"/>
            <a:ext cx="443673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Here is showed the confidence interval for</a:t>
            </a:r>
            <a:br>
              <a:rPr lang="en-US" sz="1600"/>
            </a:br>
            <a:r>
              <a:rPr lang="en-US" sz="1600"/>
              <a:t>each dataset and setting, using DER and</a:t>
            </a:r>
            <a:br>
              <a:rPr lang="en-US" sz="1600"/>
            </a:br>
            <a:r>
              <a:rPr lang="en-US" sz="1600"/>
              <a:t>DER ++, using the following parameters:</a:t>
            </a:r>
            <a:br>
              <a:rPr lang="en-US" sz="1600"/>
            </a:br>
            <a:endParaRPr lang="en-US" sz="1600"/>
          </a:p>
          <a:p>
            <a:pPr marL="285750" indent="-285750">
              <a:buFont typeface="Arial"/>
              <a:buChar char="•"/>
            </a:pPr>
            <a:r>
              <a:rPr lang="en-US" sz="1600"/>
              <a:t>confidence interval: 95% -&gt; 1.960</a:t>
            </a:r>
          </a:p>
          <a:p>
            <a:pPr marL="285750" indent="-285750">
              <a:buFont typeface="Arial"/>
              <a:buChar char="•"/>
            </a:pPr>
            <a:r>
              <a:rPr lang="en-US" sz="1600"/>
              <a:t>Number of runs: 10</a:t>
            </a:r>
            <a:br>
              <a:rPr lang="en-US" sz="1600"/>
            </a:br>
            <a:endParaRPr lang="en-US" sz="1600"/>
          </a:p>
          <a:p>
            <a:r>
              <a:rPr lang="en-US" sz="1600"/>
              <a:t>Furthermore, test on seq-Cifer10 and seq-</a:t>
            </a:r>
            <a:r>
              <a:rPr lang="en-US" sz="1600" err="1"/>
              <a:t>Tinyimagenet</a:t>
            </a:r>
            <a:r>
              <a:rPr lang="en-US" sz="1600"/>
              <a:t> were substituted with seq-MNIST as it is computationally </a:t>
            </a:r>
            <a:r>
              <a:rPr lang="en-US" sz="1600" err="1"/>
              <a:t>feaseable</a:t>
            </a:r>
            <a:r>
              <a:rPr lang="en-US" sz="1600"/>
              <a:t>. </a:t>
            </a:r>
          </a:p>
        </p:txBody>
      </p:sp>
      <p:sp>
        <p:nvSpPr>
          <p:cNvPr id="41" name="Title 1">
            <a:extLst>
              <a:ext uri="{FF2B5EF4-FFF2-40B4-BE49-F238E27FC236}">
                <a16:creationId xmlns:a16="http://schemas.microsoft.com/office/drawing/2014/main" id="{4DD5A929-E2BD-4453-A36B-6C0EDDAE0D06}"/>
              </a:ext>
            </a:extLst>
          </p:cNvPr>
          <p:cNvSpPr>
            <a:spLocks noGrp="1"/>
          </p:cNvSpPr>
          <p:nvPr>
            <p:ph type="title"/>
          </p:nvPr>
        </p:nvSpPr>
        <p:spPr>
          <a:xfrm>
            <a:off x="842597" y="171615"/>
            <a:ext cx="7638930" cy="901523"/>
          </a:xfrm>
        </p:spPr>
        <p:txBody>
          <a:bodyPr vert="horz" lIns="91440" tIns="45720" rIns="91440" bIns="45720" rtlCol="0" anchor="t">
            <a:noAutofit/>
          </a:bodyPr>
          <a:lstStyle/>
          <a:p>
            <a:r>
              <a:rPr lang="en-US" sz="2800" dirty="0"/>
              <a:t>Accuracy measurements on Datasets using DER/DER++</a:t>
            </a:r>
          </a:p>
        </p:txBody>
      </p:sp>
    </p:spTree>
    <p:extLst>
      <p:ext uri="{BB962C8B-B14F-4D97-AF65-F5344CB8AC3E}">
        <p14:creationId xmlns:p14="http://schemas.microsoft.com/office/powerpoint/2010/main" val="113959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C8A8-072C-4294-924D-11409EE09381}"/>
              </a:ext>
            </a:extLst>
          </p:cNvPr>
          <p:cNvSpPr>
            <a:spLocks noGrp="1"/>
          </p:cNvSpPr>
          <p:nvPr>
            <p:ph type="title"/>
          </p:nvPr>
        </p:nvSpPr>
        <p:spPr/>
        <p:txBody>
          <a:bodyPr/>
          <a:lstStyle/>
          <a:p>
            <a:r>
              <a:rPr lang="en-US">
                <a:cs typeface="Calibri Light"/>
              </a:rPr>
              <a:t>Continual Learning problem</a:t>
            </a:r>
            <a:endParaRPr lang="en-US"/>
          </a:p>
        </p:txBody>
      </p:sp>
      <p:sp>
        <p:nvSpPr>
          <p:cNvPr id="3" name="Content Placeholder 2">
            <a:extLst>
              <a:ext uri="{FF2B5EF4-FFF2-40B4-BE49-F238E27FC236}">
                <a16:creationId xmlns:a16="http://schemas.microsoft.com/office/drawing/2014/main" id="{3B79E7A3-075E-48AE-9424-CD339E692E73}"/>
              </a:ext>
            </a:extLst>
          </p:cNvPr>
          <p:cNvSpPr>
            <a:spLocks noGrp="1"/>
          </p:cNvSpPr>
          <p:nvPr>
            <p:ph idx="1"/>
          </p:nvPr>
        </p:nvSpPr>
        <p:spPr>
          <a:xfrm>
            <a:off x="677334" y="1961026"/>
            <a:ext cx="8596668" cy="3603683"/>
          </a:xfrm>
        </p:spPr>
        <p:txBody>
          <a:bodyPr vert="horz" lIns="91440" tIns="45720" rIns="91440" bIns="45720" rtlCol="0" anchor="t">
            <a:normAutofit/>
          </a:bodyPr>
          <a:lstStyle/>
          <a:p>
            <a:pPr>
              <a:spcBef>
                <a:spcPts val="1200"/>
              </a:spcBef>
            </a:pPr>
            <a:r>
              <a:rPr lang="en-US" dirty="0">
                <a:solidFill>
                  <a:schemeClr val="tx1"/>
                </a:solidFill>
                <a:ea typeface="+mn-lt"/>
                <a:cs typeface="+mn-lt"/>
              </a:rPr>
              <a:t>Continual Learning, also known as Lifelong learning, is built on the idea of learning continuously about the external world in order to enable the autonomous, incremental development of ever more complex skills and knowledge.</a:t>
            </a:r>
            <a:endParaRPr lang="en-US" dirty="0">
              <a:solidFill>
                <a:schemeClr val="tx1"/>
              </a:solidFill>
              <a:cs typeface="Calibri" panose="020F0502020204030204"/>
            </a:endParaRPr>
          </a:p>
          <a:p>
            <a:pPr>
              <a:spcBef>
                <a:spcPts val="1200"/>
              </a:spcBef>
            </a:pPr>
            <a:endParaRPr lang="en-US" dirty="0">
              <a:solidFill>
                <a:schemeClr val="tx1"/>
              </a:solidFill>
              <a:ea typeface="+mn-lt"/>
              <a:cs typeface="+mn-lt"/>
            </a:endParaRPr>
          </a:p>
          <a:p>
            <a:pPr>
              <a:spcBef>
                <a:spcPts val="1200"/>
              </a:spcBef>
            </a:pPr>
            <a:r>
              <a:rPr lang="en-US" dirty="0">
                <a:solidFill>
                  <a:schemeClr val="tx1"/>
                </a:solidFill>
                <a:ea typeface="+mn-lt"/>
                <a:cs typeface="+mn-lt"/>
              </a:rPr>
              <a:t>A Continual learning system can be defined as </a:t>
            </a:r>
            <a:r>
              <a:rPr lang="en-US" i="1" dirty="0">
                <a:solidFill>
                  <a:schemeClr val="tx1"/>
                </a:solidFill>
                <a:ea typeface="+mn-lt"/>
                <a:cs typeface="+mn-lt"/>
              </a:rPr>
              <a:t>an adaptive algorithm capable of learning from a continuous stream of information, with such information becoming progressively available over time and where the number of tasks to be learned (e.g. membership classes in a classification task) are not predefined. Critically, the accommodation of new information should occur without catastrophic forgetting or interference.</a:t>
            </a:r>
            <a:endParaRPr lang="en-US" i="1" dirty="0">
              <a:solidFill>
                <a:schemeClr val="tx1"/>
              </a:solidFill>
            </a:endParaRPr>
          </a:p>
          <a:p>
            <a:pPr>
              <a:spcBef>
                <a:spcPts val="1200"/>
              </a:spcBef>
            </a:pPr>
            <a:endParaRPr lang="en-US" sz="1400" i="1" dirty="0">
              <a:solidFill>
                <a:schemeClr val="tx1"/>
              </a:solidFill>
              <a:cs typeface="Calibri"/>
            </a:endParaRPr>
          </a:p>
          <a:p>
            <a:endParaRPr lang="en-US" dirty="0">
              <a:solidFill>
                <a:srgbClr val="404040"/>
              </a:solidFill>
              <a:cs typeface="Calibri"/>
            </a:endParaRPr>
          </a:p>
        </p:txBody>
      </p:sp>
    </p:spTree>
    <p:extLst>
      <p:ext uri="{BB962C8B-B14F-4D97-AF65-F5344CB8AC3E}">
        <p14:creationId xmlns:p14="http://schemas.microsoft.com/office/powerpoint/2010/main" val="3902043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364F-17B9-4821-9C5F-74E1CA7E1DCC}"/>
              </a:ext>
            </a:extLst>
          </p:cNvPr>
          <p:cNvSpPr>
            <a:spLocks noGrp="1"/>
          </p:cNvSpPr>
          <p:nvPr>
            <p:ph type="title"/>
          </p:nvPr>
        </p:nvSpPr>
        <p:spPr>
          <a:xfrm>
            <a:off x="677334" y="609600"/>
            <a:ext cx="8596668" cy="766619"/>
          </a:xfrm>
        </p:spPr>
        <p:txBody>
          <a:bodyPr>
            <a:normAutofit fontScale="90000"/>
          </a:bodyPr>
          <a:lstStyle/>
          <a:p>
            <a:r>
              <a:rPr lang="en-US"/>
              <a:t>Other tests on MNIST-360 for GCL, under same conditions</a:t>
            </a:r>
          </a:p>
        </p:txBody>
      </p:sp>
      <p:graphicFrame>
        <p:nvGraphicFramePr>
          <p:cNvPr id="4" name="Table 4">
            <a:extLst>
              <a:ext uri="{FF2B5EF4-FFF2-40B4-BE49-F238E27FC236}">
                <a16:creationId xmlns:a16="http://schemas.microsoft.com/office/drawing/2014/main" id="{C9399159-2EBB-4BFF-9A8A-342FBF1C5CFC}"/>
              </a:ext>
            </a:extLst>
          </p:cNvPr>
          <p:cNvGraphicFramePr>
            <a:graphicFrameLocks noGrp="1"/>
          </p:cNvGraphicFramePr>
          <p:nvPr>
            <p:ph idx="1"/>
            <p:extLst>
              <p:ext uri="{D42A27DB-BD31-4B8C-83A1-F6EECF244321}">
                <p14:modId xmlns:p14="http://schemas.microsoft.com/office/powerpoint/2010/main" val="4137374952"/>
              </p:ext>
            </p:extLst>
          </p:nvPr>
        </p:nvGraphicFramePr>
        <p:xfrm>
          <a:off x="677332" y="4322743"/>
          <a:ext cx="8671940" cy="1737360"/>
        </p:xfrm>
        <a:graphic>
          <a:graphicData uri="http://schemas.openxmlformats.org/drawingml/2006/table">
            <a:tbl>
              <a:tblPr firstRow="1" bandRow="1">
                <a:tableStyleId>{5C22544A-7EE6-4342-B048-85BDC9FD1C3A}</a:tableStyleId>
              </a:tblPr>
              <a:tblGrid>
                <a:gridCol w="749458">
                  <a:extLst>
                    <a:ext uri="{9D8B030D-6E8A-4147-A177-3AD203B41FA5}">
                      <a16:colId xmlns:a16="http://schemas.microsoft.com/office/drawing/2014/main" val="2089425434"/>
                    </a:ext>
                  </a:extLst>
                </a:gridCol>
                <a:gridCol w="1991521">
                  <a:extLst>
                    <a:ext uri="{9D8B030D-6E8A-4147-A177-3AD203B41FA5}">
                      <a16:colId xmlns:a16="http://schemas.microsoft.com/office/drawing/2014/main" val="1861740989"/>
                    </a:ext>
                  </a:extLst>
                </a:gridCol>
                <a:gridCol w="1825493">
                  <a:extLst>
                    <a:ext uri="{9D8B030D-6E8A-4147-A177-3AD203B41FA5}">
                      <a16:colId xmlns:a16="http://schemas.microsoft.com/office/drawing/2014/main" val="1122266817"/>
                    </a:ext>
                  </a:extLst>
                </a:gridCol>
                <a:gridCol w="1912776">
                  <a:extLst>
                    <a:ext uri="{9D8B030D-6E8A-4147-A177-3AD203B41FA5}">
                      <a16:colId xmlns:a16="http://schemas.microsoft.com/office/drawing/2014/main" val="326501779"/>
                    </a:ext>
                  </a:extLst>
                </a:gridCol>
                <a:gridCol w="2192692">
                  <a:extLst>
                    <a:ext uri="{9D8B030D-6E8A-4147-A177-3AD203B41FA5}">
                      <a16:colId xmlns:a16="http://schemas.microsoft.com/office/drawing/2014/main" val="2199360023"/>
                    </a:ext>
                  </a:extLst>
                </a:gridCol>
              </a:tblGrid>
              <a:tr h="498426">
                <a:tc>
                  <a:txBody>
                    <a:bodyPr/>
                    <a:lstStyle/>
                    <a:p>
                      <a:pPr lvl="0">
                        <a:buNone/>
                      </a:pPr>
                      <a:r>
                        <a:rPr lang="en-US"/>
                        <a:t>Buffer</a:t>
                      </a:r>
                    </a:p>
                  </a:txBody>
                  <a:tcPr/>
                </a:tc>
                <a:tc>
                  <a:txBody>
                    <a:bodyPr/>
                    <a:lstStyle/>
                    <a:p>
                      <a:r>
                        <a:rPr lang="en-US"/>
                        <a:t>DER (%)</a:t>
                      </a:r>
                    </a:p>
                  </a:txBody>
                  <a:tcPr/>
                </a:tc>
                <a:tc>
                  <a:txBody>
                    <a:bodyPr/>
                    <a:lstStyle/>
                    <a:p>
                      <a:r>
                        <a:rPr lang="en-US"/>
                        <a:t>DER++ (%)</a:t>
                      </a:r>
                    </a:p>
                  </a:txBody>
                  <a:tcPr/>
                </a:tc>
                <a:tc>
                  <a:txBody>
                    <a:bodyPr/>
                    <a:lstStyle/>
                    <a:p>
                      <a:r>
                        <a:rPr lang="en-US"/>
                        <a:t>DER (%) (paper)</a:t>
                      </a:r>
                    </a:p>
                  </a:txBody>
                  <a:tcPr/>
                </a:tc>
                <a:tc>
                  <a:txBody>
                    <a:bodyPr/>
                    <a:lstStyle/>
                    <a:p>
                      <a:r>
                        <a:rPr lang="en-US"/>
                        <a:t>DER++ (%) (paper)</a:t>
                      </a:r>
                    </a:p>
                  </a:txBody>
                  <a:tcPr/>
                </a:tc>
                <a:extLst>
                  <a:ext uri="{0D108BD9-81ED-4DB2-BD59-A6C34878D82A}">
                    <a16:rowId xmlns:a16="http://schemas.microsoft.com/office/drawing/2014/main" val="3562276676"/>
                  </a:ext>
                </a:extLst>
              </a:tr>
              <a:tr h="284815">
                <a:tc>
                  <a:txBody>
                    <a:bodyPr/>
                    <a:lstStyle/>
                    <a:p>
                      <a:r>
                        <a:rPr lang="en-US"/>
                        <a:t>200</a:t>
                      </a:r>
                    </a:p>
                  </a:txBody>
                  <a:tcPr/>
                </a:tc>
                <a:tc>
                  <a:txBody>
                    <a:bodyPr/>
                    <a:lstStyle/>
                    <a:p>
                      <a:pPr lvl="0">
                        <a:buNone/>
                      </a:pPr>
                      <a:r>
                        <a:rPr lang="en-US" sz="1800" b="0" i="0" u="none" strike="noStrike" noProof="0">
                          <a:latin typeface="Trebuchet MS"/>
                        </a:rPr>
                        <a:t>55.21 +/- 1.58</a:t>
                      </a:r>
                      <a:endParaRPr lang="en-US"/>
                    </a:p>
                  </a:txBody>
                  <a:tcPr/>
                </a:tc>
                <a:tc>
                  <a:txBody>
                    <a:bodyPr/>
                    <a:lstStyle/>
                    <a:p>
                      <a:pPr lvl="0">
                        <a:buNone/>
                      </a:pPr>
                      <a:r>
                        <a:rPr lang="en-US" sz="1800" b="0" i="0" u="none" strike="noStrike" noProof="0">
                          <a:latin typeface="Trebuchet MS"/>
                        </a:rPr>
                        <a:t>55.04 +/- 1.54</a:t>
                      </a:r>
                      <a:endParaRPr lang="en-US"/>
                    </a:p>
                  </a:txBody>
                  <a:tcPr/>
                </a:tc>
                <a:tc>
                  <a:txBody>
                    <a:bodyPr/>
                    <a:lstStyle/>
                    <a:p>
                      <a:pPr lvl="0">
                        <a:buNone/>
                      </a:pPr>
                      <a:r>
                        <a:rPr lang="en-US" sz="1800" b="0" i="0" u="none" strike="noStrike" noProof="0">
                          <a:latin typeface="Trebuchet MS"/>
                        </a:rPr>
                        <a:t>55.22 </a:t>
                      </a:r>
                      <a:r>
                        <a:rPr lang="it-IT" sz="1800" kern="1200">
                          <a:solidFill>
                            <a:schemeClr val="dk1"/>
                          </a:solidFill>
                          <a:effectLst/>
                          <a:latin typeface="+mn-lt"/>
                          <a:ea typeface="+mn-ea"/>
                          <a:cs typeface="+mn-cs"/>
                        </a:rPr>
                        <a:t>+/-</a:t>
                      </a:r>
                      <a:r>
                        <a:rPr lang="en-US" sz="1800" b="0" i="0" u="none" strike="noStrike" noProof="0">
                          <a:latin typeface="Trebuchet MS"/>
                        </a:rPr>
                        <a:t> 1.67</a:t>
                      </a:r>
                      <a:endParaRPr lang="en-US"/>
                    </a:p>
                  </a:txBody>
                  <a:tcPr/>
                </a:tc>
                <a:tc>
                  <a:txBody>
                    <a:bodyPr/>
                    <a:lstStyle/>
                    <a:p>
                      <a:pPr lvl="0">
                        <a:buNone/>
                      </a:pPr>
                      <a:r>
                        <a:rPr lang="en-US" sz="1800" b="0" i="0" u="none" strike="noStrike" noProof="0">
                          <a:latin typeface="Trebuchet MS"/>
                        </a:rPr>
                        <a:t>54.16 </a:t>
                      </a:r>
                      <a:r>
                        <a:rPr lang="it-IT" sz="1800" kern="1200">
                          <a:solidFill>
                            <a:schemeClr val="dk1"/>
                          </a:solidFill>
                          <a:effectLst/>
                          <a:latin typeface="+mn-lt"/>
                          <a:ea typeface="+mn-ea"/>
                          <a:cs typeface="+mn-cs"/>
                        </a:rPr>
                        <a:t>+/-</a:t>
                      </a:r>
                      <a:r>
                        <a:rPr lang="en-US" sz="1800" b="0" i="0" u="none" strike="noStrike" noProof="0">
                          <a:latin typeface="Trebuchet MS"/>
                        </a:rPr>
                        <a:t> 3.02</a:t>
                      </a:r>
                      <a:endParaRPr lang="en-US"/>
                    </a:p>
                  </a:txBody>
                  <a:tcPr/>
                </a:tc>
                <a:extLst>
                  <a:ext uri="{0D108BD9-81ED-4DB2-BD59-A6C34878D82A}">
                    <a16:rowId xmlns:a16="http://schemas.microsoft.com/office/drawing/2014/main" val="1563437518"/>
                  </a:ext>
                </a:extLst>
              </a:tr>
              <a:tr h="286751">
                <a:tc>
                  <a:txBody>
                    <a:bodyPr/>
                    <a:lstStyle/>
                    <a:p>
                      <a:r>
                        <a:rPr lang="en-US"/>
                        <a:t>500</a:t>
                      </a:r>
                    </a:p>
                  </a:txBody>
                  <a:tcPr/>
                </a:tc>
                <a:tc>
                  <a:txBody>
                    <a:bodyPr/>
                    <a:lstStyle/>
                    <a:p>
                      <a:pPr lvl="0">
                        <a:buNone/>
                      </a:pPr>
                      <a:r>
                        <a:rPr lang="en-US" sz="1800" b="0" i="0" u="none" strike="noStrike" noProof="0">
                          <a:latin typeface="Trebuchet MS"/>
                        </a:rPr>
                        <a:t>69.08 +/- 1.25</a:t>
                      </a:r>
                      <a:endParaRPr lang="en-US"/>
                    </a:p>
                  </a:txBody>
                  <a:tcPr/>
                </a:tc>
                <a:tc>
                  <a:txBody>
                    <a:bodyPr/>
                    <a:lstStyle/>
                    <a:p>
                      <a:pPr lvl="0">
                        <a:buNone/>
                      </a:pPr>
                      <a:r>
                        <a:rPr lang="en-US" sz="1800" b="0" i="0" u="none" strike="noStrike" noProof="0">
                          <a:latin typeface="Trebuchet MS"/>
                        </a:rPr>
                        <a:t>69.38 +/- 1.32</a:t>
                      </a:r>
                      <a:endParaRPr lang="en-US"/>
                    </a:p>
                  </a:txBody>
                  <a:tcPr/>
                </a:tc>
                <a:tc>
                  <a:txBody>
                    <a:bodyPr/>
                    <a:lstStyle/>
                    <a:p>
                      <a:pPr lvl="0">
                        <a:buNone/>
                      </a:pPr>
                      <a:r>
                        <a:rPr lang="en-US" sz="1800" b="0" i="0" u="none" strike="noStrike" noProof="0">
                          <a:latin typeface="Trebuchet MS"/>
                        </a:rPr>
                        <a:t>69.11 </a:t>
                      </a:r>
                      <a:r>
                        <a:rPr lang="it-IT" sz="1800" kern="1200">
                          <a:solidFill>
                            <a:schemeClr val="dk1"/>
                          </a:solidFill>
                          <a:effectLst/>
                          <a:latin typeface="+mn-lt"/>
                          <a:ea typeface="+mn-ea"/>
                          <a:cs typeface="+mn-cs"/>
                        </a:rPr>
                        <a:t>+/- </a:t>
                      </a:r>
                      <a:r>
                        <a:rPr lang="en-US" sz="1800" b="0" i="0" u="none" strike="noStrike" noProof="0">
                          <a:latin typeface="Trebuchet MS"/>
                        </a:rPr>
                        <a:t>1.66</a:t>
                      </a:r>
                    </a:p>
                  </a:txBody>
                  <a:tcPr/>
                </a:tc>
                <a:tc>
                  <a:txBody>
                    <a:bodyPr/>
                    <a:lstStyle/>
                    <a:p>
                      <a:pPr lvl="0" algn="l">
                        <a:lnSpc>
                          <a:spcPct val="100000"/>
                        </a:lnSpc>
                        <a:spcBef>
                          <a:spcPts val="0"/>
                        </a:spcBef>
                        <a:spcAft>
                          <a:spcPts val="0"/>
                        </a:spcAft>
                        <a:buNone/>
                      </a:pPr>
                      <a:r>
                        <a:rPr lang="en-US" sz="1800" b="0" i="0" u="none" strike="noStrike" noProof="0">
                          <a:latin typeface="Trebuchet MS"/>
                        </a:rPr>
                        <a:t>69.62 </a:t>
                      </a:r>
                      <a:r>
                        <a:rPr lang="it-IT" sz="1800" kern="1200">
                          <a:solidFill>
                            <a:schemeClr val="dk1"/>
                          </a:solidFill>
                          <a:effectLst/>
                          <a:latin typeface="+mn-lt"/>
                          <a:ea typeface="+mn-ea"/>
                          <a:cs typeface="+mn-cs"/>
                        </a:rPr>
                        <a:t>+/-</a:t>
                      </a:r>
                      <a:r>
                        <a:rPr lang="en-US" sz="1800" b="0" i="0" u="none" strike="noStrike" noProof="0">
                          <a:latin typeface="Trebuchet MS"/>
                        </a:rPr>
                        <a:t> 1.59</a:t>
                      </a:r>
                    </a:p>
                  </a:txBody>
                  <a:tcPr/>
                </a:tc>
                <a:extLst>
                  <a:ext uri="{0D108BD9-81ED-4DB2-BD59-A6C34878D82A}">
                    <a16:rowId xmlns:a16="http://schemas.microsoft.com/office/drawing/2014/main" val="2350348024"/>
                  </a:ext>
                </a:extLst>
              </a:tr>
              <a:tr h="284815">
                <a:tc>
                  <a:txBody>
                    <a:bodyPr/>
                    <a:lstStyle/>
                    <a:p>
                      <a:pPr lvl="0">
                        <a:buNone/>
                      </a:pPr>
                      <a:r>
                        <a:rPr lang="en-US"/>
                        <a:t>1000</a:t>
                      </a:r>
                    </a:p>
                  </a:txBody>
                  <a:tcPr/>
                </a:tc>
                <a:tc>
                  <a:txBody>
                    <a:bodyPr/>
                    <a:lstStyle/>
                    <a:p>
                      <a:pPr lvl="0">
                        <a:buNone/>
                      </a:pPr>
                      <a:r>
                        <a:rPr lang="en-US" sz="1800" b="0" i="0" u="none" strike="noStrike" noProof="0">
                          <a:latin typeface="Trebuchet MS"/>
                        </a:rPr>
                        <a:t>75.97 +/- 1.04</a:t>
                      </a:r>
                      <a:endParaRPr lang="en-US"/>
                    </a:p>
                  </a:txBody>
                  <a:tcPr/>
                </a:tc>
                <a:tc>
                  <a:txBody>
                    <a:bodyPr/>
                    <a:lstStyle/>
                    <a:p>
                      <a:pPr lvl="0">
                        <a:buNone/>
                      </a:pPr>
                      <a:r>
                        <a:rPr lang="en-US" sz="1800" b="0" i="0" u="none" strike="noStrike" noProof="0">
                          <a:latin typeface="Trebuchet MS"/>
                        </a:rPr>
                        <a:t>75.48 +/- 1.24</a:t>
                      </a:r>
                      <a:endParaRPr lang="en-US"/>
                    </a:p>
                  </a:txBody>
                  <a:tcPr/>
                </a:tc>
                <a:tc>
                  <a:txBody>
                    <a:bodyPr/>
                    <a:lstStyle/>
                    <a:p>
                      <a:pPr lvl="0">
                        <a:buNone/>
                      </a:pPr>
                      <a:r>
                        <a:rPr lang="en-US" sz="1800" b="0" i="0" u="none" strike="noStrike" noProof="0">
                          <a:latin typeface="Trebuchet MS"/>
                        </a:rPr>
                        <a:t>75.97 </a:t>
                      </a:r>
                      <a:r>
                        <a:rPr lang="it-IT" sz="1800" kern="1200">
                          <a:solidFill>
                            <a:schemeClr val="dk1"/>
                          </a:solidFill>
                          <a:effectLst/>
                          <a:latin typeface="+mn-lt"/>
                          <a:ea typeface="+mn-ea"/>
                          <a:cs typeface="+mn-cs"/>
                        </a:rPr>
                        <a:t>+/- </a:t>
                      </a:r>
                      <a:r>
                        <a:rPr lang="en-US" sz="1800" b="0" i="0" u="none" strike="noStrike" noProof="0">
                          <a:latin typeface="Trebuchet MS"/>
                        </a:rPr>
                        <a:t>2.08 </a:t>
                      </a:r>
                    </a:p>
                  </a:txBody>
                  <a:tcPr/>
                </a:tc>
                <a:tc>
                  <a:txBody>
                    <a:bodyPr/>
                    <a:lstStyle/>
                    <a:p>
                      <a:pPr lvl="0">
                        <a:buNone/>
                      </a:pPr>
                      <a:r>
                        <a:rPr lang="en-US" sz="1800" b="0" i="0" u="none" strike="noStrike" noProof="0">
                          <a:latin typeface="Trebuchet MS"/>
                        </a:rPr>
                        <a:t>76.03 </a:t>
                      </a:r>
                      <a:r>
                        <a:rPr lang="it-IT" sz="1800" kern="1200">
                          <a:solidFill>
                            <a:schemeClr val="dk1"/>
                          </a:solidFill>
                          <a:effectLst/>
                          <a:latin typeface="+mn-lt"/>
                          <a:ea typeface="+mn-ea"/>
                          <a:cs typeface="+mn-cs"/>
                        </a:rPr>
                        <a:t>+/-</a:t>
                      </a:r>
                      <a:r>
                        <a:rPr lang="en-US" sz="1800" b="0" i="0" u="none" strike="noStrike" noProof="0">
                          <a:latin typeface="Trebuchet MS"/>
                        </a:rPr>
                        <a:t> 1.61</a:t>
                      </a:r>
                      <a:endParaRPr lang="en-US"/>
                    </a:p>
                  </a:txBody>
                  <a:tcPr/>
                </a:tc>
                <a:extLst>
                  <a:ext uri="{0D108BD9-81ED-4DB2-BD59-A6C34878D82A}">
                    <a16:rowId xmlns:a16="http://schemas.microsoft.com/office/drawing/2014/main" val="2038671033"/>
                  </a:ext>
                </a:extLst>
              </a:tr>
            </a:tbl>
          </a:graphicData>
        </a:graphic>
      </p:graphicFrame>
      <p:sp>
        <p:nvSpPr>
          <p:cNvPr id="3" name="TextBox 2">
            <a:extLst>
              <a:ext uri="{FF2B5EF4-FFF2-40B4-BE49-F238E27FC236}">
                <a16:creationId xmlns:a16="http://schemas.microsoft.com/office/drawing/2014/main" id="{E93AA53E-2102-4B8A-8462-563AC6B8AA2B}"/>
              </a:ext>
            </a:extLst>
          </p:cNvPr>
          <p:cNvSpPr txBox="1"/>
          <p:nvPr/>
        </p:nvSpPr>
        <p:spPr>
          <a:xfrm>
            <a:off x="678873" y="1828799"/>
            <a:ext cx="85759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Accordingly, they define the General Continual Learning setting (GCL) by proposing a series of desiderata for CL methods to be applicable in practice. Most importantly: </a:t>
            </a:r>
          </a:p>
          <a:p>
            <a:r>
              <a:rPr lang="en-US">
                <a:ea typeface="+mn-lt"/>
                <a:cs typeface="+mn-lt"/>
              </a:rPr>
              <a:t>• no task boundaries: do not rely on boundaries between tasks during training, as they may not exist in practice; </a:t>
            </a:r>
          </a:p>
          <a:p>
            <a:r>
              <a:rPr lang="en-US">
                <a:ea typeface="+mn-lt"/>
                <a:cs typeface="+mn-lt"/>
              </a:rPr>
              <a:t>• no test time oracle: do not require task identifiers at inference time;</a:t>
            </a:r>
          </a:p>
          <a:p>
            <a:r>
              <a:rPr lang="en-US">
                <a:ea typeface="+mn-lt"/>
                <a:cs typeface="+mn-lt"/>
              </a:rPr>
              <a:t>• constant memory: have a bounded memory footprint throughout the entire training phase.</a:t>
            </a:r>
            <a:endParaRPr lang="en-US"/>
          </a:p>
        </p:txBody>
      </p:sp>
    </p:spTree>
    <p:extLst>
      <p:ext uri="{BB962C8B-B14F-4D97-AF65-F5344CB8AC3E}">
        <p14:creationId xmlns:p14="http://schemas.microsoft.com/office/powerpoint/2010/main" val="70565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975BA0-D6E9-4226-BD39-65DB13A92657}"/>
              </a:ext>
            </a:extLst>
          </p:cNvPr>
          <p:cNvSpPr>
            <a:spLocks noGrp="1"/>
          </p:cNvSpPr>
          <p:nvPr>
            <p:ph type="title"/>
          </p:nvPr>
        </p:nvSpPr>
        <p:spPr>
          <a:xfrm>
            <a:off x="677334" y="657726"/>
            <a:ext cx="6525571" cy="770021"/>
          </a:xfrm>
        </p:spPr>
        <p:txBody>
          <a:bodyPr>
            <a:normAutofit fontScale="90000"/>
          </a:bodyPr>
          <a:lstStyle/>
          <a:p>
            <a:r>
              <a:rPr lang="en-GB"/>
              <a:t>Testing with others parameters</a:t>
            </a:r>
          </a:p>
        </p:txBody>
      </p:sp>
      <p:graphicFrame>
        <p:nvGraphicFramePr>
          <p:cNvPr id="4" name="Table 5">
            <a:extLst>
              <a:ext uri="{FF2B5EF4-FFF2-40B4-BE49-F238E27FC236}">
                <a16:creationId xmlns:a16="http://schemas.microsoft.com/office/drawing/2014/main" id="{0924AC03-3C54-4001-AE29-CB58A37570B2}"/>
              </a:ext>
            </a:extLst>
          </p:cNvPr>
          <p:cNvGraphicFramePr>
            <a:graphicFrameLocks noGrp="1"/>
          </p:cNvGraphicFramePr>
          <p:nvPr>
            <p:ph idx="1"/>
            <p:extLst>
              <p:ext uri="{D42A27DB-BD31-4B8C-83A1-F6EECF244321}">
                <p14:modId xmlns:p14="http://schemas.microsoft.com/office/powerpoint/2010/main" val="1538985863"/>
              </p:ext>
            </p:extLst>
          </p:nvPr>
        </p:nvGraphicFramePr>
        <p:xfrm>
          <a:off x="677333" y="1702566"/>
          <a:ext cx="8950865" cy="2572422"/>
        </p:xfrm>
        <a:graphic>
          <a:graphicData uri="http://schemas.openxmlformats.org/drawingml/2006/table">
            <a:tbl>
              <a:tblPr firstRow="1" bandRow="1">
                <a:tableStyleId>{5C22544A-7EE6-4342-B048-85BDC9FD1C3A}</a:tableStyleId>
              </a:tblPr>
              <a:tblGrid>
                <a:gridCol w="1790173">
                  <a:extLst>
                    <a:ext uri="{9D8B030D-6E8A-4147-A177-3AD203B41FA5}">
                      <a16:colId xmlns:a16="http://schemas.microsoft.com/office/drawing/2014/main" val="2362371543"/>
                    </a:ext>
                  </a:extLst>
                </a:gridCol>
                <a:gridCol w="1790173">
                  <a:extLst>
                    <a:ext uri="{9D8B030D-6E8A-4147-A177-3AD203B41FA5}">
                      <a16:colId xmlns:a16="http://schemas.microsoft.com/office/drawing/2014/main" val="4009152967"/>
                    </a:ext>
                  </a:extLst>
                </a:gridCol>
                <a:gridCol w="1790173">
                  <a:extLst>
                    <a:ext uri="{9D8B030D-6E8A-4147-A177-3AD203B41FA5}">
                      <a16:colId xmlns:a16="http://schemas.microsoft.com/office/drawing/2014/main" val="1851158786"/>
                    </a:ext>
                  </a:extLst>
                </a:gridCol>
                <a:gridCol w="1790173">
                  <a:extLst>
                    <a:ext uri="{9D8B030D-6E8A-4147-A177-3AD203B41FA5}">
                      <a16:colId xmlns:a16="http://schemas.microsoft.com/office/drawing/2014/main" val="1612786643"/>
                    </a:ext>
                  </a:extLst>
                </a:gridCol>
                <a:gridCol w="1790173">
                  <a:extLst>
                    <a:ext uri="{9D8B030D-6E8A-4147-A177-3AD203B41FA5}">
                      <a16:colId xmlns:a16="http://schemas.microsoft.com/office/drawing/2014/main" val="577881609"/>
                    </a:ext>
                  </a:extLst>
                </a:gridCol>
              </a:tblGrid>
              <a:tr h="1077645">
                <a:tc>
                  <a:txBody>
                    <a:bodyPr/>
                    <a:lstStyle/>
                    <a:p>
                      <a:endParaRPr lang="en-US"/>
                    </a:p>
                  </a:txBody>
                  <a:tcPr/>
                </a:tc>
                <a:tc gridSpan="2">
                  <a:txBody>
                    <a:bodyPr/>
                    <a:lstStyle/>
                    <a:p>
                      <a:pPr lvl="0">
                        <a:buNone/>
                      </a:pPr>
                      <a:r>
                        <a:rPr lang="en-US" dirty="0"/>
                        <a:t>LR = 0.001</a:t>
                      </a:r>
                    </a:p>
                    <a:p>
                      <a:pPr lvl="0">
                        <a:buNone/>
                      </a:pPr>
                      <a:r>
                        <a:rPr lang="en-US" dirty="0"/>
                        <a:t>Batch size = 10</a:t>
                      </a:r>
                    </a:p>
                    <a:p>
                      <a:pPr lvl="0">
                        <a:buNone/>
                      </a:pPr>
                      <a:r>
                        <a:rPr lang="en-US" dirty="0"/>
                        <a:t>N epochs = 1</a:t>
                      </a:r>
                    </a:p>
                    <a:p>
                      <a:pPr lvl="0">
                        <a:buNone/>
                      </a:pPr>
                      <a:r>
                        <a:rPr lang="en-US" dirty="0"/>
                        <a:t>Minibatch size = 128</a:t>
                      </a:r>
                      <a:endParaRPr lang="en-US" baseline="0" dirty="0"/>
                    </a:p>
                    <a:p>
                      <a:pPr lvl="0">
                        <a:buNone/>
                      </a:pPr>
                      <a:r>
                        <a:rPr lang="en-US" baseline="0" dirty="0"/>
                        <a:t>Alpha = 1</a:t>
                      </a:r>
                      <a:endParaRPr lang="en-US" dirty="0"/>
                    </a:p>
                  </a:txBody>
                  <a:tcPr/>
                </a:tc>
                <a:tc hMerge="1">
                  <a:txBody>
                    <a:bodyPr/>
                    <a:lstStyle/>
                    <a:p>
                      <a:pPr lvl="0">
                        <a:buNone/>
                      </a:pPr>
                      <a:endParaRPr lang="en-US"/>
                    </a:p>
                  </a:txBody>
                  <a:tcPr/>
                </a:tc>
                <a:tc gridSpan="2">
                  <a:txBody>
                    <a:bodyPr/>
                    <a:lstStyle/>
                    <a:p>
                      <a:pPr marL="0" marR="0" lvl="0" indent="0" algn="l" rtl="0" eaLnBrk="1" fontAlgn="auto" latinLnBrk="0" hangingPunct="1">
                        <a:lnSpc>
                          <a:spcPct val="100000"/>
                        </a:lnSpc>
                        <a:spcBef>
                          <a:spcPts val="0"/>
                        </a:spcBef>
                        <a:spcAft>
                          <a:spcPts val="0"/>
                        </a:spcAft>
                        <a:buClrTx/>
                        <a:buSzTx/>
                        <a:buFontTx/>
                        <a:buNone/>
                      </a:pPr>
                      <a:r>
                        <a:rPr lang="en-US" dirty="0"/>
                        <a:t>LR = 0.001</a:t>
                      </a:r>
                    </a:p>
                    <a:p>
                      <a:pPr lvl="0">
                        <a:buNone/>
                      </a:pPr>
                      <a:r>
                        <a:rPr lang="en-US" dirty="0"/>
                        <a:t>Batch size = 8</a:t>
                      </a:r>
                    </a:p>
                    <a:p>
                      <a:pPr lvl="0">
                        <a:buNone/>
                      </a:pPr>
                      <a:r>
                        <a:rPr lang="en-US" dirty="0"/>
                        <a:t>N epochs = 10</a:t>
                      </a:r>
                    </a:p>
                    <a:p>
                      <a:pPr lvl="0">
                        <a:buNone/>
                      </a:pPr>
                      <a:r>
                        <a:rPr lang="en-US" dirty="0"/>
                        <a:t>Minibatch size = 8</a:t>
                      </a:r>
                      <a:endParaRPr lang="en-US" baseline="0" dirty="0"/>
                    </a:p>
                    <a:p>
                      <a:pPr lvl="0">
                        <a:buNone/>
                      </a:pPr>
                      <a:r>
                        <a:rPr lang="en-US" baseline="0" dirty="0"/>
                        <a:t>Alpha = 1</a:t>
                      </a:r>
                      <a:endParaRPr lang="en-US" dirty="0"/>
                    </a:p>
                  </a:txBody>
                  <a:tcPr/>
                </a:tc>
                <a:tc hMerge="1">
                  <a:txBody>
                    <a:bodyPr/>
                    <a:lstStyle/>
                    <a:p>
                      <a:pPr lvl="0">
                        <a:buNone/>
                      </a:pPr>
                      <a:endParaRPr lang="en-US"/>
                    </a:p>
                  </a:txBody>
                  <a:tcPr/>
                </a:tc>
                <a:extLst>
                  <a:ext uri="{0D108BD9-81ED-4DB2-BD59-A6C34878D82A}">
                    <a16:rowId xmlns:a16="http://schemas.microsoft.com/office/drawing/2014/main" val="2256834189"/>
                  </a:ext>
                </a:extLst>
              </a:tr>
              <a:tr h="693066">
                <a:tc>
                  <a:txBody>
                    <a:bodyPr/>
                    <a:lstStyle/>
                    <a:p>
                      <a:r>
                        <a:rPr lang="en-US"/>
                        <a:t>Buffer 500</a:t>
                      </a:r>
                    </a:p>
                  </a:txBody>
                  <a:tcPr>
                    <a:solidFill>
                      <a:schemeClr val="accent2"/>
                    </a:solidFill>
                  </a:tcPr>
                </a:tc>
                <a:tc>
                  <a:txBody>
                    <a:bodyPr/>
                    <a:lstStyle/>
                    <a:p>
                      <a:pPr lvl="0">
                        <a:buNone/>
                      </a:pPr>
                      <a:r>
                        <a:rPr lang="en-US" sz="1800" b="0" i="0" u="none" strike="noStrike" noProof="0">
                          <a:latin typeface="Trebuchet MS"/>
                        </a:rPr>
                        <a:t>S-MNIST</a:t>
                      </a:r>
                    </a:p>
                    <a:p>
                      <a:pPr lvl="0">
                        <a:buNone/>
                      </a:pPr>
                      <a:r>
                        <a:rPr lang="en-US" sz="1800" b="0" i="0" u="none" strike="noStrike" noProof="0"/>
                        <a:t>Class-IL </a:t>
                      </a:r>
                      <a:r>
                        <a:rPr lang="en-US" sz="1800" b="0" i="0" u="none" strike="noStrike" noProof="0">
                          <a:latin typeface="Trebuchet MS"/>
                        </a:rPr>
                        <a:t>(%)</a:t>
                      </a:r>
                      <a:endParaRPr lang="en-US"/>
                    </a:p>
                  </a:txBody>
                  <a:tcPr>
                    <a:solidFill>
                      <a:schemeClr val="accent2"/>
                    </a:solidFill>
                  </a:tcPr>
                </a:tc>
                <a:tc>
                  <a:txBody>
                    <a:bodyPr/>
                    <a:lstStyle/>
                    <a:p>
                      <a:pPr lvl="0">
                        <a:buNone/>
                      </a:pPr>
                      <a:r>
                        <a:rPr lang="en-US" sz="1800" b="0" i="0" u="none" strike="noStrike" noProof="0">
                          <a:latin typeface="Trebuchet MS"/>
                        </a:rPr>
                        <a:t>S-MNIST</a:t>
                      </a:r>
                      <a:endParaRPr lang="en-US"/>
                    </a:p>
                    <a:p>
                      <a:pPr lvl="0">
                        <a:buNone/>
                      </a:pPr>
                      <a:r>
                        <a:rPr lang="en-US" sz="1800" b="0" i="0" u="none" strike="noStrike" noProof="0">
                          <a:latin typeface="Trebuchet MS"/>
                        </a:rPr>
                        <a:t>Task-IL </a:t>
                      </a:r>
                      <a:r>
                        <a:rPr lang="en-US" sz="1800" b="0" i="0" u="none" strike="noStrike" noProof="0"/>
                        <a:t>(%)</a:t>
                      </a:r>
                      <a:endParaRPr lang="en-US"/>
                    </a:p>
                  </a:txBody>
                  <a:tcPr>
                    <a:solidFill>
                      <a:schemeClr val="accent2"/>
                    </a:solidFill>
                  </a:tcPr>
                </a:tc>
                <a:tc>
                  <a:txBody>
                    <a:bodyPr/>
                    <a:lstStyle/>
                    <a:p>
                      <a:pPr lvl="0">
                        <a:buNone/>
                      </a:pPr>
                      <a:r>
                        <a:rPr lang="en-US" sz="1800" b="0" i="0" u="none" strike="noStrike" noProof="0">
                          <a:latin typeface="Trebuchet MS"/>
                        </a:rPr>
                        <a:t>S-MNIST</a:t>
                      </a:r>
                    </a:p>
                    <a:p>
                      <a:pPr lvl="0">
                        <a:buNone/>
                      </a:pPr>
                      <a:r>
                        <a:rPr lang="en-US" sz="1800" b="0" i="0" u="none" strike="noStrike" noProof="0"/>
                        <a:t>Class-IL </a:t>
                      </a:r>
                      <a:r>
                        <a:rPr lang="en-US" sz="1800" b="0" i="0" u="none" strike="noStrike" noProof="0">
                          <a:latin typeface="Trebuchet MS"/>
                        </a:rPr>
                        <a:t>(%)</a:t>
                      </a:r>
                      <a:endParaRPr lang="en-US"/>
                    </a:p>
                  </a:txBody>
                  <a:tcPr>
                    <a:solidFill>
                      <a:schemeClr val="accent2"/>
                    </a:solidFill>
                  </a:tcPr>
                </a:tc>
                <a:tc>
                  <a:txBody>
                    <a:bodyPr/>
                    <a:lstStyle/>
                    <a:p>
                      <a:pPr lvl="0">
                        <a:buNone/>
                      </a:pPr>
                      <a:r>
                        <a:rPr lang="en-US" sz="1800" b="0" i="0" u="none" strike="noStrike" noProof="0">
                          <a:latin typeface="Trebuchet MS"/>
                        </a:rPr>
                        <a:t>S-MNIST</a:t>
                      </a:r>
                    </a:p>
                    <a:p>
                      <a:pPr lvl="0">
                        <a:buNone/>
                      </a:pPr>
                      <a:r>
                        <a:rPr lang="en-US" sz="1800" b="0" i="0" u="none" strike="noStrike" noProof="0"/>
                        <a:t>Task-IL </a:t>
                      </a:r>
                      <a:r>
                        <a:rPr lang="en-US" sz="1800" b="0" i="0" u="none" strike="noStrike" noProof="0">
                          <a:latin typeface="Trebuchet MS"/>
                        </a:rPr>
                        <a:t>(%)</a:t>
                      </a:r>
                      <a:endParaRPr lang="en-US"/>
                    </a:p>
                  </a:txBody>
                  <a:tcPr>
                    <a:solidFill>
                      <a:schemeClr val="accent2"/>
                    </a:solidFill>
                  </a:tcPr>
                </a:tc>
                <a:extLst>
                  <a:ext uri="{0D108BD9-81ED-4DB2-BD59-A6C34878D82A}">
                    <a16:rowId xmlns:a16="http://schemas.microsoft.com/office/drawing/2014/main" val="1325831065"/>
                  </a:ext>
                </a:extLst>
              </a:tr>
              <a:tr h="416316">
                <a:tc>
                  <a:txBody>
                    <a:bodyPr/>
                    <a:lstStyle/>
                    <a:p>
                      <a:r>
                        <a:rPr lang="en-US"/>
                        <a:t>DER</a:t>
                      </a:r>
                    </a:p>
                  </a:txBody>
                  <a:tcPr/>
                </a:tc>
                <a:tc>
                  <a:txBody>
                    <a:bodyPr/>
                    <a:lstStyle/>
                    <a:p>
                      <a:pPr lvl="0">
                        <a:buNone/>
                      </a:pPr>
                      <a:r>
                        <a:rPr lang="en-US" sz="1800" b="0" i="0" u="none" strike="noStrike" noProof="0">
                          <a:latin typeface="Trebuchet MS"/>
                        </a:rPr>
                        <a:t>63.98 +/- 1.52</a:t>
                      </a:r>
                      <a:endParaRPr lang="en-US"/>
                    </a:p>
                  </a:txBody>
                  <a:tcPr/>
                </a:tc>
                <a:tc>
                  <a:txBody>
                    <a:bodyPr/>
                    <a:lstStyle/>
                    <a:p>
                      <a:pPr lvl="0">
                        <a:buNone/>
                      </a:pPr>
                      <a:r>
                        <a:rPr lang="en-US" sz="1800" b="0" i="0" u="none" strike="noStrike" noProof="0">
                          <a:latin typeface="Trebuchet MS"/>
                        </a:rPr>
                        <a:t>96.6 +/- 0.28</a:t>
                      </a:r>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noProof="0">
                          <a:latin typeface="+mn-lt"/>
                        </a:rPr>
                        <a:t>90.39 +/- 0.21</a:t>
                      </a:r>
                      <a:endParaRPr lang="en-US"/>
                    </a:p>
                  </a:txBody>
                  <a:tcPr/>
                </a:tc>
                <a:tc>
                  <a:txBody>
                    <a:bodyPr/>
                    <a:lstStyle/>
                    <a:p>
                      <a:r>
                        <a:rPr lang="en-US" dirty="0"/>
                        <a:t>98.58 +/- 0.05</a:t>
                      </a:r>
                    </a:p>
                  </a:txBody>
                  <a:tcPr/>
                </a:tc>
                <a:extLst>
                  <a:ext uri="{0D108BD9-81ED-4DB2-BD59-A6C34878D82A}">
                    <a16:rowId xmlns:a16="http://schemas.microsoft.com/office/drawing/2014/main" val="1437597796"/>
                  </a:ext>
                </a:extLst>
              </a:tr>
            </a:tbl>
          </a:graphicData>
        </a:graphic>
      </p:graphicFrame>
      <p:sp>
        <p:nvSpPr>
          <p:cNvPr id="3" name="CasellaDiTesto 2">
            <a:extLst>
              <a:ext uri="{FF2B5EF4-FFF2-40B4-BE49-F238E27FC236}">
                <a16:creationId xmlns:a16="http://schemas.microsoft.com/office/drawing/2014/main" id="{D6EB2F4F-E15C-4CCB-B618-81101ECB5311}"/>
              </a:ext>
            </a:extLst>
          </p:cNvPr>
          <p:cNvSpPr txBox="1"/>
          <p:nvPr/>
        </p:nvSpPr>
        <p:spPr>
          <a:xfrm>
            <a:off x="677333" y="4555967"/>
            <a:ext cx="8950865" cy="1754326"/>
          </a:xfrm>
          <a:prstGeom prst="rect">
            <a:avLst/>
          </a:prstGeom>
          <a:noFill/>
        </p:spPr>
        <p:txBody>
          <a:bodyPr wrap="square" lIns="91440" tIns="45720" rIns="91440" bIns="45720" rtlCol="0" anchor="t">
            <a:spAutoFit/>
          </a:bodyPr>
          <a:lstStyle/>
          <a:p>
            <a:r>
              <a:rPr lang="en-GB">
                <a:ea typeface="+mn-lt"/>
                <a:cs typeface="+mn-lt"/>
              </a:rPr>
              <a:t>In the first test we have changed only the learning rate onto best args. The results show a degradation of accuracy.</a:t>
            </a:r>
            <a:endParaRPr lang="en-GB"/>
          </a:p>
          <a:p>
            <a:r>
              <a:rPr lang="en-GB">
                <a:ea typeface="+mn-lt"/>
                <a:cs typeface="+mn-lt"/>
              </a:rPr>
              <a:t>In other tests, we have changed the remaining parameters. In this case, the results obtained almost reached those of the paper. In fact, the confidance interval of the Class-IL overlaps the one obtained with the best args, unlike the C.I. of Task-IL are very close but do not overlap.</a:t>
            </a:r>
            <a:endParaRPr lang="en-GB"/>
          </a:p>
        </p:txBody>
      </p:sp>
    </p:spTree>
    <p:extLst>
      <p:ext uri="{BB962C8B-B14F-4D97-AF65-F5344CB8AC3E}">
        <p14:creationId xmlns:p14="http://schemas.microsoft.com/office/powerpoint/2010/main" val="11083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EE17-F99D-491A-9DD0-D3CD5FE43E26}"/>
              </a:ext>
            </a:extLst>
          </p:cNvPr>
          <p:cNvSpPr>
            <a:spLocks noGrp="1"/>
          </p:cNvSpPr>
          <p:nvPr>
            <p:ph type="title"/>
          </p:nvPr>
        </p:nvSpPr>
        <p:spPr>
          <a:xfrm>
            <a:off x="502298" y="365125"/>
            <a:ext cx="10515600" cy="736092"/>
          </a:xfrm>
        </p:spPr>
        <p:txBody>
          <a:bodyPr/>
          <a:lstStyle/>
          <a:p>
            <a:r>
              <a:rPr lang="en-US">
                <a:cs typeface="Calibri Light"/>
              </a:rPr>
              <a:t>Key concept: TASK</a:t>
            </a:r>
            <a:endParaRPr lang="en-US"/>
          </a:p>
        </p:txBody>
      </p:sp>
      <p:sp>
        <p:nvSpPr>
          <p:cNvPr id="5" name="TextBox 4">
            <a:extLst>
              <a:ext uri="{FF2B5EF4-FFF2-40B4-BE49-F238E27FC236}">
                <a16:creationId xmlns:a16="http://schemas.microsoft.com/office/drawing/2014/main" id="{886AC8DB-3487-4E52-9E2C-18F05FBEBF54}"/>
              </a:ext>
            </a:extLst>
          </p:cNvPr>
          <p:cNvSpPr txBox="1"/>
          <p:nvPr/>
        </p:nvSpPr>
        <p:spPr>
          <a:xfrm>
            <a:off x="425571" y="1115683"/>
            <a:ext cx="914763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rebuchet MS"/>
                <a:cs typeface="Calibri"/>
              </a:rPr>
              <a:t>Each task is a layer specific, e.g. for classification, </a:t>
            </a:r>
            <a:r>
              <a:rPr lang="en-US" sz="2000" dirty="0">
                <a:latin typeface="Trebuchet MS"/>
                <a:ea typeface="+mn-lt"/>
                <a:cs typeface="+mn-lt"/>
              </a:rPr>
              <a:t>from which </a:t>
            </a:r>
            <a:r>
              <a:rPr lang="en-US" sz="2000" dirty="0">
                <a:latin typeface="Trebuchet MS"/>
                <a:cs typeface="Calibri"/>
              </a:rPr>
              <a:t>the model learns a knowledge.</a:t>
            </a:r>
          </a:p>
          <a:p>
            <a:r>
              <a:rPr lang="en-US" sz="2000" dirty="0">
                <a:latin typeface="Trebuchet MS"/>
                <a:cs typeface="Calibri"/>
              </a:rPr>
              <a:t>In CL each knowledge, hence each task, as to be preserved while computing another one and usually initial layers are shared.</a:t>
            </a:r>
          </a:p>
        </p:txBody>
      </p:sp>
      <p:pic>
        <p:nvPicPr>
          <p:cNvPr id="8" name="Immagine 7">
            <a:extLst>
              <a:ext uri="{FF2B5EF4-FFF2-40B4-BE49-F238E27FC236}">
                <a16:creationId xmlns:a16="http://schemas.microsoft.com/office/drawing/2014/main" id="{D1B4BA2F-5751-4D52-AB13-CD4C674C56B3}"/>
              </a:ext>
            </a:extLst>
          </p:cNvPr>
          <p:cNvPicPr>
            <a:picLocks noChangeAspect="1"/>
          </p:cNvPicPr>
          <p:nvPr/>
        </p:nvPicPr>
        <p:blipFill rotWithShape="1">
          <a:blip r:embed="rId2"/>
          <a:srcRect r="2016"/>
          <a:stretch/>
        </p:blipFill>
        <p:spPr>
          <a:xfrm>
            <a:off x="502298" y="2804345"/>
            <a:ext cx="7381617" cy="3511685"/>
          </a:xfrm>
          <a:prstGeom prst="rect">
            <a:avLst/>
          </a:prstGeom>
        </p:spPr>
      </p:pic>
    </p:spTree>
    <p:extLst>
      <p:ext uri="{BB962C8B-B14F-4D97-AF65-F5344CB8AC3E}">
        <p14:creationId xmlns:p14="http://schemas.microsoft.com/office/powerpoint/2010/main" val="163475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E9A2-486A-45E2-A507-634F2D7D699F}"/>
              </a:ext>
            </a:extLst>
          </p:cNvPr>
          <p:cNvSpPr>
            <a:spLocks noGrp="1"/>
          </p:cNvSpPr>
          <p:nvPr>
            <p:ph type="title"/>
          </p:nvPr>
        </p:nvSpPr>
        <p:spPr>
          <a:xfrm>
            <a:off x="574697" y="486489"/>
            <a:ext cx="8596668" cy="808653"/>
          </a:xfrm>
        </p:spPr>
        <p:txBody>
          <a:bodyPr/>
          <a:lstStyle/>
          <a:p>
            <a:r>
              <a:rPr lang="en-US">
                <a:cs typeface="Calibri Light"/>
              </a:rPr>
              <a:t>Continual Learning Desiderata</a:t>
            </a:r>
          </a:p>
        </p:txBody>
      </p:sp>
      <p:sp>
        <p:nvSpPr>
          <p:cNvPr id="16" name="CasellaDiTesto 15">
            <a:extLst>
              <a:ext uri="{FF2B5EF4-FFF2-40B4-BE49-F238E27FC236}">
                <a16:creationId xmlns:a16="http://schemas.microsoft.com/office/drawing/2014/main" id="{0D14171E-96AE-4389-9732-BF9331DC0CBF}"/>
              </a:ext>
            </a:extLst>
          </p:cNvPr>
          <p:cNvSpPr txBox="1"/>
          <p:nvPr/>
        </p:nvSpPr>
        <p:spPr>
          <a:xfrm>
            <a:off x="944034" y="1724085"/>
            <a:ext cx="7609125" cy="4647426"/>
          </a:xfrm>
          <a:prstGeom prst="rect">
            <a:avLst/>
          </a:prstGeom>
          <a:noFill/>
        </p:spPr>
        <p:txBody>
          <a:bodyPr wrap="square" rtlCol="0">
            <a:spAutoFit/>
          </a:bodyPr>
          <a:lstStyle/>
          <a:p>
            <a:pPr marL="342900" indent="-342900">
              <a:buFont typeface="+mj-lt"/>
              <a:buAutoNum type="arabicPeriod"/>
            </a:pPr>
            <a:r>
              <a:rPr lang="en-US" sz="2000" b="1" dirty="0"/>
              <a:t>Avoid forgetting</a:t>
            </a:r>
          </a:p>
          <a:p>
            <a:pPr marL="800100" lvl="1" indent="-342900">
              <a:buFont typeface="Arial" panose="020B0604020202020204" pitchFamily="34" charset="0"/>
              <a:buChar char="•"/>
            </a:pPr>
            <a:r>
              <a:rPr lang="en-US" dirty="0"/>
              <a:t>Performance over previous tasks should not decrease</a:t>
            </a:r>
          </a:p>
          <a:p>
            <a:pPr marL="800100" lvl="1" indent="-342900">
              <a:buFont typeface="Arial" panose="020B0604020202020204" pitchFamily="34" charset="0"/>
              <a:buChar char="•"/>
            </a:pPr>
            <a:endParaRPr lang="en-US" dirty="0"/>
          </a:p>
          <a:p>
            <a:pPr marL="342900" indent="-342900">
              <a:buFont typeface="+mj-lt"/>
              <a:buAutoNum type="arabicPeriod"/>
            </a:pPr>
            <a:r>
              <a:rPr lang="en-US" sz="2000" b="1" dirty="0"/>
              <a:t>Fixed memory and compute</a:t>
            </a:r>
          </a:p>
          <a:p>
            <a:pPr marL="800100" lvl="1" indent="-342900">
              <a:buFont typeface="Arial" panose="020B0604020202020204" pitchFamily="34" charset="0"/>
              <a:buChar char="•"/>
            </a:pPr>
            <a:r>
              <a:rPr lang="en-US" dirty="0"/>
              <a:t>If not possible, grow sub-linearly with tasks</a:t>
            </a:r>
          </a:p>
          <a:p>
            <a:pPr marL="800100" lvl="1" indent="-342900">
              <a:buFont typeface="Arial" panose="020B0604020202020204" pitchFamily="34" charset="0"/>
              <a:buChar char="•"/>
            </a:pPr>
            <a:endParaRPr lang="en-US" dirty="0"/>
          </a:p>
          <a:p>
            <a:pPr marL="342900" indent="-342900">
              <a:buFont typeface="+mj-lt"/>
              <a:buAutoNum type="arabicPeriod"/>
            </a:pPr>
            <a:r>
              <a:rPr lang="en-US" sz="2000" b="1" dirty="0"/>
              <a:t>Enable forward transfer</a:t>
            </a:r>
          </a:p>
          <a:p>
            <a:pPr marL="800100" lvl="1" indent="-342900">
              <a:buFont typeface="Arial" panose="020B0604020202020204" pitchFamily="34" charset="0"/>
              <a:buChar char="•"/>
            </a:pPr>
            <a:r>
              <a:rPr lang="en-US" dirty="0"/>
              <a:t>Knowledge acquired over previous tasks should help learning future tasks</a:t>
            </a:r>
          </a:p>
          <a:p>
            <a:pPr marL="800100" lvl="1" indent="-342900">
              <a:buFont typeface="Arial" panose="020B0604020202020204" pitchFamily="34" charset="0"/>
              <a:buChar char="•"/>
            </a:pPr>
            <a:endParaRPr lang="en-US" dirty="0"/>
          </a:p>
          <a:p>
            <a:pPr marL="342900" indent="-342900">
              <a:buFont typeface="+mj-lt"/>
              <a:buAutoNum type="arabicPeriod"/>
            </a:pPr>
            <a:r>
              <a:rPr lang="en-US" sz="2000" b="1" dirty="0"/>
              <a:t>Enable backward transfer</a:t>
            </a:r>
          </a:p>
          <a:p>
            <a:pPr marL="800100" lvl="1" indent="-342900">
              <a:buFont typeface="Arial" panose="020B0604020202020204" pitchFamily="34" charset="0"/>
              <a:buChar char="•"/>
            </a:pPr>
            <a:r>
              <a:rPr lang="en-US" dirty="0"/>
              <a:t>While learning the current task, performance in previous tasks may also increase</a:t>
            </a:r>
          </a:p>
          <a:p>
            <a:pPr marL="800100" lvl="1" indent="-342900">
              <a:buFont typeface="Arial" panose="020B0604020202020204" pitchFamily="34" charset="0"/>
              <a:buChar char="•"/>
            </a:pPr>
            <a:endParaRPr lang="en-US" dirty="0"/>
          </a:p>
          <a:p>
            <a:pPr marL="342900" indent="-342900">
              <a:buFont typeface="+mj-lt"/>
              <a:buAutoNum type="arabicPeriod"/>
            </a:pPr>
            <a:r>
              <a:rPr lang="en-US" sz="2000" b="1" dirty="0"/>
              <a:t>Do not store examples</a:t>
            </a:r>
          </a:p>
          <a:p>
            <a:pPr marL="800100" lvl="1" indent="-342900">
              <a:buFont typeface="Arial" panose="020B0604020202020204" pitchFamily="34" charset="0"/>
              <a:buChar char="•"/>
            </a:pPr>
            <a:r>
              <a:rPr lang="en-US" dirty="0"/>
              <a:t>Or store as few as possible</a:t>
            </a:r>
          </a:p>
        </p:txBody>
      </p:sp>
    </p:spTree>
    <p:extLst>
      <p:ext uri="{BB962C8B-B14F-4D97-AF65-F5344CB8AC3E}">
        <p14:creationId xmlns:p14="http://schemas.microsoft.com/office/powerpoint/2010/main" val="303240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28B6-4204-49B5-8F64-0D806258C4F0}"/>
              </a:ext>
            </a:extLst>
          </p:cNvPr>
          <p:cNvSpPr>
            <a:spLocks noGrp="1"/>
          </p:cNvSpPr>
          <p:nvPr>
            <p:ph type="title"/>
          </p:nvPr>
        </p:nvSpPr>
        <p:spPr/>
        <p:txBody>
          <a:bodyPr/>
          <a:lstStyle/>
          <a:p>
            <a:r>
              <a:rPr lang="en-US"/>
              <a:t>Approaches to CL</a:t>
            </a:r>
          </a:p>
        </p:txBody>
      </p:sp>
      <p:pic>
        <p:nvPicPr>
          <p:cNvPr id="6" name="Immagine 5">
            <a:extLst>
              <a:ext uri="{FF2B5EF4-FFF2-40B4-BE49-F238E27FC236}">
                <a16:creationId xmlns:a16="http://schemas.microsoft.com/office/drawing/2014/main" id="{9E170BF9-BA55-4117-9E13-3B5E5E359A60}"/>
              </a:ext>
            </a:extLst>
          </p:cNvPr>
          <p:cNvPicPr>
            <a:picLocks noChangeAspect="1"/>
          </p:cNvPicPr>
          <p:nvPr/>
        </p:nvPicPr>
        <p:blipFill>
          <a:blip r:embed="rId2"/>
          <a:stretch>
            <a:fillRect/>
          </a:stretch>
        </p:blipFill>
        <p:spPr>
          <a:xfrm>
            <a:off x="677334" y="1799070"/>
            <a:ext cx="3782624" cy="1435693"/>
          </a:xfrm>
          <a:prstGeom prst="rect">
            <a:avLst/>
          </a:prstGeom>
        </p:spPr>
      </p:pic>
      <p:pic>
        <p:nvPicPr>
          <p:cNvPr id="8" name="Immagine 7">
            <a:extLst>
              <a:ext uri="{FF2B5EF4-FFF2-40B4-BE49-F238E27FC236}">
                <a16:creationId xmlns:a16="http://schemas.microsoft.com/office/drawing/2014/main" id="{5138F1A8-C4C9-4318-BFC4-9962BC855DEB}"/>
              </a:ext>
            </a:extLst>
          </p:cNvPr>
          <p:cNvPicPr>
            <a:picLocks noChangeAspect="1"/>
          </p:cNvPicPr>
          <p:nvPr/>
        </p:nvPicPr>
        <p:blipFill>
          <a:blip r:embed="rId3"/>
          <a:stretch>
            <a:fillRect/>
          </a:stretch>
        </p:blipFill>
        <p:spPr>
          <a:xfrm>
            <a:off x="4962926" y="1799070"/>
            <a:ext cx="3782624" cy="1509008"/>
          </a:xfrm>
          <a:prstGeom prst="rect">
            <a:avLst/>
          </a:prstGeom>
        </p:spPr>
      </p:pic>
      <p:pic>
        <p:nvPicPr>
          <p:cNvPr id="10" name="Immagine 9">
            <a:extLst>
              <a:ext uri="{FF2B5EF4-FFF2-40B4-BE49-F238E27FC236}">
                <a16:creationId xmlns:a16="http://schemas.microsoft.com/office/drawing/2014/main" id="{7248AC56-01A5-451A-A6A7-F9C45C3C4E4A}"/>
              </a:ext>
            </a:extLst>
          </p:cNvPr>
          <p:cNvPicPr>
            <a:picLocks noChangeAspect="1"/>
          </p:cNvPicPr>
          <p:nvPr/>
        </p:nvPicPr>
        <p:blipFill>
          <a:blip r:embed="rId4"/>
          <a:stretch>
            <a:fillRect/>
          </a:stretch>
        </p:blipFill>
        <p:spPr>
          <a:xfrm>
            <a:off x="6215491" y="3619063"/>
            <a:ext cx="2530059" cy="2146967"/>
          </a:xfrm>
          <a:prstGeom prst="rect">
            <a:avLst/>
          </a:prstGeom>
        </p:spPr>
      </p:pic>
      <p:pic>
        <p:nvPicPr>
          <p:cNvPr id="13" name="Immagine 12">
            <a:extLst>
              <a:ext uri="{FF2B5EF4-FFF2-40B4-BE49-F238E27FC236}">
                <a16:creationId xmlns:a16="http://schemas.microsoft.com/office/drawing/2014/main" id="{05AFBDA0-39E0-47BB-9D22-A23194E46FD0}"/>
              </a:ext>
            </a:extLst>
          </p:cNvPr>
          <p:cNvPicPr>
            <a:picLocks noChangeAspect="1"/>
          </p:cNvPicPr>
          <p:nvPr/>
        </p:nvPicPr>
        <p:blipFill>
          <a:blip r:embed="rId5"/>
          <a:stretch>
            <a:fillRect/>
          </a:stretch>
        </p:blipFill>
        <p:spPr>
          <a:xfrm>
            <a:off x="3446192" y="3623237"/>
            <a:ext cx="2364002" cy="2156647"/>
          </a:xfrm>
          <a:prstGeom prst="rect">
            <a:avLst/>
          </a:prstGeom>
        </p:spPr>
      </p:pic>
      <p:pic>
        <p:nvPicPr>
          <p:cNvPr id="15" name="Immagine 14">
            <a:extLst>
              <a:ext uri="{FF2B5EF4-FFF2-40B4-BE49-F238E27FC236}">
                <a16:creationId xmlns:a16="http://schemas.microsoft.com/office/drawing/2014/main" id="{6E8C9A1B-70C1-4277-9C60-D8300A7FE109}"/>
              </a:ext>
            </a:extLst>
          </p:cNvPr>
          <p:cNvPicPr>
            <a:picLocks noChangeAspect="1"/>
          </p:cNvPicPr>
          <p:nvPr/>
        </p:nvPicPr>
        <p:blipFill>
          <a:blip r:embed="rId6"/>
          <a:stretch>
            <a:fillRect/>
          </a:stretch>
        </p:blipFill>
        <p:spPr>
          <a:xfrm>
            <a:off x="670870" y="3623237"/>
            <a:ext cx="2370025" cy="2156647"/>
          </a:xfrm>
          <a:prstGeom prst="rect">
            <a:avLst/>
          </a:prstGeom>
        </p:spPr>
      </p:pic>
    </p:spTree>
    <p:extLst>
      <p:ext uri="{BB962C8B-B14F-4D97-AF65-F5344CB8AC3E}">
        <p14:creationId xmlns:p14="http://schemas.microsoft.com/office/powerpoint/2010/main" val="74018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CCFE37-DE31-4D7D-83A4-71D3B6FD25E9}"/>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Approaches to CL</a:t>
            </a:r>
            <a:br>
              <a:rPr lang="en-US"/>
            </a:br>
            <a:r>
              <a:rPr lang="en-US">
                <a:solidFill>
                  <a:srgbClr val="FFFFFF"/>
                </a:solidFill>
              </a:rPr>
              <a:t>Model growing methods</a:t>
            </a:r>
          </a:p>
        </p:txBody>
      </p:sp>
      <p:sp>
        <p:nvSpPr>
          <p:cNvPr id="3" name="Content Placeholder 2">
            <a:extLst>
              <a:ext uri="{FF2B5EF4-FFF2-40B4-BE49-F238E27FC236}">
                <a16:creationId xmlns:a16="http://schemas.microsoft.com/office/drawing/2014/main" id="{DA0FB4DA-8159-4269-A065-43BA691D74E0}"/>
              </a:ext>
            </a:extLst>
          </p:cNvPr>
          <p:cNvSpPr>
            <a:spLocks noGrp="1"/>
          </p:cNvSpPr>
          <p:nvPr>
            <p:ph idx="1"/>
          </p:nvPr>
        </p:nvSpPr>
        <p:spPr>
          <a:xfrm>
            <a:off x="7181725" y="2837329"/>
            <a:ext cx="4512988" cy="3317938"/>
          </a:xfrm>
        </p:spPr>
        <p:txBody>
          <a:bodyPr vert="horz" lIns="91440" tIns="45720" rIns="91440" bIns="45720" rtlCol="0" anchor="t">
            <a:normAutofit/>
          </a:bodyPr>
          <a:lstStyle/>
          <a:p>
            <a:pPr marL="0" indent="0">
              <a:buNone/>
            </a:pPr>
            <a:r>
              <a:rPr lang="en-US" sz="2800" dirty="0">
                <a:solidFill>
                  <a:srgbClr val="FFFFFF"/>
                </a:solidFill>
                <a:ea typeface="+mn-lt"/>
                <a:cs typeface="+mn-lt"/>
              </a:rPr>
              <a:t>E.g. PNN:</a:t>
            </a:r>
            <a:endParaRPr lang="en-US" sz="2800" dirty="0">
              <a:solidFill>
                <a:srgbClr val="FFFFFF"/>
              </a:solidFill>
            </a:endParaRPr>
          </a:p>
          <a:p>
            <a:r>
              <a:rPr lang="en-US" sz="1700" dirty="0">
                <a:solidFill>
                  <a:srgbClr val="FFFFFF"/>
                </a:solidFill>
                <a:ea typeface="+mn-lt"/>
                <a:cs typeface="+mn-lt"/>
              </a:rPr>
              <a:t>A progressive neural network (</a:t>
            </a:r>
            <a:r>
              <a:rPr lang="en-US" sz="1700" dirty="0" err="1">
                <a:solidFill>
                  <a:srgbClr val="FFFFFF"/>
                </a:solidFill>
                <a:ea typeface="+mn-lt"/>
                <a:cs typeface="+mn-lt"/>
              </a:rPr>
              <a:t>prognets</a:t>
            </a:r>
            <a:r>
              <a:rPr lang="en-US" sz="1700" dirty="0">
                <a:solidFill>
                  <a:srgbClr val="FFFFFF"/>
                </a:solidFill>
                <a:ea typeface="+mn-lt"/>
                <a:cs typeface="+mn-lt"/>
              </a:rPr>
              <a:t>) is a neural algorithm developed by </a:t>
            </a:r>
            <a:r>
              <a:rPr lang="en-US" sz="1700" dirty="0" err="1">
                <a:solidFill>
                  <a:srgbClr val="FFFFFF"/>
                </a:solidFill>
                <a:ea typeface="+mn-lt"/>
                <a:cs typeface="+mn-lt"/>
              </a:rPr>
              <a:t>Deepmind</a:t>
            </a:r>
            <a:r>
              <a:rPr lang="en-US" sz="1700" dirty="0">
                <a:solidFill>
                  <a:srgbClr val="FFFFFF"/>
                </a:solidFill>
                <a:ea typeface="+mn-lt"/>
                <a:cs typeface="+mn-lt"/>
              </a:rPr>
              <a:t> in their paper </a:t>
            </a:r>
            <a:r>
              <a:rPr lang="en-US" sz="1700" i="1" u="sng" dirty="0">
                <a:solidFill>
                  <a:srgbClr val="FFFFFF"/>
                </a:solidFill>
                <a:ea typeface="+mn-lt"/>
                <a:cs typeface="+mn-lt"/>
                <a:hlinkClick r:id="rId2"/>
              </a:rPr>
              <a:t>Progressive Neural Networks</a:t>
            </a:r>
            <a:r>
              <a:rPr lang="en-US" sz="1700" dirty="0">
                <a:solidFill>
                  <a:srgbClr val="FFFFFF"/>
                </a:solidFill>
                <a:ea typeface="+mn-lt"/>
                <a:cs typeface="+mn-lt"/>
              </a:rPr>
              <a:t> (</a:t>
            </a:r>
            <a:r>
              <a:rPr lang="en-US" sz="1700" dirty="0" err="1">
                <a:solidFill>
                  <a:srgbClr val="FFFFFF"/>
                </a:solidFill>
                <a:ea typeface="+mn-lt"/>
                <a:cs typeface="+mn-lt"/>
              </a:rPr>
              <a:t>Rusu</a:t>
            </a:r>
            <a:r>
              <a:rPr lang="en-US" sz="1700" dirty="0">
                <a:solidFill>
                  <a:srgbClr val="FFFFFF"/>
                </a:solidFill>
                <a:ea typeface="+mn-lt"/>
                <a:cs typeface="+mn-lt"/>
              </a:rPr>
              <a:t> et al., 2016). </a:t>
            </a:r>
            <a:r>
              <a:rPr lang="en-US" sz="1700" dirty="0" err="1">
                <a:solidFill>
                  <a:srgbClr val="FFFFFF"/>
                </a:solidFill>
                <a:ea typeface="+mn-lt"/>
                <a:cs typeface="+mn-lt"/>
              </a:rPr>
              <a:t>Prognets</a:t>
            </a:r>
            <a:r>
              <a:rPr lang="en-US" sz="1700" dirty="0">
                <a:solidFill>
                  <a:srgbClr val="FFFFFF"/>
                </a:solidFill>
                <a:ea typeface="+mn-lt"/>
                <a:cs typeface="+mn-lt"/>
              </a:rPr>
              <a:t> are a simple, powerful, and creative solution to transfer learning — to quote the paper abstract, they “are immune to forgetting and can leverage prior knowledge via lateral connections to previously learned features”</a:t>
            </a:r>
            <a:endParaRPr lang="en-US" sz="1700" dirty="0">
              <a:solidFill>
                <a:srgbClr val="FFFFFF"/>
              </a:solidFill>
            </a:endParaRPr>
          </a:p>
          <a:p>
            <a:endParaRPr lang="en-US" sz="1700" dirty="0">
              <a:solidFill>
                <a:srgbClr val="FFFFFF"/>
              </a:solidFill>
            </a:endParaRPr>
          </a:p>
        </p:txBody>
      </p:sp>
      <p:pic>
        <p:nvPicPr>
          <p:cNvPr id="15" name="Immagine 14">
            <a:extLst>
              <a:ext uri="{FF2B5EF4-FFF2-40B4-BE49-F238E27FC236}">
                <a16:creationId xmlns:a16="http://schemas.microsoft.com/office/drawing/2014/main" id="{8E5E4208-E5C4-4590-98CF-C0B46209A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64" y="1708671"/>
            <a:ext cx="3469981" cy="3734813"/>
          </a:xfrm>
          <a:prstGeom prst="rect">
            <a:avLst/>
          </a:prstGeom>
        </p:spPr>
      </p:pic>
    </p:spTree>
    <p:extLst>
      <p:ext uri="{BB962C8B-B14F-4D97-AF65-F5344CB8AC3E}">
        <p14:creationId xmlns:p14="http://schemas.microsoft.com/office/powerpoint/2010/main" val="340888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CCFE37-DE31-4D7D-83A4-71D3B6FD25E9}"/>
              </a:ext>
            </a:extLst>
          </p:cNvPr>
          <p:cNvSpPr>
            <a:spLocks noGrp="1"/>
          </p:cNvSpPr>
          <p:nvPr>
            <p:ph type="title"/>
          </p:nvPr>
        </p:nvSpPr>
        <p:spPr>
          <a:xfrm>
            <a:off x="7081082" y="163902"/>
            <a:ext cx="4512989" cy="1638259"/>
          </a:xfrm>
        </p:spPr>
        <p:txBody>
          <a:bodyPr anchor="ctr">
            <a:normAutofit fontScale="90000"/>
          </a:bodyPr>
          <a:lstStyle/>
          <a:p>
            <a:r>
              <a:rPr lang="en-US">
                <a:solidFill>
                  <a:srgbClr val="FFFFFF"/>
                </a:solidFill>
              </a:rPr>
              <a:t>Approaches to CL</a:t>
            </a:r>
            <a:br>
              <a:rPr lang="en-US"/>
            </a:br>
            <a:r>
              <a:rPr lang="en-US">
                <a:solidFill>
                  <a:srgbClr val="FFFFFF"/>
                </a:solidFill>
              </a:rPr>
              <a:t>Knowledge distillation methods</a:t>
            </a:r>
          </a:p>
        </p:txBody>
      </p:sp>
      <p:sp>
        <p:nvSpPr>
          <p:cNvPr id="3" name="Content Placeholder 2">
            <a:extLst>
              <a:ext uri="{FF2B5EF4-FFF2-40B4-BE49-F238E27FC236}">
                <a16:creationId xmlns:a16="http://schemas.microsoft.com/office/drawing/2014/main" id="{DA0FB4DA-8159-4269-A065-43BA691D74E0}"/>
              </a:ext>
            </a:extLst>
          </p:cNvPr>
          <p:cNvSpPr>
            <a:spLocks noGrp="1"/>
          </p:cNvSpPr>
          <p:nvPr>
            <p:ph idx="1"/>
          </p:nvPr>
        </p:nvSpPr>
        <p:spPr>
          <a:xfrm>
            <a:off x="7081084" y="1802159"/>
            <a:ext cx="4858044" cy="4698164"/>
          </a:xfrm>
        </p:spPr>
        <p:txBody>
          <a:bodyPr vert="horz" lIns="91440" tIns="45720" rIns="91440" bIns="45720" rtlCol="0" anchor="t">
            <a:normAutofit/>
          </a:bodyPr>
          <a:lstStyle/>
          <a:p>
            <a:pPr marL="0" indent="0">
              <a:buNone/>
            </a:pPr>
            <a:r>
              <a:rPr lang="en-US" sz="2800" dirty="0">
                <a:solidFill>
                  <a:srgbClr val="FFFFFF"/>
                </a:solidFill>
                <a:ea typeface="+mn-lt"/>
                <a:cs typeface="+mn-lt"/>
              </a:rPr>
              <a:t>E.g. Learning without forgetting:</a:t>
            </a:r>
            <a:endParaRPr lang="en-US" sz="2800" dirty="0">
              <a:solidFill>
                <a:srgbClr val="FFFFFF"/>
              </a:solidFill>
            </a:endParaRPr>
          </a:p>
          <a:p>
            <a:r>
              <a:rPr lang="en-US" sz="1700" dirty="0">
                <a:solidFill>
                  <a:schemeClr val="bg1"/>
                </a:solidFill>
                <a:ea typeface="+mn-lt"/>
                <a:cs typeface="+mn-lt"/>
              </a:rPr>
              <a:t>When building a unified vision system or gradually adding new capabilities to a system, the usual assumption is that training data for all tasks is always available. However, as the number of tasks grows, storing and retraining on such data becomes infeasible. A new problem arises where we add new capabilities to a </a:t>
            </a:r>
            <a:r>
              <a:rPr lang="en-US" sz="1700" dirty="0">
                <a:solidFill>
                  <a:schemeClr val="bg1"/>
                </a:solidFill>
                <a:ea typeface="+mn-lt"/>
                <a:cs typeface="+mn-lt"/>
                <a:hlinkClick r:id="rId2">
                  <a:extLst>
                    <a:ext uri="{A12FA001-AC4F-418D-AE19-62706E023703}">
                      <ahyp:hlinkClr xmlns:ahyp="http://schemas.microsoft.com/office/drawing/2018/hyperlinkcolor" val="tx"/>
                    </a:ext>
                  </a:extLst>
                </a:hlinkClick>
              </a:rPr>
              <a:t>Convolutional Neural Network</a:t>
            </a:r>
            <a:r>
              <a:rPr lang="en-US" sz="1700" dirty="0">
                <a:solidFill>
                  <a:schemeClr val="bg1"/>
                </a:solidFill>
                <a:ea typeface="+mn-lt"/>
                <a:cs typeface="+mn-lt"/>
              </a:rPr>
              <a:t> (CNN), but the training data for its existing capabilities are unavailable. The model uses only new task data to train the network while preserving the original capabilities.</a:t>
            </a:r>
            <a:endParaRPr lang="en-US" sz="1700" dirty="0">
              <a:solidFill>
                <a:schemeClr val="bg1"/>
              </a:solidFill>
            </a:endParaRPr>
          </a:p>
          <a:p>
            <a:endParaRPr lang="en-US" sz="1700" dirty="0">
              <a:solidFill>
                <a:srgbClr val="FFFFFF"/>
              </a:solidFill>
            </a:endParaRPr>
          </a:p>
        </p:txBody>
      </p:sp>
      <p:pic>
        <p:nvPicPr>
          <p:cNvPr id="15" name="Picture 5" descr="Chart, diagram&#10;&#10;Description automatically generated">
            <a:extLst>
              <a:ext uri="{FF2B5EF4-FFF2-40B4-BE49-F238E27FC236}">
                <a16:creationId xmlns:a16="http://schemas.microsoft.com/office/drawing/2014/main" id="{AEEC7467-13DA-4ACE-859A-1B9E7A98C460}"/>
              </a:ext>
            </a:extLst>
          </p:cNvPr>
          <p:cNvPicPr>
            <a:picLocks noChangeAspect="1"/>
          </p:cNvPicPr>
          <p:nvPr/>
        </p:nvPicPr>
        <p:blipFill rotWithShape="1">
          <a:blip r:embed="rId3"/>
          <a:srcRect l="4148" t="4671" r="4804" b="2882"/>
          <a:stretch/>
        </p:blipFill>
        <p:spPr>
          <a:xfrm>
            <a:off x="561201" y="1970112"/>
            <a:ext cx="4149069" cy="2825824"/>
          </a:xfrm>
          <a:prstGeom prst="rect">
            <a:avLst/>
          </a:prstGeom>
        </p:spPr>
      </p:pic>
    </p:spTree>
    <p:extLst>
      <p:ext uri="{BB962C8B-B14F-4D97-AF65-F5344CB8AC3E}">
        <p14:creationId xmlns:p14="http://schemas.microsoft.com/office/powerpoint/2010/main" val="24867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CCFE37-DE31-4D7D-83A4-71D3B6FD25E9}"/>
              </a:ext>
            </a:extLst>
          </p:cNvPr>
          <p:cNvSpPr>
            <a:spLocks noGrp="1"/>
          </p:cNvSpPr>
          <p:nvPr>
            <p:ph type="title"/>
          </p:nvPr>
        </p:nvSpPr>
        <p:spPr>
          <a:xfrm>
            <a:off x="6665446" y="163902"/>
            <a:ext cx="4512989" cy="1638259"/>
          </a:xfrm>
        </p:spPr>
        <p:txBody>
          <a:bodyPr anchor="ctr">
            <a:normAutofit fontScale="90000"/>
          </a:bodyPr>
          <a:lstStyle/>
          <a:p>
            <a:r>
              <a:rPr lang="en-US" dirty="0">
                <a:solidFill>
                  <a:srgbClr val="FFFFFF"/>
                </a:solidFill>
              </a:rPr>
              <a:t>Approaches to CL</a:t>
            </a:r>
            <a:br>
              <a:rPr lang="en-US" dirty="0"/>
            </a:br>
            <a:r>
              <a:rPr lang="en-US" dirty="0">
                <a:solidFill>
                  <a:srgbClr val="FFFFFF"/>
                </a:solidFill>
              </a:rPr>
              <a:t>Regularization methods</a:t>
            </a:r>
          </a:p>
        </p:txBody>
      </p:sp>
      <p:sp>
        <p:nvSpPr>
          <p:cNvPr id="3" name="Content Placeholder 2">
            <a:extLst>
              <a:ext uri="{FF2B5EF4-FFF2-40B4-BE49-F238E27FC236}">
                <a16:creationId xmlns:a16="http://schemas.microsoft.com/office/drawing/2014/main" id="{DA0FB4DA-8159-4269-A065-43BA691D74E0}"/>
              </a:ext>
            </a:extLst>
          </p:cNvPr>
          <p:cNvSpPr>
            <a:spLocks noGrp="1"/>
          </p:cNvSpPr>
          <p:nvPr>
            <p:ph idx="1"/>
          </p:nvPr>
        </p:nvSpPr>
        <p:spPr>
          <a:xfrm>
            <a:off x="6665448" y="1802159"/>
            <a:ext cx="5273680" cy="4698164"/>
          </a:xfrm>
        </p:spPr>
        <p:txBody>
          <a:bodyPr vert="horz" lIns="91440" tIns="45720" rIns="91440" bIns="45720" rtlCol="0" anchor="t">
            <a:normAutofit fontScale="92500" lnSpcReduction="20000"/>
          </a:bodyPr>
          <a:lstStyle/>
          <a:p>
            <a:pPr marL="0" indent="0">
              <a:buNone/>
            </a:pPr>
            <a:r>
              <a:rPr lang="en-US" sz="2800" dirty="0">
                <a:solidFill>
                  <a:srgbClr val="FFFFFF"/>
                </a:solidFill>
                <a:ea typeface="+mn-lt"/>
                <a:cs typeface="+mn-lt"/>
              </a:rPr>
              <a:t>E.g. Elastic weight consolidation:</a:t>
            </a:r>
            <a:endParaRPr lang="en-US" sz="2800" dirty="0">
              <a:solidFill>
                <a:srgbClr val="FFFFFF"/>
              </a:solidFill>
            </a:endParaRPr>
          </a:p>
          <a:p>
            <a:r>
              <a:rPr lang="en-US" dirty="0">
                <a:solidFill>
                  <a:schemeClr val="bg1"/>
                </a:solidFill>
              </a:rPr>
              <a:t>EWC ensures task A is remembered whilst training on task B. </a:t>
            </a:r>
            <a:br>
              <a:rPr lang="en-US" dirty="0">
                <a:solidFill>
                  <a:schemeClr val="bg1"/>
                </a:solidFill>
              </a:rPr>
            </a:br>
            <a:r>
              <a:rPr lang="en-US" dirty="0">
                <a:solidFill>
                  <a:schemeClr val="bg1"/>
                </a:solidFill>
              </a:rPr>
              <a:t>Training trajectories are illustrated in a schematic parameter space, with parameter regions leading to good performance on task A (gray) and on task B (cream). After learning the first task, the parameters are at θ * A . If we take gradient steps according to task B alone (blue arrow), we will minimize the loss of task B but destroy what we have learnt for task A. </a:t>
            </a:r>
            <a:br>
              <a:rPr lang="en-US" dirty="0">
                <a:solidFill>
                  <a:schemeClr val="bg1"/>
                </a:solidFill>
              </a:rPr>
            </a:br>
            <a:r>
              <a:rPr lang="en-US" dirty="0">
                <a:solidFill>
                  <a:schemeClr val="bg1"/>
                </a:solidFill>
              </a:rPr>
              <a:t>On the other hand, if we constrain each weight with the same coefficient (green arrow) the restriction imposed is too severe and we can only remember task A at the expense of not learning task B. EWC, conversely, finds a solution for task B without incurring a significant loss on task A (red arrow) by explicitly computing how important weights are for task A.</a:t>
            </a:r>
          </a:p>
          <a:p>
            <a:endParaRPr lang="en-US" sz="1700" dirty="0">
              <a:solidFill>
                <a:schemeClr val="bg1"/>
              </a:solidFill>
            </a:endParaRPr>
          </a:p>
          <a:p>
            <a:endParaRPr lang="en-US" sz="1700" dirty="0">
              <a:solidFill>
                <a:srgbClr val="FFFFFF"/>
              </a:solidFill>
            </a:endParaRPr>
          </a:p>
        </p:txBody>
      </p:sp>
      <p:pic>
        <p:nvPicPr>
          <p:cNvPr id="16" name="Picture 6">
            <a:extLst>
              <a:ext uri="{FF2B5EF4-FFF2-40B4-BE49-F238E27FC236}">
                <a16:creationId xmlns:a16="http://schemas.microsoft.com/office/drawing/2014/main" id="{9FD2653A-F475-4C29-AF5E-4E811A60C1F0}"/>
              </a:ext>
            </a:extLst>
          </p:cNvPr>
          <p:cNvPicPr>
            <a:picLocks noChangeAspect="1"/>
          </p:cNvPicPr>
          <p:nvPr/>
        </p:nvPicPr>
        <p:blipFill rotWithShape="1">
          <a:blip r:embed="rId2"/>
          <a:srcRect l="6797" t="3936" r="1838" b="3846"/>
          <a:stretch/>
        </p:blipFill>
        <p:spPr>
          <a:xfrm>
            <a:off x="649880" y="1859249"/>
            <a:ext cx="3559048" cy="2229104"/>
          </a:xfrm>
          <a:prstGeom prst="rect">
            <a:avLst/>
          </a:prstGeom>
        </p:spPr>
      </p:pic>
      <p:pic>
        <p:nvPicPr>
          <p:cNvPr id="17" name="Picture 7">
            <a:extLst>
              <a:ext uri="{FF2B5EF4-FFF2-40B4-BE49-F238E27FC236}">
                <a16:creationId xmlns:a16="http://schemas.microsoft.com/office/drawing/2014/main" id="{0850F8BC-A8A8-41BF-8BA5-17CEBC2C6477}"/>
              </a:ext>
            </a:extLst>
          </p:cNvPr>
          <p:cNvPicPr>
            <a:picLocks noChangeAspect="1"/>
          </p:cNvPicPr>
          <p:nvPr/>
        </p:nvPicPr>
        <p:blipFill>
          <a:blip r:embed="rId3"/>
          <a:stretch>
            <a:fillRect/>
          </a:stretch>
        </p:blipFill>
        <p:spPr>
          <a:xfrm>
            <a:off x="528999" y="4474632"/>
            <a:ext cx="3814090" cy="882537"/>
          </a:xfrm>
          <a:prstGeom prst="rect">
            <a:avLst/>
          </a:prstGeom>
        </p:spPr>
      </p:pic>
    </p:spTree>
    <p:extLst>
      <p:ext uri="{BB962C8B-B14F-4D97-AF65-F5344CB8AC3E}">
        <p14:creationId xmlns:p14="http://schemas.microsoft.com/office/powerpoint/2010/main" val="211844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Shape 4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CCFE37-DE31-4D7D-83A4-71D3B6FD25E9}"/>
              </a:ext>
            </a:extLst>
          </p:cNvPr>
          <p:cNvSpPr>
            <a:spLocks noGrp="1"/>
          </p:cNvSpPr>
          <p:nvPr>
            <p:ph type="title"/>
          </p:nvPr>
        </p:nvSpPr>
        <p:spPr>
          <a:xfrm>
            <a:off x="7081082" y="163902"/>
            <a:ext cx="4512989" cy="1638259"/>
          </a:xfrm>
        </p:spPr>
        <p:txBody>
          <a:bodyPr anchor="ctr">
            <a:normAutofit/>
          </a:bodyPr>
          <a:lstStyle/>
          <a:p>
            <a:r>
              <a:rPr lang="en-US">
                <a:solidFill>
                  <a:srgbClr val="FFFFFF"/>
                </a:solidFill>
              </a:rPr>
              <a:t>Approaches to CL</a:t>
            </a:r>
            <a:br>
              <a:rPr lang="en-US"/>
            </a:br>
            <a:r>
              <a:rPr lang="en-US">
                <a:solidFill>
                  <a:schemeClr val="bg1"/>
                </a:solidFill>
                <a:ea typeface="+mj-lt"/>
                <a:cs typeface="+mj-lt"/>
              </a:rPr>
              <a:t>Rehearsal methods</a:t>
            </a:r>
            <a:endParaRPr lang="en-US">
              <a:solidFill>
                <a:schemeClr val="bg1"/>
              </a:solidFill>
            </a:endParaRPr>
          </a:p>
        </p:txBody>
      </p:sp>
      <p:sp>
        <p:nvSpPr>
          <p:cNvPr id="3" name="Content Placeholder 2">
            <a:extLst>
              <a:ext uri="{FF2B5EF4-FFF2-40B4-BE49-F238E27FC236}">
                <a16:creationId xmlns:a16="http://schemas.microsoft.com/office/drawing/2014/main" id="{DA0FB4DA-8159-4269-A065-43BA691D74E0}"/>
              </a:ext>
            </a:extLst>
          </p:cNvPr>
          <p:cNvSpPr>
            <a:spLocks noGrp="1"/>
          </p:cNvSpPr>
          <p:nvPr>
            <p:ph idx="1"/>
          </p:nvPr>
        </p:nvSpPr>
        <p:spPr>
          <a:xfrm>
            <a:off x="7081084" y="1802159"/>
            <a:ext cx="4858044" cy="4698164"/>
          </a:xfrm>
        </p:spPr>
        <p:txBody>
          <a:bodyPr vert="horz" lIns="91440" tIns="45720" rIns="91440" bIns="45720" rtlCol="0" anchor="t">
            <a:normAutofit/>
          </a:bodyPr>
          <a:lstStyle/>
          <a:p>
            <a:pPr marL="0" indent="0">
              <a:buNone/>
            </a:pPr>
            <a:r>
              <a:rPr lang="en-US" sz="2800" dirty="0">
                <a:solidFill>
                  <a:srgbClr val="FFFFFF"/>
                </a:solidFill>
                <a:ea typeface="+mn-lt"/>
                <a:cs typeface="+mn-lt"/>
              </a:rPr>
              <a:t>E.g. (GEM) Gradient Episodic Memory:</a:t>
            </a:r>
            <a:endParaRPr lang="en-US" sz="2800" dirty="0">
              <a:solidFill>
                <a:srgbClr val="FFFFFF"/>
              </a:solidFill>
            </a:endParaRPr>
          </a:p>
          <a:p>
            <a:r>
              <a:rPr lang="en-US" sz="1700" dirty="0">
                <a:solidFill>
                  <a:schemeClr val="bg1"/>
                </a:solidFill>
                <a:ea typeface="+mn-lt"/>
                <a:cs typeface="+mn-lt"/>
              </a:rPr>
              <a:t>Here models keeps a buffer of experiences, an episodic memory.</a:t>
            </a:r>
            <a:endParaRPr lang="en-US" sz="1700" dirty="0">
              <a:solidFill>
                <a:schemeClr val="bg1"/>
              </a:solidFill>
            </a:endParaRPr>
          </a:p>
          <a:p>
            <a:r>
              <a:rPr lang="en-US" sz="1700" dirty="0">
                <a:solidFill>
                  <a:schemeClr val="bg1"/>
                </a:solidFill>
              </a:rPr>
              <a:t>Hence during training process, not only models tries to select the best parameters focusing on loss of input stream, but also uses the buffer to constrain the update step by considering also the loss related to buffer memory (past experiences).</a:t>
            </a:r>
          </a:p>
          <a:p>
            <a:endParaRPr lang="en-US" sz="1700" dirty="0">
              <a:solidFill>
                <a:srgbClr val="FFFFFF"/>
              </a:solidFill>
            </a:endParaRPr>
          </a:p>
        </p:txBody>
      </p:sp>
      <p:pic>
        <p:nvPicPr>
          <p:cNvPr id="4" name="Picture 5" descr="Chart, radar chart&#10;&#10;Description automatically generated">
            <a:extLst>
              <a:ext uri="{FF2B5EF4-FFF2-40B4-BE49-F238E27FC236}">
                <a16:creationId xmlns:a16="http://schemas.microsoft.com/office/drawing/2014/main" id="{1ADE93F6-8268-4050-B18F-C8F61D38C56E}"/>
              </a:ext>
            </a:extLst>
          </p:cNvPr>
          <p:cNvPicPr>
            <a:picLocks noChangeAspect="1"/>
          </p:cNvPicPr>
          <p:nvPr/>
        </p:nvPicPr>
        <p:blipFill rotWithShape="1">
          <a:blip r:embed="rId2"/>
          <a:srcRect l="7120" t="9423" r="8660" b="3100"/>
          <a:stretch/>
        </p:blipFill>
        <p:spPr>
          <a:xfrm>
            <a:off x="104739" y="983031"/>
            <a:ext cx="4784563" cy="4501589"/>
          </a:xfrm>
          <a:prstGeom prst="rect">
            <a:avLst/>
          </a:prstGeom>
        </p:spPr>
      </p:pic>
    </p:spTree>
    <p:extLst>
      <p:ext uri="{BB962C8B-B14F-4D97-AF65-F5344CB8AC3E}">
        <p14:creationId xmlns:p14="http://schemas.microsoft.com/office/powerpoint/2010/main" val="430311963"/>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053E6E5CBFF4469D2071F5BAB63FC1" ma:contentTypeVersion="11" ma:contentTypeDescription="Create a new document." ma:contentTypeScope="" ma:versionID="7af91be0fcf37e080fa4f043dd553ed3">
  <xsd:schema xmlns:xsd="http://www.w3.org/2001/XMLSchema" xmlns:xs="http://www.w3.org/2001/XMLSchema" xmlns:p="http://schemas.microsoft.com/office/2006/metadata/properties" xmlns:ns3="4734aed7-d5d7-48af-aca1-cf72287d94ea" xmlns:ns4="2e2b6f96-575f-4990-94ce-d3966e58ae32" targetNamespace="http://schemas.microsoft.com/office/2006/metadata/properties" ma:root="true" ma:fieldsID="831061738bc75552c1b061a565af2178" ns3:_="" ns4:_="">
    <xsd:import namespace="4734aed7-d5d7-48af-aca1-cf72287d94ea"/>
    <xsd:import namespace="2e2b6f96-575f-4990-94ce-d3966e58ae3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34aed7-d5d7-48af-aca1-cf72287d94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2b6f96-575f-4990-94ce-d3966e58ae3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CE07C3-5FDD-4EBC-9C2B-C3DED37D2412}">
  <ds:schemaRefs>
    <ds:schemaRef ds:uri="2e2b6f96-575f-4990-94ce-d3966e58ae32"/>
    <ds:schemaRef ds:uri="4734aed7-d5d7-48af-aca1-cf72287d94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36CE8D3-0C40-4501-A43C-9DF344E28199}">
  <ds:schemaRefs>
    <ds:schemaRef ds:uri="http://schemas.microsoft.com/sharepoint/v3/contenttype/forms"/>
  </ds:schemaRefs>
</ds:datastoreItem>
</file>

<file path=customXml/itemProps3.xml><?xml version="1.0" encoding="utf-8"?>
<ds:datastoreItem xmlns:ds="http://schemas.openxmlformats.org/officeDocument/2006/customXml" ds:itemID="{CC0784AE-B498-47BA-936C-185BEC80F164}">
  <ds:schemaRefs>
    <ds:schemaRef ds:uri="2e2b6f96-575f-4990-94ce-d3966e58ae32"/>
    <ds:schemaRef ds:uri="4734aed7-d5d7-48af-aca1-cf72287d94e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175</TotalTime>
  <Words>2769</Words>
  <Application>Microsoft Office PowerPoint</Application>
  <PresentationFormat>Widescreen</PresentationFormat>
  <Paragraphs>232</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Arial</vt:lpstr>
      <vt:lpstr>Cambria Math</vt:lpstr>
      <vt:lpstr>Trebuchet MS</vt:lpstr>
      <vt:lpstr>Wingdings 3</vt:lpstr>
      <vt:lpstr>Sfaccettatura</vt:lpstr>
      <vt:lpstr>Dark Experience for General Continual Learning</vt:lpstr>
      <vt:lpstr>Continual Learning problem</vt:lpstr>
      <vt:lpstr>Key concept: TASK</vt:lpstr>
      <vt:lpstr>Continual Learning Desiderata</vt:lpstr>
      <vt:lpstr>Approaches to CL</vt:lpstr>
      <vt:lpstr>Approaches to CL Model growing methods</vt:lpstr>
      <vt:lpstr>Approaches to CL Knowledge distillation methods</vt:lpstr>
      <vt:lpstr>Approaches to CL Regularization methods</vt:lpstr>
      <vt:lpstr>Approaches to CL Rehearsal methods</vt:lpstr>
      <vt:lpstr>Dark Experience Replay</vt:lpstr>
      <vt:lpstr>Dark Experiences Replay</vt:lpstr>
      <vt:lpstr>Dark Experiences Replay</vt:lpstr>
      <vt:lpstr>Presentazione standard di PowerPoint</vt:lpstr>
      <vt:lpstr>DER and DER++ algorithm</vt:lpstr>
      <vt:lpstr>Experiments: key concept  </vt:lpstr>
      <vt:lpstr>Evaluation Protocol</vt:lpstr>
      <vt:lpstr>A study case: MNIST-360 for GCL</vt:lpstr>
      <vt:lpstr>MNIST-360 training/test details implementations (backbone)</vt:lpstr>
      <vt:lpstr>Accuracy measurements on Datasets using DER/DER++</vt:lpstr>
      <vt:lpstr>Other tests on MNIST-360 for GCL, under same conditions</vt:lpstr>
      <vt:lpstr>Testing with others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IMPALA'</dc:creator>
  <cp:lastModifiedBy>ANTONIO IMPALA'</cp:lastModifiedBy>
  <cp:revision>1</cp:revision>
  <dcterms:created xsi:type="dcterms:W3CDTF">2021-06-28T08:33:45Z</dcterms:created>
  <dcterms:modified xsi:type="dcterms:W3CDTF">2021-07-02T16:35:53Z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0x010100EC053E6E5CBFF4469D2071F5BAB63FC1</vt:lpwstr>
  </property>
</Properties>
</file>