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4" r:id="rId5"/>
    <p:sldId id="347" r:id="rId6"/>
    <p:sldId id="348" r:id="rId7"/>
    <p:sldId id="349" r:id="rId8"/>
    <p:sldId id="350" r:id="rId9"/>
    <p:sldId id="352" r:id="rId10"/>
    <p:sldId id="351" r:id="rId11"/>
    <p:sldId id="346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6222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69ED919-00BB-4E1F-9649-60FAA305BDC2}" type="datetime1">
              <a:rPr lang="es-ES" smtClean="0"/>
              <a:t>02/05/2024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7F75FB2-D12E-4669-8522-D3E2C7E6DC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5D2C941-541A-451F-A21B-3E8902B9DFE8}" type="datetime1">
              <a:rPr lang="es-ES" smtClean="0"/>
              <a:t>02/05/2024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D18E0B9-48E4-499D-93B2-B07D00395BA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5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84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0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539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29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85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es-ES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posición de tab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es-ES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es-ES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es-ES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es-ES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es-ES" sz="1800" b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 b="1"/>
            </a:lvl1pPr>
            <a:lvl2pPr>
              <a:spcBef>
                <a:spcPts val="1000"/>
              </a:spcBef>
              <a:spcAft>
                <a:spcPts val="1200"/>
              </a:spcAft>
              <a:defRPr lang="es-ES" sz="1600" b="1"/>
            </a:lvl2pPr>
            <a:lvl3pPr>
              <a:spcBef>
                <a:spcPts val="1000"/>
              </a:spcBef>
              <a:spcAft>
                <a:spcPts val="1200"/>
              </a:spcAft>
              <a:defRPr lang="es-ES" sz="1400" b="1"/>
            </a:lvl3pPr>
            <a:lvl4pPr>
              <a:spcBef>
                <a:spcPts val="1000"/>
              </a:spcBef>
              <a:spcAft>
                <a:spcPts val="1200"/>
              </a:spcAft>
              <a:defRPr lang="es-ES" sz="1200" b="1"/>
            </a:lvl4pPr>
            <a:lvl5pPr>
              <a:spcBef>
                <a:spcPts val="1000"/>
              </a:spcBef>
              <a:spcAft>
                <a:spcPts val="1200"/>
              </a:spcAft>
              <a:defRPr lang="es-ES" sz="12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457200" indent="0">
              <a:spcBef>
                <a:spcPts val="1000"/>
              </a:spcBef>
              <a:buNone/>
              <a:defRPr lang="es-ES" sz="1600"/>
            </a:lvl2pPr>
            <a:lvl3pPr marL="914400" indent="0">
              <a:spcBef>
                <a:spcPts val="1000"/>
              </a:spcBef>
              <a:buNone/>
              <a:defRPr lang="es-ES" sz="1400"/>
            </a:lvl3pPr>
            <a:lvl4pPr marL="1371600" indent="0">
              <a:spcBef>
                <a:spcPts val="1000"/>
              </a:spcBef>
              <a:buNone/>
              <a:defRPr lang="es-ES" sz="1200"/>
            </a:lvl4pPr>
            <a:lvl5pPr marL="1828800" indent="0">
              <a:spcBef>
                <a:spcPts val="100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es-ES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es-ES" sz="1800"/>
            </a:lvl1pPr>
            <a:lvl2pPr marL="457200" indent="0">
              <a:lnSpc>
                <a:spcPct val="125000"/>
              </a:lnSpc>
              <a:buNone/>
              <a:defRPr lang="es-ES" sz="1600"/>
            </a:lvl2pPr>
            <a:lvl3pPr marL="914400" indent="0">
              <a:lnSpc>
                <a:spcPct val="125000"/>
              </a:lnSpc>
              <a:buNone/>
              <a:defRPr lang="es-ES" sz="1400"/>
            </a:lvl3pPr>
            <a:lvl4pPr marL="1371600" indent="0">
              <a:lnSpc>
                <a:spcPct val="125000"/>
              </a:lnSpc>
              <a:buNone/>
              <a:defRPr lang="es-ES" sz="1200"/>
            </a:lvl4pPr>
            <a:lvl5pPr marL="1828800" indent="0">
              <a:lnSpc>
                <a:spcPct val="125000"/>
              </a:lnSpc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es-ES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es-ES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es-ES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es-ES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 b="1"/>
            </a:lvl1pPr>
            <a:lvl2pPr>
              <a:spcBef>
                <a:spcPts val="1000"/>
              </a:spcBef>
              <a:spcAft>
                <a:spcPts val="1200"/>
              </a:spcAft>
              <a:defRPr lang="es-ES" sz="1600" b="1"/>
            </a:lvl2pPr>
            <a:lvl3pPr>
              <a:spcBef>
                <a:spcPts val="1000"/>
              </a:spcBef>
              <a:spcAft>
                <a:spcPts val="1200"/>
              </a:spcAft>
              <a:defRPr lang="es-ES" sz="1400" b="1"/>
            </a:lvl3pPr>
            <a:lvl4pPr>
              <a:spcBef>
                <a:spcPts val="1000"/>
              </a:spcBef>
              <a:spcAft>
                <a:spcPts val="1200"/>
              </a:spcAft>
              <a:defRPr lang="es-ES" sz="1200" b="1"/>
            </a:lvl4pPr>
            <a:lvl5pPr>
              <a:spcBef>
                <a:spcPts val="1000"/>
              </a:spcBef>
              <a:spcAft>
                <a:spcPts val="1200"/>
              </a:spcAft>
              <a:defRPr lang="es-ES" sz="12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Un grupo de plantas en maceta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7" y="457200"/>
            <a:ext cx="11274425" cy="59436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tx1"/>
                </a:solidFill>
              </a:rPr>
              <a:t>3rd Meeting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r>
              <a:rPr lang="es-ES" sz="2000" b="1" dirty="0"/>
              <a:t>Duda de la última reunión: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Resulta que tal y como están hechas las funciones de las librerías que uso, los modelos tratan de predecir todas las variables. Estuve intentando cambiarlo, pero no lo conseguí.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8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r>
              <a:rPr lang="es-ES" sz="2000" b="1" dirty="0"/>
              <a:t>Principales Cambios: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Resulta que los datos del diámetro había que hacerle un preprocesado extra.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9" name="Imagen 8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A4EBD197-ACFB-797C-5D02-62DD7C3F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3" y="1910087"/>
            <a:ext cx="3081138" cy="1683777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0FBC61B-F982-F6D5-286E-D2F7ED82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3" y="4166917"/>
            <a:ext cx="3152697" cy="1683777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A8D6259-861E-1AD8-379D-B39582D1E107}"/>
              </a:ext>
            </a:extLst>
          </p:cNvPr>
          <p:cNvCxnSpPr>
            <a:cxnSpLocks/>
          </p:cNvCxnSpPr>
          <p:nvPr/>
        </p:nvCxnSpPr>
        <p:spPr>
          <a:xfrm>
            <a:off x="4082223" y="2708333"/>
            <a:ext cx="8021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5192F15-4939-A071-26BB-432A9859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620" y="4036009"/>
            <a:ext cx="3301980" cy="181468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BA19F0-D573-749A-9A6D-6A7F5A646D86}"/>
              </a:ext>
            </a:extLst>
          </p:cNvPr>
          <p:cNvCxnSpPr>
            <a:cxnSpLocks/>
          </p:cNvCxnSpPr>
          <p:nvPr/>
        </p:nvCxnSpPr>
        <p:spPr>
          <a:xfrm>
            <a:off x="4082223" y="4873006"/>
            <a:ext cx="8021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0BB94ED-B857-F20D-467E-64A41A6DF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65" y="3938911"/>
            <a:ext cx="2830698" cy="200888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96CB99B-AA93-DE77-F75A-059CA39F8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620" y="1885652"/>
            <a:ext cx="3366901" cy="185036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E037E4F-C102-6FFC-364E-70D8D03AD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426" y="1747534"/>
            <a:ext cx="2830697" cy="20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1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109" y="454362"/>
            <a:ext cx="10822686" cy="576793"/>
          </a:xfrm>
        </p:spPr>
        <p:txBody>
          <a:bodyPr>
            <a:normAutofit fontScale="55000" lnSpcReduction="20000"/>
          </a:bodyPr>
          <a:lstStyle/>
          <a:p>
            <a:r>
              <a:rPr lang="es-ES" sz="3400" b="1" dirty="0"/>
              <a:t>Principales Cambios: </a:t>
            </a:r>
            <a:r>
              <a:rPr lang="es-ES" sz="2300" dirty="0"/>
              <a:t>He decidido preprocesar todas las variables: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9ACFCF-DF46-96A6-A66E-42098753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9" y="4662744"/>
            <a:ext cx="3293816" cy="18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5C5F47-A497-3D82-AE9D-D9103FF9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810" y="4842744"/>
            <a:ext cx="2045455" cy="144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1EE6A84-FD77-2016-C2EC-8FD18C0A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628" y="3079456"/>
            <a:ext cx="2061818" cy="144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B227B46-D464-DC36-8948-3C13A2920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55" y="1118132"/>
            <a:ext cx="3293814" cy="180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21924C7-D2B4-06BB-A021-1D741B7417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09" y="2899456"/>
            <a:ext cx="3261341" cy="180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EDB8DAA-BD32-674E-E858-E0724E569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1810" y="1298132"/>
            <a:ext cx="2045455" cy="1440000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2D01C5D-A933-CDB9-DDC2-211086129195}"/>
              </a:ext>
            </a:extLst>
          </p:cNvPr>
          <p:cNvCxnSpPr>
            <a:cxnSpLocks/>
          </p:cNvCxnSpPr>
          <p:nvPr/>
        </p:nvCxnSpPr>
        <p:spPr>
          <a:xfrm>
            <a:off x="5815442" y="2018132"/>
            <a:ext cx="5865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11EA85E-3760-D433-43FD-4EC916048262}"/>
              </a:ext>
            </a:extLst>
          </p:cNvPr>
          <p:cNvCxnSpPr>
            <a:cxnSpLocks/>
          </p:cNvCxnSpPr>
          <p:nvPr/>
        </p:nvCxnSpPr>
        <p:spPr>
          <a:xfrm>
            <a:off x="5815442" y="3799456"/>
            <a:ext cx="5865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AE791D8-E1B7-D8DF-4B47-875146B2F007}"/>
              </a:ext>
            </a:extLst>
          </p:cNvPr>
          <p:cNvCxnSpPr>
            <a:cxnSpLocks/>
          </p:cNvCxnSpPr>
          <p:nvPr/>
        </p:nvCxnSpPr>
        <p:spPr>
          <a:xfrm>
            <a:off x="5815442" y="5562744"/>
            <a:ext cx="5865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7A6AEE8C-B507-2024-556A-E3B205A32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780" y="4662744"/>
            <a:ext cx="3275258" cy="1800000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699A3976-FE03-3F24-61D6-B8E7A0EB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5780" y="2899456"/>
            <a:ext cx="3275258" cy="180000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C2203322-B361-BAF6-6266-BFA8A7B544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5781" y="1118132"/>
            <a:ext cx="3275257" cy="18000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CBC3B19B-1DB1-EA01-6DEE-7CC26F5B1A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99164" y="4750304"/>
            <a:ext cx="2132727" cy="1440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B89CF562-21D5-1B3D-DC1C-A7FDA17C54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8337" y="3051877"/>
            <a:ext cx="2029091" cy="14400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D17C9A5-70D3-2EDC-8D6D-C64755AE11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93169" y="1270553"/>
            <a:ext cx="202909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109" y="454362"/>
            <a:ext cx="10822686" cy="489233"/>
          </a:xfrm>
        </p:spPr>
        <p:txBody>
          <a:bodyPr>
            <a:normAutofit fontScale="62500" lnSpcReduction="20000"/>
          </a:bodyPr>
          <a:lstStyle/>
          <a:p>
            <a:r>
              <a:rPr lang="es-ES" sz="2000" b="1" dirty="0"/>
              <a:t>Principales Cambios: </a:t>
            </a:r>
            <a:r>
              <a:rPr lang="es-ES" dirty="0"/>
              <a:t>He decidido preprocesar todas las variables: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F0F439-D96F-2D91-23CF-BAF848F5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9" y="1304206"/>
            <a:ext cx="3349485" cy="18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DAE354-8B71-EBB6-C23F-1B428DA1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93" y="1484206"/>
            <a:ext cx="2116363" cy="14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AD1CE-72DE-E4AF-550F-309174901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53" y="3674246"/>
            <a:ext cx="3261340" cy="180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D567554-2776-0055-BF68-2A68BEA48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880" y="3854246"/>
            <a:ext cx="2007273" cy="144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EA68DC-5C01-5C6D-B7B2-EC420D2E8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658" y="3854246"/>
            <a:ext cx="2029091" cy="144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4D0832-C2DA-4F0A-3EF4-C0DCA847C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073" y="1304206"/>
            <a:ext cx="3275258" cy="180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9348DCE-E5B1-BDB1-1415-151F4E0D4C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5659" y="1484206"/>
            <a:ext cx="2029090" cy="1440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E6DF0C1-278A-394E-0AEE-0127184475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0075" y="3674246"/>
            <a:ext cx="3275258" cy="1800000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CCE36DB-5B82-47D6-10A2-C5BA5E5D4A40}"/>
              </a:ext>
            </a:extLst>
          </p:cNvPr>
          <p:cNvCxnSpPr>
            <a:cxnSpLocks/>
          </p:cNvCxnSpPr>
          <p:nvPr/>
        </p:nvCxnSpPr>
        <p:spPr>
          <a:xfrm>
            <a:off x="6010153" y="2204206"/>
            <a:ext cx="5865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A511263-2681-4054-5EFF-27D8888A0FA1}"/>
              </a:ext>
            </a:extLst>
          </p:cNvPr>
          <p:cNvCxnSpPr>
            <a:cxnSpLocks/>
          </p:cNvCxnSpPr>
          <p:nvPr/>
        </p:nvCxnSpPr>
        <p:spPr>
          <a:xfrm>
            <a:off x="6010153" y="4574246"/>
            <a:ext cx="5865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109" y="454362"/>
            <a:ext cx="10822686" cy="2213337"/>
          </a:xfrm>
        </p:spPr>
        <p:txBody>
          <a:bodyPr>
            <a:normAutofit/>
          </a:bodyPr>
          <a:lstStyle/>
          <a:p>
            <a:r>
              <a:rPr lang="es-ES" b="1" dirty="0"/>
              <a:t>Resultados:</a:t>
            </a:r>
          </a:p>
          <a:p>
            <a:r>
              <a:rPr lang="es-ES" dirty="0"/>
              <a:t>Hasta ahora solo he ido cambiando el </a:t>
            </a:r>
            <a:r>
              <a:rPr lang="es-ES" dirty="0" err="1"/>
              <a:t>prediction_lenght</a:t>
            </a:r>
            <a:r>
              <a:rPr lang="es-ES" dirty="0"/>
              <a:t>, </a:t>
            </a:r>
            <a:r>
              <a:rPr lang="es-ES" dirty="0" err="1"/>
              <a:t>lags_secuences</a:t>
            </a:r>
            <a:r>
              <a:rPr lang="es-ES" dirty="0"/>
              <a:t> y el </a:t>
            </a:r>
            <a:r>
              <a:rPr lang="es-ES" dirty="0" err="1"/>
              <a:t>num_epochs</a:t>
            </a:r>
            <a:r>
              <a:rPr lang="es-ES" dirty="0"/>
              <a:t>. El mejor resultado por ahora es para el </a:t>
            </a:r>
            <a:r>
              <a:rPr lang="es-ES" dirty="0" err="1"/>
              <a:t>Autoformer</a:t>
            </a:r>
            <a:r>
              <a:rPr lang="es-ES" dirty="0"/>
              <a:t> de </a:t>
            </a:r>
            <a:r>
              <a:rPr lang="es-ES" dirty="0" err="1"/>
              <a:t>prediction_lenght</a:t>
            </a:r>
            <a:r>
              <a:rPr lang="es-ES" dirty="0"/>
              <a:t>=360, </a:t>
            </a:r>
            <a:r>
              <a:rPr lang="es-ES" dirty="0" err="1"/>
              <a:t>num_epochs</a:t>
            </a:r>
            <a:r>
              <a:rPr lang="es-ES" dirty="0"/>
              <a:t>=30, </a:t>
            </a:r>
            <a:r>
              <a:rPr lang="es-ES" dirty="0" err="1"/>
              <a:t>lags_secuence</a:t>
            </a:r>
            <a:r>
              <a:rPr lang="es-ES" dirty="0"/>
              <a:t>=[1, 24*7]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340B23CD-F646-9EA2-C01C-85462FDEC071}"/>
              </a:ext>
            </a:extLst>
          </p:cNvPr>
          <p:cNvGrpSpPr/>
          <p:nvPr/>
        </p:nvGrpSpPr>
        <p:grpSpPr>
          <a:xfrm>
            <a:off x="4414386" y="1940333"/>
            <a:ext cx="3360000" cy="4908995"/>
            <a:chOff x="4137768" y="1940333"/>
            <a:chExt cx="3360000" cy="4908995"/>
          </a:xfrm>
        </p:grpSpPr>
        <p:pic>
          <p:nvPicPr>
            <p:cNvPr id="4" name="Imagen 3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4876CCDC-A058-E66E-A569-03E160E0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7768" y="1940333"/>
              <a:ext cx="3360000" cy="2520000"/>
            </a:xfrm>
            <a:prstGeom prst="rect">
              <a:avLst/>
            </a:prstGeom>
          </p:spPr>
        </p:pic>
        <p:pic>
          <p:nvPicPr>
            <p:cNvPr id="8" name="Imagen 7" descr="Imagen que contiene Histograma&#10;&#10;Descripción generada automáticamente">
              <a:extLst>
                <a:ext uri="{FF2B5EF4-FFF2-40B4-BE49-F238E27FC236}">
                  <a16:creationId xmlns:a16="http://schemas.microsoft.com/office/drawing/2014/main" id="{DB743F44-BF4B-A6D6-7629-EE2F852DD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7768" y="4329328"/>
              <a:ext cx="3360000" cy="2520000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765B743-9667-5C60-CF7E-5CFF5D0C7EEA}"/>
              </a:ext>
            </a:extLst>
          </p:cNvPr>
          <p:cNvGrpSpPr/>
          <p:nvPr/>
        </p:nvGrpSpPr>
        <p:grpSpPr>
          <a:xfrm>
            <a:off x="8221065" y="1940333"/>
            <a:ext cx="3360000" cy="4908995"/>
            <a:chOff x="8221065" y="1940333"/>
            <a:chExt cx="3360000" cy="4908995"/>
          </a:xfrm>
        </p:grpSpPr>
        <p:pic>
          <p:nvPicPr>
            <p:cNvPr id="11" name="Imagen 10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F66456ED-67A2-84F5-9B95-18A7D79B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1065" y="1940333"/>
              <a:ext cx="3360000" cy="2520000"/>
            </a:xfrm>
            <a:prstGeom prst="rect">
              <a:avLst/>
            </a:prstGeom>
          </p:spPr>
        </p:pic>
        <p:pic>
          <p:nvPicPr>
            <p:cNvPr id="14" name="Imagen 13" descr="Imagen que contiene Histograma&#10;&#10;Descripción generada automáticamente">
              <a:extLst>
                <a:ext uri="{FF2B5EF4-FFF2-40B4-BE49-F238E27FC236}">
                  <a16:creationId xmlns:a16="http://schemas.microsoft.com/office/drawing/2014/main" id="{82355A00-AF71-2782-DCDD-57BC8AF0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1065" y="4329328"/>
              <a:ext cx="3360000" cy="2520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1D06067A-2426-1BE4-5010-D4A4FEE317AF}"/>
              </a:ext>
            </a:extLst>
          </p:cNvPr>
          <p:cNvGrpSpPr/>
          <p:nvPr/>
        </p:nvGrpSpPr>
        <p:grpSpPr>
          <a:xfrm>
            <a:off x="607707" y="1940333"/>
            <a:ext cx="3360000" cy="4908995"/>
            <a:chOff x="607707" y="1940333"/>
            <a:chExt cx="3360000" cy="4908995"/>
          </a:xfrm>
        </p:grpSpPr>
        <p:pic>
          <p:nvPicPr>
            <p:cNvPr id="18" name="Imagen 17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A95DCB5D-A846-6D35-3191-575AC805B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7708" y="1940333"/>
              <a:ext cx="3359999" cy="2520000"/>
            </a:xfrm>
            <a:prstGeom prst="rect">
              <a:avLst/>
            </a:prstGeom>
          </p:spPr>
        </p:pic>
        <p:pic>
          <p:nvPicPr>
            <p:cNvPr id="26" name="Imagen 25" descr="Gráfico&#10;&#10;Descripción generada automáticamente">
              <a:extLst>
                <a:ext uri="{FF2B5EF4-FFF2-40B4-BE49-F238E27FC236}">
                  <a16:creationId xmlns:a16="http://schemas.microsoft.com/office/drawing/2014/main" id="{C8785D35-E359-6CE3-95ED-4D19C1F5F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707" y="4329328"/>
              <a:ext cx="3360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89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29A2B-958F-EDB3-797D-10ED71F9A700}"/>
              </a:ext>
            </a:extLst>
          </p:cNvPr>
          <p:cNvSpPr txBox="1">
            <a:spLocks/>
          </p:cNvSpPr>
          <p:nvPr/>
        </p:nvSpPr>
        <p:spPr>
          <a:xfrm>
            <a:off x="737343" y="693490"/>
            <a:ext cx="10822686" cy="562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1" dirty="0"/>
              <a:t>Dudas: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Los datos del diámetro no están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¿Debería comparar los resultados con los mismos datos de Andrés?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¿La </a:t>
            </a:r>
            <a:r>
              <a:rPr lang="es-ES" sz="1800" b="1" dirty="0" err="1"/>
              <a:t>electroconductividad</a:t>
            </a:r>
            <a:r>
              <a:rPr lang="es-ES" sz="1800" b="1" dirty="0"/>
              <a:t> vale la pena?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¿Pasa algo por quitar la pendiente?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B6D6B8-E17A-5C08-BFB7-BDEF2CCE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6" y="1426271"/>
            <a:ext cx="7929562" cy="22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29A2B-958F-EDB3-797D-10ED71F9A700}"/>
              </a:ext>
            </a:extLst>
          </p:cNvPr>
          <p:cNvSpPr txBox="1">
            <a:spLocks/>
          </p:cNvSpPr>
          <p:nvPr/>
        </p:nvSpPr>
        <p:spPr>
          <a:xfrm>
            <a:off x="737343" y="693490"/>
            <a:ext cx="10822686" cy="562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1" dirty="0"/>
              <a:t>Propuestas para continuar: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Documentar las cosas y aprender más a fondo sobre cómo funcionan para así perfeccionarlo.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Probar con distintos </a:t>
            </a:r>
            <a:r>
              <a:rPr lang="es-ES" sz="1800" b="1" dirty="0" err="1"/>
              <a:t>hiperparámetros</a:t>
            </a:r>
            <a:r>
              <a:rPr lang="es-ES" sz="1800" b="1" dirty="0"/>
              <a:t>.</a:t>
            </a:r>
          </a:p>
          <a:p>
            <a:pPr algn="l"/>
            <a:endParaRPr lang="es-ES" sz="1800" b="1" dirty="0"/>
          </a:p>
          <a:p>
            <a:pPr algn="l"/>
            <a:r>
              <a:rPr lang="es-ES" sz="1800" b="1" dirty="0"/>
              <a:t>Ya después: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/>
              <a:t>Algoritmos de ajuste de </a:t>
            </a:r>
            <a:r>
              <a:rPr lang="es-ES" sz="1800" b="1" dirty="0" err="1"/>
              <a:t>hiperparámetros</a:t>
            </a:r>
            <a:r>
              <a:rPr lang="es-ES" sz="1800" b="1" dirty="0"/>
              <a:t>.</a:t>
            </a:r>
          </a:p>
          <a:p>
            <a:pPr algn="l"/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2_TF66722518_Win32" id="{6D798256-8C16-4E1C-98B3-52DAAB74078E}" vid="{6A8CE3A5-F029-4AA8-AE08-E71561E574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{17DFF324-2C78-48EA-BBAB-D79AA5C85651}tf66722518_win32</Template>
  <TotalTime>86</TotalTime>
  <Words>207</Words>
  <Application>Microsoft Office PowerPoint</Application>
  <PresentationFormat>Panorámica</PresentationFormat>
  <Paragraphs>64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Bodoni MT</vt:lpstr>
      <vt:lpstr>Calibri</vt:lpstr>
      <vt:lpstr>Source Sans Pro Light</vt:lpstr>
      <vt:lpstr>Personalizar</vt:lpstr>
      <vt:lpstr>3rd Meeting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Meeting</dc:title>
  <dc:creator>ANTONIO LUIS GONZALEZ HERNANDEZ</dc:creator>
  <cp:lastModifiedBy>ANTONIO LUIS GONZALEZ HERNANDEZ</cp:lastModifiedBy>
  <cp:revision>2</cp:revision>
  <dcterms:created xsi:type="dcterms:W3CDTF">2024-05-01T14:52:00Z</dcterms:created>
  <dcterms:modified xsi:type="dcterms:W3CDTF">2024-05-02T14:54:39Z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