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5A_DAD7D3B0.xml" ContentType="application/vnd.ms-powerpoint.comments+xml"/>
  <Override PartName="/ppt/notesSlides/notesSlide5.xml" ContentType="application/vnd.openxmlformats-officedocument.presentationml.notesSlide+xml"/>
  <Override PartName="/ppt/comments/modernComment_168_703E4663.xml" ContentType="application/vnd.ms-powerpoint.comments+xml"/>
  <Override PartName="/ppt/notesSlides/notesSlide6.xml" ContentType="application/vnd.openxmlformats-officedocument.presentationml.notesSlide+xml"/>
  <Override PartName="/ppt/comments/modernComment_169_7BE5D41.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344" r:id="rId5"/>
    <p:sldId id="345" r:id="rId6"/>
    <p:sldId id="357" r:id="rId7"/>
    <p:sldId id="346" r:id="rId8"/>
    <p:sldId id="359" r:id="rId9"/>
    <p:sldId id="360" r:id="rId10"/>
    <p:sldId id="362" r:id="rId11"/>
    <p:sldId id="361" r:id="rId12"/>
    <p:sldId id="363" r:id="rId13"/>
    <p:sldId id="364" r:id="rId14"/>
  </p:sldIdLst>
  <p:sldSz cx="13212763" cy="9972675"/>
  <p:notesSz cx="6858000" cy="9144000"/>
  <p:defaultTextStyle>
    <a:defPPr rtl="0">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13" userDrawn="1">
          <p15:clr>
            <a:srgbClr val="A4A3A4"/>
          </p15:clr>
        </p15:guide>
        <p15:guide id="2" pos="416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 id="{498288C8-DF52-CC6E-37F8-0D1C63050323}" name="ANTONIO LUIS GONZALEZ HERNANDEZ" initials="AG" userId="S::antgonher1@alum.us.es::2a68a2a9-9cde-4c7f-b775-11502946765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EDA"/>
    <a:srgbClr val="FFE7DD"/>
    <a:srgbClr val="EFFFFC"/>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2" autoAdjust="0"/>
    <p:restoredTop sz="96222" autoAdjust="0"/>
  </p:normalViewPr>
  <p:slideViewPr>
    <p:cSldViewPr snapToGrid="0">
      <p:cViewPr varScale="1">
        <p:scale>
          <a:sx n="79" d="100"/>
          <a:sy n="79" d="100"/>
        </p:scale>
        <p:origin x="1350" y="102"/>
      </p:cViewPr>
      <p:guideLst>
        <p:guide orient="horz" pos="2613"/>
        <p:guide pos="4162"/>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0109"/>
    </p:cViewPr>
  </p:sorterViewPr>
  <p:notesViewPr>
    <p:cSldViewPr snapToGrid="0" showGuides="1">
      <p:cViewPr varScale="1">
        <p:scale>
          <a:sx n="97" d="100"/>
          <a:sy n="97" d="100"/>
        </p:scale>
        <p:origin x="286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omments/modernComment_15A_DAD7D3B0.xml><?xml version="1.0" encoding="utf-8"?>
<p188:cmLst xmlns:a="http://schemas.openxmlformats.org/drawingml/2006/main" xmlns:r="http://schemas.openxmlformats.org/officeDocument/2006/relationships" xmlns:p188="http://schemas.microsoft.com/office/powerpoint/2018/8/main">
  <p188:cm id="{1EA0F41C-CD84-4CFC-BC67-29462F7889CE}" authorId="{498288C8-DF52-CC6E-37F8-0D1C63050323}" created="2024-04-03T15:19:20.422">
    <ac:deMkLst xmlns:ac="http://schemas.microsoft.com/office/drawing/2013/main/command">
      <pc:docMk xmlns:pc="http://schemas.microsoft.com/office/powerpoint/2013/main/command"/>
      <pc:sldMk xmlns:pc="http://schemas.microsoft.com/office/powerpoint/2013/main/command" cId="3671577520" sldId="346"/>
      <ac:spMk id="17" creationId="{0568ADE0-AB0D-2D24-C829-087E34E70C2E}"/>
    </ac:deMkLst>
    <p188:pos x="2849277" y="1032872"/>
    <p188:txBody>
      <a:bodyPr/>
      <a:lstStyle/>
      <a:p>
        <a:r>
          <a:rPr lang="es-ES"/>
          <a:t>prediction_length: Especifica la longitud de la predicción, es decir, cuántos pasos de tiempo en el futuro se quiere predecir.
context_length: Indica la longitud del contexto, es decir, cuántos pasos de tiempo pasados se considerarán al hacer una predicción. Aquí se establece que el contexto será el doble de la longitud de la predicción. Esto significa que el modelo considerará un período de tiempo igual a dos veces la longitud de la predicción para hacer sus predicciones.
lags_sequence: Es una lista que contiene los desfases que se utilizarán como características adicionales en el modelo. Estos desfases son básicamente los valores pasados de la serie temporal que se utilizarán para predecir el siguiente valor.
num_time_features: Indica el número de características de tiempo que se utilizarán en el modelo. Aquí se agrega 1 al número de características de tiempo existentes. Esto probablemente se hace para incluir alguna característica de tiempo adicional, como el "mes del año" y la "edad" de la serie temporal.
num_static_categorical_features: Representa el número de características categóricas estáticas que el modelo tomará en cuenta. En este caso, se tiene una única característica categórica estática, que es el identificador de la serie temporal.
cardinality: Es una lista que contiene el número de valores únicos para cada característica categórica. Aquí, se establece que hay 366 posibles valores para el identificador de la serie temporal.
embedding_dimension: Indica la dimensión de los embeddings que se aprenderán para cada característica categórica. Aquí, se establece que el modelo aprenderá embeddings de tamaño 2 para cada uno de los 366 valores posibles del identificador de la serie temporal.
encoder_layers: Especifica el número de capas en el codificador del modelo Transformer.
decoder_layers: Especifica el número de capas en el decodificador del modelo Transformer.
d_model: Indica la dimensión del espacio de representación para el modelo Transformer. Esto afecta el tamaño de los embeddings y la salida de las capas de atención en el modelo.</a:t>
        </a:r>
      </a:p>
    </p188:txBody>
  </p188:cm>
</p188:cmLst>
</file>

<file path=ppt/comments/modernComment_168_703E4663.xml><?xml version="1.0" encoding="utf-8"?>
<p188:cmLst xmlns:a="http://schemas.openxmlformats.org/drawingml/2006/main" xmlns:r="http://schemas.openxmlformats.org/officeDocument/2006/relationships" xmlns:p188="http://schemas.microsoft.com/office/powerpoint/2018/8/main">
  <p188:cm id="{8078FFCD-E4B4-4C3F-99BA-4C5AD22D1640}" authorId="{498288C8-DF52-CC6E-37F8-0D1C63050323}" created="2024-04-03T15:19:20.422">
    <ac:deMkLst xmlns:ac="http://schemas.microsoft.com/office/drawing/2013/main/command">
      <pc:docMk xmlns:pc="http://schemas.microsoft.com/office/powerpoint/2013/main/command"/>
      <pc:sldMk xmlns:pc="http://schemas.microsoft.com/office/powerpoint/2013/main/command" cId="1883129443" sldId="360"/>
      <ac:spMk id="17" creationId="{0568ADE0-AB0D-2D24-C829-087E34E70C2E}"/>
    </ac:deMkLst>
    <p188:pos x="2849277" y="1032872"/>
    <p188:txBody>
      <a:bodyPr/>
      <a:lstStyle/>
      <a:p>
        <a:r>
          <a:rPr lang="es-ES"/>
          <a:t>prediction_length: Especifica la longitud de la predicción, es decir, cuántos pasos de tiempo en el futuro se quiere predecir.
context_length: Indica la longitud del contexto, es decir, cuántos pasos de tiempo pasados se considerarán al hacer una predicción. Aquí se establece que el contexto será el doble de la longitud de la predicción. Esto significa que el modelo considerará un período de tiempo igual a dos veces la longitud de la predicción para hacer sus predicciones.
lags_sequence: Es una lista que contiene los desfases que se utilizarán como características adicionales en el modelo. Estos desfases son básicamente los valores pasados de la serie temporal que se utilizarán para predecir el siguiente valor.
num_time_features: Indica el número de características de tiempo que se utilizarán en el modelo. Aquí se agrega 1 al número de características de tiempo existentes. Esto probablemente se hace para incluir alguna característica de tiempo adicional, como el "mes del año" y la "edad" de la serie temporal.
num_static_categorical_features: Representa el número de características categóricas estáticas que el modelo tomará en cuenta. En este caso, se tiene una única característica categórica estática, que es el identificador de la serie temporal.
cardinality: Es una lista que contiene el número de valores únicos para cada característica categórica. Aquí, se establece que hay 366 posibles valores para el identificador de la serie temporal.
embedding_dimension: Indica la dimensión de los embeddings que se aprenderán para cada característica categórica. Aquí, se establece que el modelo aprenderá embeddings de tamaño 2 para cada uno de los 366 valores posibles del identificador de la serie temporal.
encoder_layers: Especifica el número de capas en el codificador del modelo Transformer.
decoder_layers: Especifica el número de capas en el decodificador del modelo Transformer.
d_model: Indica la dimensión del espacio de representación para el modelo Transformer. Esto afecta el tamaño de los embeddings y la salida de las capas de atención en el modelo.</a:t>
        </a:r>
      </a:p>
    </p188:txBody>
  </p188:cm>
</p188:cmLst>
</file>

<file path=ppt/comments/modernComment_169_7BE5D41.xml><?xml version="1.0" encoding="utf-8"?>
<p188:cmLst xmlns:a="http://schemas.openxmlformats.org/drawingml/2006/main" xmlns:r="http://schemas.openxmlformats.org/officeDocument/2006/relationships" xmlns:p188="http://schemas.microsoft.com/office/powerpoint/2018/8/main">
  <p188:cm id="{DF606AA9-CAA8-4DCD-8DD4-5199E70B6FB5}" authorId="{498288C8-DF52-CC6E-37F8-0D1C63050323}" created="2024-04-03T15:19:20.422">
    <ac:deMkLst xmlns:ac="http://schemas.microsoft.com/office/drawing/2013/main/command">
      <pc:docMk xmlns:pc="http://schemas.microsoft.com/office/powerpoint/2013/main/command"/>
      <pc:sldMk xmlns:pc="http://schemas.microsoft.com/office/powerpoint/2013/main/command" cId="129916225" sldId="361"/>
      <ac:spMk id="17" creationId="{0568ADE0-AB0D-2D24-C829-087E34E70C2E}"/>
    </ac:deMkLst>
    <p188:pos x="2849277" y="1032872"/>
    <p188:txBody>
      <a:bodyPr/>
      <a:lstStyle/>
      <a:p>
        <a:r>
          <a:rPr lang="es-ES"/>
          <a:t>prediction_length: Especifica la longitud de la predicción, es decir, cuántos pasos de tiempo en el futuro se quiere predecir.
context_length: Indica la longitud del contexto, es decir, cuántos pasos de tiempo pasados se considerarán al hacer una predicción. Aquí se establece que el contexto será el doble de la longitud de la predicción. Esto significa que el modelo considerará un período de tiempo igual a dos veces la longitud de la predicción para hacer sus predicciones.
lags_sequence: Es una lista que contiene los desfases que se utilizarán como características adicionales en el modelo. Estos desfases son básicamente los valores pasados de la serie temporal que se utilizarán para predecir el siguiente valor.
num_time_features: Indica el número de características de tiempo que se utilizarán en el modelo. Aquí se agrega 1 al número de características de tiempo existentes. Esto probablemente se hace para incluir alguna característica de tiempo adicional, como el "mes del año" y la "edad" de la serie temporal.
num_static_categorical_features: Representa el número de características categóricas estáticas que el modelo tomará en cuenta. En este caso, se tiene una única característica categórica estática, que es el identificador de la serie temporal.
cardinality: Es una lista que contiene el número de valores únicos para cada característica categórica. Aquí, se establece que hay 366 posibles valores para el identificador de la serie temporal.
embedding_dimension: Indica la dimensión de los embeddings que se aprenderán para cada característica categórica. Aquí, se establece que el modelo aprenderá embeddings de tamaño 2 para cada uno de los 366 valores posibles del identificador de la serie temporal.
encoder_layers: Especifica el número de capas en el codificador del modelo Transformer.
decoder_layers: Especifica el número de capas en el decodificador del modelo Transformer.
d_model: Indica la dimensión del espacio de representación para el modelo Transformer. Esto afecta el tamaño de los embeddings y la salida de las capas de atención en el modelo.</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dirty="0"/>
          </a:p>
        </p:txBody>
      </p:sp>
      <p:sp>
        <p:nvSpPr>
          <p:cNvPr id="3" name="Marcador de fecha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s-ES" sz="1200"/>
            </a:lvl1pPr>
          </a:lstStyle>
          <a:p>
            <a:pPr rtl="0"/>
            <a:fld id="{569ED919-00BB-4E1F-9649-60FAA305BDC2}" type="datetime1">
              <a:rPr lang="es-ES" smtClean="0"/>
              <a:t>04/04/2024</a:t>
            </a:fld>
            <a:endParaRPr lang="es-ES" dirty="0"/>
          </a:p>
        </p:txBody>
      </p:sp>
      <p:sp>
        <p:nvSpPr>
          <p:cNvPr id="4" name="Marcador de pie de página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dirty="0"/>
          </a:p>
        </p:txBody>
      </p:sp>
      <p:sp>
        <p:nvSpPr>
          <p:cNvPr id="5" name="Marcador de número de diapositiva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F7F75FB2-D12E-4669-8522-D3E2C7E6DC97}" type="slidenum">
              <a:rPr lang="es-ES" smtClean="0"/>
              <a:t>‹Nº›</a:t>
            </a:fld>
            <a:endParaRPr lang="es-E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s-ES" sz="1200"/>
            </a:lvl1pPr>
          </a:lstStyle>
          <a:p>
            <a:pPr rtl="0"/>
            <a:fld id="{15D2C941-541A-451F-A21B-3E8902B9DFE8}" type="datetime1">
              <a:rPr lang="es-ES" smtClean="0"/>
              <a:t>04/04/2024</a:t>
            </a:fld>
            <a:endParaRPr lang="es-ES" dirty="0"/>
          </a:p>
        </p:txBody>
      </p:sp>
      <p:sp>
        <p:nvSpPr>
          <p:cNvPr id="4" name="Marcador de imagen de diapositiva 3"/>
          <p:cNvSpPr>
            <a:spLocks noGrp="1" noRot="1" noChangeAspect="1"/>
          </p:cNvSpPr>
          <p:nvPr>
            <p:ph type="sldImg" idx="2"/>
          </p:nvPr>
        </p:nvSpPr>
        <p:spPr>
          <a:xfrm>
            <a:off x="1384300" y="1143000"/>
            <a:ext cx="4089400" cy="3086100"/>
          </a:xfrm>
          <a:prstGeom prst="rect">
            <a:avLst/>
          </a:prstGeom>
          <a:noFill/>
          <a:ln w="12700">
            <a:solidFill>
              <a:prstClr val="black"/>
            </a:solidFill>
          </a:ln>
        </p:spPr>
        <p:txBody>
          <a:bodyPr vert="horz" lIns="91440" tIns="45720" rIns="91440" bIns="45720" rtlCol="0" anchor="ctr"/>
          <a:lstStyle>
            <a:defPPr>
              <a:defRPr lang="es-ES"/>
            </a:defPPr>
          </a:lstStyle>
          <a:p>
            <a:pPr rtl="0"/>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8D18E0B9-48E4-499D-93B2-B07D00395BAC}" type="slidenum">
              <a:rPr lang="es-ES" smtClean="0"/>
              <a:t>‹Nº›</a:t>
            </a:fld>
            <a:endParaRPr lang="es-E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84300" y="1143000"/>
            <a:ext cx="4089400" cy="3086100"/>
          </a:xfrm>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1</a:t>
            </a:fld>
            <a:endParaRPr lang="es-ES" dirty="0"/>
          </a:p>
        </p:txBody>
      </p:sp>
    </p:spTree>
    <p:extLst>
      <p:ext uri="{BB962C8B-B14F-4D97-AF65-F5344CB8AC3E}">
        <p14:creationId xmlns:p14="http://schemas.microsoft.com/office/powerpoint/2010/main" val="218129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84300" y="1143000"/>
            <a:ext cx="4089400" cy="3086100"/>
          </a:xfrm>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2</a:t>
            </a:fld>
            <a:endParaRPr lang="es-ES" dirty="0"/>
          </a:p>
        </p:txBody>
      </p:sp>
    </p:spTree>
    <p:extLst>
      <p:ext uri="{BB962C8B-B14F-4D97-AF65-F5344CB8AC3E}">
        <p14:creationId xmlns:p14="http://schemas.microsoft.com/office/powerpoint/2010/main" val="4207700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84300" y="1143000"/>
            <a:ext cx="4089400" cy="3086100"/>
          </a:xfrm>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3</a:t>
            </a:fld>
            <a:endParaRPr lang="es-ES" dirty="0"/>
          </a:p>
        </p:txBody>
      </p:sp>
    </p:spTree>
    <p:extLst>
      <p:ext uri="{BB962C8B-B14F-4D97-AF65-F5344CB8AC3E}">
        <p14:creationId xmlns:p14="http://schemas.microsoft.com/office/powerpoint/2010/main" val="1489245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84300" y="1143000"/>
            <a:ext cx="4089400" cy="3086100"/>
          </a:xfrm>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4</a:t>
            </a:fld>
            <a:endParaRPr lang="es-ES" dirty="0"/>
          </a:p>
        </p:txBody>
      </p:sp>
    </p:spTree>
    <p:extLst>
      <p:ext uri="{BB962C8B-B14F-4D97-AF65-F5344CB8AC3E}">
        <p14:creationId xmlns:p14="http://schemas.microsoft.com/office/powerpoint/2010/main" val="67846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84300" y="1143000"/>
            <a:ext cx="4089400" cy="3086100"/>
          </a:xfrm>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6</a:t>
            </a:fld>
            <a:endParaRPr lang="es-ES" dirty="0"/>
          </a:p>
        </p:txBody>
      </p:sp>
    </p:spTree>
    <p:extLst>
      <p:ext uri="{BB962C8B-B14F-4D97-AF65-F5344CB8AC3E}">
        <p14:creationId xmlns:p14="http://schemas.microsoft.com/office/powerpoint/2010/main" val="2508612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84300" y="1143000"/>
            <a:ext cx="4089400" cy="3086100"/>
          </a:xfrm>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8</a:t>
            </a:fld>
            <a:endParaRPr lang="es-ES" dirty="0"/>
          </a:p>
        </p:txBody>
      </p:sp>
    </p:spTree>
    <p:extLst>
      <p:ext uri="{BB962C8B-B14F-4D97-AF65-F5344CB8AC3E}">
        <p14:creationId xmlns:p14="http://schemas.microsoft.com/office/powerpoint/2010/main" val="1440153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1">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FCA39D92-9919-A80E-44FF-6B912E850733}"/>
              </a:ext>
            </a:extLst>
          </p:cNvPr>
          <p:cNvSpPr>
            <a:spLocks noGrp="1"/>
          </p:cNvSpPr>
          <p:nvPr>
            <p:ph type="pic" sz="quarter" idx="10" hasCustomPrompt="1"/>
          </p:nvPr>
        </p:nvSpPr>
        <p:spPr>
          <a:xfrm>
            <a:off x="497202" y="664845"/>
            <a:ext cx="12218365" cy="8642985"/>
          </a:xfrm>
        </p:spPr>
        <p:txBody>
          <a:bodyPr rtlCol="0">
            <a:normAutofit/>
          </a:bodyPr>
          <a:lstStyle>
            <a:lvl1pPr marL="0" indent="0">
              <a:buNone/>
              <a:defRPr lang="es-ES" sz="2000"/>
            </a:lvl1pPr>
          </a:lstStyle>
          <a:p>
            <a:pPr rtl="0"/>
            <a:r>
              <a:rPr lang="es-ES"/>
              <a:t>Haga clic en el icono para insertar una imagen</a:t>
            </a:r>
          </a:p>
        </p:txBody>
      </p:sp>
      <p:sp>
        <p:nvSpPr>
          <p:cNvPr id="6" name="Título 5">
            <a:extLst>
              <a:ext uri="{FF2B5EF4-FFF2-40B4-BE49-F238E27FC236}">
                <a16:creationId xmlns:a16="http://schemas.microsoft.com/office/drawing/2014/main" id="{B62FF34D-C8F8-1796-647D-D17056A27E11}"/>
              </a:ext>
            </a:extLst>
          </p:cNvPr>
          <p:cNvSpPr>
            <a:spLocks noGrp="1"/>
          </p:cNvSpPr>
          <p:nvPr>
            <p:ph type="title" hasCustomPrompt="1"/>
          </p:nvPr>
        </p:nvSpPr>
        <p:spPr>
          <a:xfrm>
            <a:off x="7133023" y="890645"/>
            <a:ext cx="5095566" cy="4477421"/>
          </a:xfrm>
        </p:spPr>
        <p:txBody>
          <a:bodyPr rtlCol="0" anchor="b">
            <a:normAutofit/>
          </a:bodyPr>
          <a:lstStyle>
            <a:lvl1pPr algn="r">
              <a:defRPr lang="es-ES" sz="4800">
                <a:solidFill>
                  <a:schemeClr val="tx1"/>
                </a:solidFill>
              </a:defRPr>
            </a:lvl1pPr>
          </a:lstStyle>
          <a:p>
            <a:pPr rtl="0"/>
            <a:r>
              <a:rPr lang="es-ES"/>
              <a:t>Haga clic para agregar un título</a:t>
            </a:r>
          </a:p>
        </p:txBody>
      </p:sp>
    </p:spTree>
    <p:extLst>
      <p:ext uri="{BB962C8B-B14F-4D97-AF65-F5344CB8AC3E}">
        <p14:creationId xmlns:p14="http://schemas.microsoft.com/office/powerpoint/2010/main" val="907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contenido y tabla">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830338E2-B50A-8F3E-2CA7-A75753E7ED96}"/>
              </a:ext>
            </a:extLst>
          </p:cNvPr>
          <p:cNvSpPr>
            <a:spLocks noGrp="1"/>
          </p:cNvSpPr>
          <p:nvPr>
            <p:ph type="title" hasCustomPrompt="1"/>
          </p:nvPr>
        </p:nvSpPr>
        <p:spPr>
          <a:xfrm>
            <a:off x="989038" y="870970"/>
            <a:ext cx="11396008" cy="1927589"/>
          </a:xfrm>
        </p:spPr>
        <p:txBody>
          <a:bodyPr rtlCol="0">
            <a:normAutofit/>
          </a:bodyPr>
          <a:lstStyle>
            <a:lvl1pPr>
              <a:defRPr lang="es-ES" sz="3600"/>
            </a:lvl1pPr>
          </a:lstStyle>
          <a:p>
            <a:pPr rtl="0"/>
            <a:r>
              <a:rPr lang="es-ES"/>
              <a:t>Haga clic para agregar un título</a:t>
            </a:r>
          </a:p>
        </p:txBody>
      </p:sp>
      <p:sp>
        <p:nvSpPr>
          <p:cNvPr id="12" name="Marcador de contenido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1007476" y="3131240"/>
            <a:ext cx="3286674" cy="5511742"/>
          </a:xfrm>
        </p:spPr>
        <p:txBody>
          <a:bodyPr lIns="91440" rtlCol="0">
            <a:normAutofit/>
          </a:bodyPr>
          <a:lstStyle>
            <a:lvl1pPr>
              <a:spcBef>
                <a:spcPts val="1000"/>
              </a:spcBef>
              <a:spcAft>
                <a:spcPts val="1200"/>
              </a:spcAft>
              <a:defRPr lang="es-ES" sz="1800"/>
            </a:lvl1pPr>
            <a:lvl2pPr>
              <a:spcBef>
                <a:spcPts val="1000"/>
              </a:spcBef>
              <a:spcAft>
                <a:spcPts val="1200"/>
              </a:spcAft>
              <a:defRPr lang="es-ES" sz="1600"/>
            </a:lvl2pPr>
            <a:lvl3pPr>
              <a:spcBef>
                <a:spcPts val="1000"/>
              </a:spcBef>
              <a:spcAft>
                <a:spcPts val="1200"/>
              </a:spcAft>
              <a:defRPr lang="es-ES" sz="1400"/>
            </a:lvl3pPr>
            <a:lvl4pPr>
              <a:spcBef>
                <a:spcPts val="1000"/>
              </a:spcBef>
              <a:spcAft>
                <a:spcPts val="1200"/>
              </a:spcAft>
              <a:defRPr lang="es-ES" sz="1200"/>
            </a:lvl4pPr>
            <a:lvl5pPr>
              <a:spcBef>
                <a:spcPts val="1000"/>
              </a:spcBef>
              <a:spcAft>
                <a:spcPts val="1200"/>
              </a:spcAft>
              <a:defRPr lang="es-ES" sz="12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1" name="Marcador de posición de tabla 10">
            <a:extLst>
              <a:ext uri="{FF2B5EF4-FFF2-40B4-BE49-F238E27FC236}">
                <a16:creationId xmlns:a16="http://schemas.microsoft.com/office/drawing/2014/main" id="{6E658BA3-0202-C705-7A02-8B70B7884420}"/>
              </a:ext>
            </a:extLst>
          </p:cNvPr>
          <p:cNvSpPr>
            <a:spLocks noGrp="1"/>
          </p:cNvSpPr>
          <p:nvPr>
            <p:ph type="tbl" sz="quarter" idx="10"/>
          </p:nvPr>
        </p:nvSpPr>
        <p:spPr>
          <a:xfrm>
            <a:off x="5119946" y="3156449"/>
            <a:ext cx="7101860" cy="5486533"/>
          </a:xfrm>
        </p:spPr>
        <p:txBody>
          <a:bodyPr rtlCol="0">
            <a:normAutofit/>
          </a:bodyPr>
          <a:lstStyle>
            <a:lvl1pPr>
              <a:defRPr lang="es-ES" sz="2000"/>
            </a:lvl1pPr>
          </a:lstStyle>
          <a:p>
            <a:pPr rtl="0"/>
            <a:r>
              <a:rPr lang="es-ES"/>
              <a:t>Haga clic en el icono para agregar una tabla</a:t>
            </a:r>
            <a:endParaRPr lang="es-ES" dirty="0"/>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90958" y="8901326"/>
            <a:ext cx="4459308" cy="530952"/>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9248934" y="8901326"/>
            <a:ext cx="2972872" cy="530952"/>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
        <p:nvSpPr>
          <p:cNvPr id="2" name="Marco 1">
            <a:extLst>
              <a:ext uri="{FF2B5EF4-FFF2-40B4-BE49-F238E27FC236}">
                <a16:creationId xmlns:a16="http://schemas.microsoft.com/office/drawing/2014/main" id="{BD761E53-47C7-492A-D5B5-A8C2740B5157}"/>
              </a:ext>
            </a:extLst>
          </p:cNvPr>
          <p:cNvSpPr/>
          <p:nvPr userDrawn="1"/>
        </p:nvSpPr>
        <p:spPr>
          <a:xfrm>
            <a:off x="418662" y="511935"/>
            <a:ext cx="12375442" cy="8948814"/>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sz="1800" dirty="0">
              <a:solidFill>
                <a:schemeClr val="tx1"/>
              </a:solidFill>
            </a:endParaRPr>
          </a:p>
        </p:txBody>
      </p:sp>
    </p:spTree>
    <p:extLst>
      <p:ext uri="{BB962C8B-B14F-4D97-AF65-F5344CB8AC3E}">
        <p14:creationId xmlns:p14="http://schemas.microsoft.com/office/powerpoint/2010/main" val="27029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y diseño de 2 columnas 3">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2090F11-94D5-C2A6-0759-3E7541B0993A}"/>
              </a:ext>
            </a:extLst>
          </p:cNvPr>
          <p:cNvSpPr>
            <a:spLocks noGrp="1"/>
          </p:cNvSpPr>
          <p:nvPr>
            <p:ph type="title" hasCustomPrompt="1"/>
          </p:nvPr>
        </p:nvSpPr>
        <p:spPr>
          <a:xfrm>
            <a:off x="1007473" y="705441"/>
            <a:ext cx="11396008" cy="2227092"/>
          </a:xfrm>
        </p:spPr>
        <p:txBody>
          <a:bodyPr rtlCol="0">
            <a:normAutofit/>
          </a:bodyPr>
          <a:lstStyle>
            <a:lvl1pPr>
              <a:defRPr lang="es-ES" sz="3600"/>
            </a:lvl1pPr>
          </a:lstStyle>
          <a:p>
            <a:pPr rtl="0"/>
            <a:r>
              <a:rPr lang="es-ES"/>
              <a:t>Haga clic para agregar un título</a:t>
            </a:r>
          </a:p>
        </p:txBody>
      </p:sp>
      <p:sp>
        <p:nvSpPr>
          <p:cNvPr id="7" name="Rectángulo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606381" y="0"/>
            <a:ext cx="6606382" cy="107135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sz="1800" dirty="0"/>
          </a:p>
        </p:txBody>
      </p:sp>
      <p:sp>
        <p:nvSpPr>
          <p:cNvPr id="12" name="Marcador de contenido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1007475" y="3131236"/>
            <a:ext cx="7505504" cy="5090220"/>
          </a:xfrm>
        </p:spPr>
        <p:txBody>
          <a:bodyPr lIns="91440" rtlCol="0">
            <a:normAutofit/>
          </a:bodyPr>
          <a:lstStyle>
            <a:lvl1pPr marL="0" indent="0">
              <a:spcBef>
                <a:spcPts val="1000"/>
              </a:spcBef>
              <a:spcAft>
                <a:spcPts val="1200"/>
              </a:spcAft>
              <a:buNone/>
              <a:defRPr lang="es-ES" sz="1800" b="0"/>
            </a:lvl1pPr>
            <a:lvl2pPr marL="228600">
              <a:spcBef>
                <a:spcPts val="1000"/>
              </a:spcBef>
              <a:spcAft>
                <a:spcPts val="1200"/>
              </a:spcAft>
              <a:defRPr lang="es-ES" sz="1800" b="0"/>
            </a:lvl2pPr>
            <a:lvl3pPr marL="685800">
              <a:spcBef>
                <a:spcPts val="1000"/>
              </a:spcBef>
              <a:spcAft>
                <a:spcPts val="1200"/>
              </a:spcAft>
              <a:defRPr lang="es-ES" sz="1800" b="0"/>
            </a:lvl3pPr>
            <a:lvl4pPr marL="868680">
              <a:spcBef>
                <a:spcPts val="1000"/>
              </a:spcBef>
              <a:spcAft>
                <a:spcPts val="1200"/>
              </a:spcAft>
              <a:defRPr lang="es-ES" sz="1800" b="0"/>
            </a:lvl4pPr>
            <a:lvl5pPr marL="1143000">
              <a:spcBef>
                <a:spcPts val="1000"/>
              </a:spcBef>
              <a:spcAft>
                <a:spcPts val="1200"/>
              </a:spcAft>
              <a:defRPr lang="es-ES" sz="1800" b="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3" name="Marcador de contenido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903604" y="3131236"/>
            <a:ext cx="3499881" cy="5090220"/>
          </a:xfrm>
        </p:spPr>
        <p:txBody>
          <a:bodyPr lIns="91440" rtlCol="0">
            <a:normAutofit/>
          </a:bodyPr>
          <a:lstStyle>
            <a:lvl1pPr>
              <a:spcBef>
                <a:spcPts val="1000"/>
              </a:spcBef>
              <a:spcAft>
                <a:spcPts val="1200"/>
              </a:spcAft>
              <a:defRPr lang="es-ES" sz="1800" b="1"/>
            </a:lvl1pPr>
            <a:lvl2pPr>
              <a:spcBef>
                <a:spcPts val="1000"/>
              </a:spcBef>
              <a:spcAft>
                <a:spcPts val="1200"/>
              </a:spcAft>
              <a:defRPr lang="es-ES" sz="1600" b="1"/>
            </a:lvl2pPr>
            <a:lvl3pPr>
              <a:spcBef>
                <a:spcPts val="1000"/>
              </a:spcBef>
              <a:spcAft>
                <a:spcPts val="1200"/>
              </a:spcAft>
              <a:defRPr lang="es-ES" sz="1400" b="1"/>
            </a:lvl3pPr>
            <a:lvl4pPr>
              <a:spcBef>
                <a:spcPts val="1000"/>
              </a:spcBef>
              <a:spcAft>
                <a:spcPts val="1200"/>
              </a:spcAft>
              <a:defRPr lang="es-ES" sz="1200" b="1"/>
            </a:lvl4pPr>
            <a:lvl5pPr>
              <a:spcBef>
                <a:spcPts val="1000"/>
              </a:spcBef>
              <a:spcAft>
                <a:spcPts val="1200"/>
              </a:spcAft>
              <a:defRPr lang="es-ES" sz="1200" b="1"/>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90958" y="8901326"/>
            <a:ext cx="4459308" cy="530952"/>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9248934" y="8901326"/>
            <a:ext cx="2972872" cy="530952"/>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
        <p:nvSpPr>
          <p:cNvPr id="2" name="Marco 1">
            <a:extLst>
              <a:ext uri="{FF2B5EF4-FFF2-40B4-BE49-F238E27FC236}">
                <a16:creationId xmlns:a16="http://schemas.microsoft.com/office/drawing/2014/main" id="{C9F70CF1-DCAD-AE71-6B34-7BFB25EE530B}"/>
              </a:ext>
            </a:extLst>
          </p:cNvPr>
          <p:cNvSpPr/>
          <p:nvPr userDrawn="1"/>
        </p:nvSpPr>
        <p:spPr>
          <a:xfrm>
            <a:off x="418662" y="511935"/>
            <a:ext cx="12375442" cy="8948814"/>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sz="1800" dirty="0">
              <a:solidFill>
                <a:schemeClr val="tx1"/>
              </a:solidFill>
            </a:endParaRPr>
          </a:p>
        </p:txBody>
      </p:sp>
    </p:spTree>
    <p:extLst>
      <p:ext uri="{BB962C8B-B14F-4D97-AF65-F5344CB8AC3E}">
        <p14:creationId xmlns:p14="http://schemas.microsoft.com/office/powerpoint/2010/main" val="115423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a">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2090F11-94D5-C2A6-0759-3E7541B0993A}"/>
              </a:ext>
            </a:extLst>
          </p:cNvPr>
          <p:cNvSpPr>
            <a:spLocks noGrp="1"/>
          </p:cNvSpPr>
          <p:nvPr>
            <p:ph type="title" hasCustomPrompt="1"/>
          </p:nvPr>
        </p:nvSpPr>
        <p:spPr>
          <a:xfrm>
            <a:off x="1007473" y="705441"/>
            <a:ext cx="11196440" cy="2227092"/>
          </a:xfrm>
        </p:spPr>
        <p:txBody>
          <a:bodyPr rtlCol="0">
            <a:normAutofit/>
          </a:bodyPr>
          <a:lstStyle>
            <a:lvl1pPr>
              <a:defRPr lang="es-ES" sz="3600"/>
            </a:lvl1pPr>
          </a:lstStyle>
          <a:p>
            <a:pPr rtl="0"/>
            <a:r>
              <a:rPr lang="es-ES"/>
              <a:t>Haga clic para agregar un título</a:t>
            </a:r>
          </a:p>
        </p:txBody>
      </p:sp>
      <p:sp>
        <p:nvSpPr>
          <p:cNvPr id="9" name="Marcador de posición de tabla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1008162" y="3153402"/>
            <a:ext cx="11196440" cy="5728061"/>
          </a:xfrm>
        </p:spPr>
        <p:txBody>
          <a:bodyPr rtlCol="0">
            <a:normAutofit/>
          </a:bodyPr>
          <a:lstStyle>
            <a:lvl1pPr>
              <a:defRPr lang="es-ES" sz="2400"/>
            </a:lvl1pPr>
          </a:lstStyle>
          <a:p>
            <a:pPr rtl="0"/>
            <a:r>
              <a:rPr lang="es-ES"/>
              <a:t>Haga clic en el icono para insertar una tabla</a:t>
            </a:r>
          </a:p>
        </p:txBody>
      </p:sp>
      <p:sp>
        <p:nvSpPr>
          <p:cNvPr id="8" name="Rectángulo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418662" y="505075"/>
            <a:ext cx="12375443" cy="8947061"/>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sz="1800" dirty="0"/>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90958" y="8901326"/>
            <a:ext cx="4459308" cy="530952"/>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9248934" y="8901326"/>
            <a:ext cx="2972872" cy="530952"/>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Tree>
    <p:extLst>
      <p:ext uri="{BB962C8B-B14F-4D97-AF65-F5344CB8AC3E}">
        <p14:creationId xmlns:p14="http://schemas.microsoft.com/office/powerpoint/2010/main" val="296368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418662" y="505075"/>
            <a:ext cx="12375443" cy="8947061"/>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sz="1800" dirty="0"/>
          </a:p>
        </p:txBody>
      </p:sp>
      <p:sp>
        <p:nvSpPr>
          <p:cNvPr id="7" name="Título 6">
            <a:extLst>
              <a:ext uri="{FF2B5EF4-FFF2-40B4-BE49-F238E27FC236}">
                <a16:creationId xmlns:a16="http://schemas.microsoft.com/office/drawing/2014/main" id="{096C21AF-4286-DECE-37A1-E8980687A168}"/>
              </a:ext>
            </a:extLst>
          </p:cNvPr>
          <p:cNvSpPr>
            <a:spLocks noGrp="1"/>
          </p:cNvSpPr>
          <p:nvPr>
            <p:ph type="title" hasCustomPrompt="1"/>
          </p:nvPr>
        </p:nvSpPr>
        <p:spPr>
          <a:xfrm>
            <a:off x="974441" y="952944"/>
            <a:ext cx="4954786" cy="7978140"/>
          </a:xfrm>
        </p:spPr>
        <p:txBody>
          <a:bodyPr rtlCol="0">
            <a:normAutofit/>
          </a:bodyPr>
          <a:lstStyle>
            <a:lvl1pPr>
              <a:defRPr lang="es-ES" sz="4800"/>
            </a:lvl1pPr>
          </a:lstStyle>
          <a:p>
            <a:pPr rtl="0"/>
            <a:r>
              <a:rPr lang="es-ES"/>
              <a:t>Haga clic para agregar un título</a:t>
            </a:r>
          </a:p>
        </p:txBody>
      </p:sp>
      <p:sp>
        <p:nvSpPr>
          <p:cNvPr id="9" name="Marcador de contenido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7017561" y="4033397"/>
            <a:ext cx="4954786" cy="4897692"/>
          </a:xfrm>
        </p:spPr>
        <p:txBody>
          <a:bodyPr rtlCol="0">
            <a:normAutofit/>
          </a:bodyPr>
          <a:lstStyle>
            <a:lvl1pPr marL="0" indent="0">
              <a:spcBef>
                <a:spcPts val="1000"/>
              </a:spcBef>
              <a:buNone/>
              <a:defRPr lang="es-ES" sz="1800"/>
            </a:lvl1pPr>
            <a:lvl2pPr marL="457200" indent="0">
              <a:spcBef>
                <a:spcPts val="1000"/>
              </a:spcBef>
              <a:buNone/>
              <a:defRPr lang="es-ES" sz="1600"/>
            </a:lvl2pPr>
            <a:lvl3pPr marL="914400" indent="0">
              <a:spcBef>
                <a:spcPts val="1000"/>
              </a:spcBef>
              <a:buNone/>
              <a:defRPr lang="es-ES" sz="1400"/>
            </a:lvl3pPr>
            <a:lvl4pPr marL="1371600" indent="0">
              <a:spcBef>
                <a:spcPts val="1000"/>
              </a:spcBef>
              <a:buNone/>
              <a:defRPr lang="es-ES" sz="1200"/>
            </a:lvl4pPr>
            <a:lvl5pPr marL="1828800" indent="0">
              <a:spcBef>
                <a:spcPts val="1000"/>
              </a:spcBef>
              <a:buNone/>
              <a:defRPr lang="es-ES" sz="12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Tree>
    <p:extLst>
      <p:ext uri="{BB962C8B-B14F-4D97-AF65-F5344CB8AC3E}">
        <p14:creationId xmlns:p14="http://schemas.microsoft.com/office/powerpoint/2010/main" val="139113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606381" y="4725"/>
            <a:ext cx="6606382" cy="107135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sz="1800" dirty="0"/>
          </a:p>
        </p:txBody>
      </p:sp>
      <p:sp>
        <p:nvSpPr>
          <p:cNvPr id="8" name="Título 7">
            <a:extLst>
              <a:ext uri="{FF2B5EF4-FFF2-40B4-BE49-F238E27FC236}">
                <a16:creationId xmlns:a16="http://schemas.microsoft.com/office/drawing/2014/main" id="{A77143C8-CDFF-B937-C00C-5E7B5093991E}"/>
              </a:ext>
            </a:extLst>
          </p:cNvPr>
          <p:cNvSpPr>
            <a:spLocks noGrp="1"/>
          </p:cNvSpPr>
          <p:nvPr>
            <p:ph type="title" hasCustomPrompt="1"/>
          </p:nvPr>
        </p:nvSpPr>
        <p:spPr>
          <a:xfrm>
            <a:off x="990958" y="1285367"/>
            <a:ext cx="4459308" cy="7357618"/>
          </a:xfrm>
        </p:spPr>
        <p:txBody>
          <a:bodyPr rtlCol="0">
            <a:normAutofit/>
          </a:bodyPr>
          <a:lstStyle>
            <a:lvl1pPr>
              <a:defRPr lang="es-ES" sz="3600">
                <a:solidFill>
                  <a:schemeClr val="tx1">
                    <a:lumMod val="75000"/>
                    <a:lumOff val="25000"/>
                  </a:schemeClr>
                </a:solidFill>
              </a:defRPr>
            </a:lvl1pPr>
          </a:lstStyle>
          <a:p>
            <a:pPr rtl="0"/>
            <a:r>
              <a:rPr lang="es-ES"/>
              <a:t>Haga clic para agregar un título</a:t>
            </a:r>
          </a:p>
        </p:txBody>
      </p:sp>
      <p:sp>
        <p:nvSpPr>
          <p:cNvPr id="10" name="Marcador de contenido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7017562" y="3545840"/>
            <a:ext cx="5200804" cy="5097145"/>
          </a:xfrm>
        </p:spPr>
        <p:txBody>
          <a:bodyPr rtlCol="0">
            <a:normAutofit/>
          </a:bodyPr>
          <a:lstStyle>
            <a:lvl1pPr marL="0" indent="0">
              <a:lnSpc>
                <a:spcPct val="125000"/>
              </a:lnSpc>
              <a:buNone/>
              <a:defRPr lang="es-ES" sz="1800"/>
            </a:lvl1pPr>
            <a:lvl2pPr marL="457200" indent="0">
              <a:lnSpc>
                <a:spcPct val="125000"/>
              </a:lnSpc>
              <a:buNone/>
              <a:defRPr lang="es-ES" sz="1600"/>
            </a:lvl2pPr>
            <a:lvl3pPr marL="914400" indent="0">
              <a:lnSpc>
                <a:spcPct val="125000"/>
              </a:lnSpc>
              <a:buNone/>
              <a:defRPr lang="es-ES" sz="1400"/>
            </a:lvl3pPr>
            <a:lvl4pPr marL="1371600" indent="0">
              <a:lnSpc>
                <a:spcPct val="125000"/>
              </a:lnSpc>
              <a:buNone/>
              <a:defRPr lang="es-ES" sz="1200"/>
            </a:lvl4pPr>
            <a:lvl5pPr marL="1828800" indent="0">
              <a:lnSpc>
                <a:spcPct val="125000"/>
              </a:lnSpc>
              <a:buNone/>
              <a:defRPr lang="es-ES" sz="12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90958" y="8901326"/>
            <a:ext cx="4459308" cy="530952"/>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9248934" y="8901326"/>
            <a:ext cx="2972872" cy="530952"/>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
        <p:nvSpPr>
          <p:cNvPr id="3" name="Marco 2">
            <a:extLst>
              <a:ext uri="{FF2B5EF4-FFF2-40B4-BE49-F238E27FC236}">
                <a16:creationId xmlns:a16="http://schemas.microsoft.com/office/drawing/2014/main" id="{56F59DF2-AB3C-B7B3-826A-636B8CC5AB31}"/>
              </a:ext>
            </a:extLst>
          </p:cNvPr>
          <p:cNvSpPr/>
          <p:nvPr userDrawn="1"/>
        </p:nvSpPr>
        <p:spPr>
          <a:xfrm>
            <a:off x="418662" y="511935"/>
            <a:ext cx="12375442" cy="8948814"/>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sz="1800" dirty="0">
              <a:solidFill>
                <a:schemeClr val="tx1"/>
              </a:solidFill>
            </a:endParaRPr>
          </a:p>
        </p:txBody>
      </p:sp>
    </p:spTree>
    <p:extLst>
      <p:ext uri="{BB962C8B-B14F-4D97-AF65-F5344CB8AC3E}">
        <p14:creationId xmlns:p14="http://schemas.microsoft.com/office/powerpoint/2010/main" val="145768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de la sección 1">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4737016-0B2B-9F81-7A77-63223C4864D8}"/>
              </a:ext>
              <a:ext uri="{C183D7F6-B498-43B3-948B-1728B52AA6E4}">
                <adec:decorative xmlns:adec="http://schemas.microsoft.com/office/drawing/2017/decorative" val="1"/>
              </a:ext>
            </a:extLst>
          </p:cNvPr>
          <p:cNvSpPr/>
          <p:nvPr userDrawn="1"/>
        </p:nvSpPr>
        <p:spPr>
          <a:xfrm>
            <a:off x="418662" y="505075"/>
            <a:ext cx="12375443" cy="8947061"/>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sz="1800" dirty="0"/>
          </a:p>
        </p:txBody>
      </p:sp>
      <p:sp>
        <p:nvSpPr>
          <p:cNvPr id="7" name="Título 6">
            <a:extLst>
              <a:ext uri="{FF2B5EF4-FFF2-40B4-BE49-F238E27FC236}">
                <a16:creationId xmlns:a16="http://schemas.microsoft.com/office/drawing/2014/main" id="{1134E572-08FE-0439-A460-8DFE1183A605}"/>
              </a:ext>
            </a:extLst>
          </p:cNvPr>
          <p:cNvSpPr>
            <a:spLocks noGrp="1"/>
          </p:cNvSpPr>
          <p:nvPr>
            <p:ph type="title" hasCustomPrompt="1"/>
          </p:nvPr>
        </p:nvSpPr>
        <p:spPr>
          <a:xfrm>
            <a:off x="7021168" y="1329693"/>
            <a:ext cx="5200638" cy="7313293"/>
          </a:xfrm>
        </p:spPr>
        <p:txBody>
          <a:bodyPr rtlCol="0">
            <a:normAutofit/>
          </a:bodyPr>
          <a:lstStyle>
            <a:lvl1pPr>
              <a:defRPr lang="es-ES" sz="4800"/>
            </a:lvl1pPr>
          </a:lstStyle>
          <a:p>
            <a:pPr rtl="0"/>
            <a:r>
              <a:rPr lang="es-ES"/>
              <a:t>Haga clic para agregar un título</a:t>
            </a:r>
          </a:p>
        </p:txBody>
      </p:sp>
      <p:sp>
        <p:nvSpPr>
          <p:cNvPr id="9" name="Marcador de posición de imagen 8">
            <a:extLst>
              <a:ext uri="{FF2B5EF4-FFF2-40B4-BE49-F238E27FC236}">
                <a16:creationId xmlns:a16="http://schemas.microsoft.com/office/drawing/2014/main" id="{01EB46EC-087C-B8FF-2363-B99FAE983B02}"/>
              </a:ext>
            </a:extLst>
          </p:cNvPr>
          <p:cNvSpPr>
            <a:spLocks noGrp="1"/>
          </p:cNvSpPr>
          <p:nvPr>
            <p:ph type="pic" sz="quarter" idx="10"/>
          </p:nvPr>
        </p:nvSpPr>
        <p:spPr>
          <a:xfrm>
            <a:off x="4" y="1329694"/>
            <a:ext cx="6191763" cy="7313296"/>
          </a:xfrm>
        </p:spPr>
        <p:txBody>
          <a:bodyPr rtlCol="0">
            <a:normAutofit/>
          </a:bodyPr>
          <a:lstStyle>
            <a:lvl1pPr marL="0" indent="0" algn="ctr">
              <a:buNone/>
              <a:defRPr lang="es-ES" sz="2000"/>
            </a:lvl1pPr>
          </a:lstStyle>
          <a:p>
            <a:pPr rtl="0"/>
            <a:r>
              <a:rPr lang="es-ES"/>
              <a:t>Haga clic en el icono para agregar una imagen</a:t>
            </a:r>
            <a:endParaRPr lang="es-ES" dirty="0"/>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90958" y="8901326"/>
            <a:ext cx="4459308" cy="530952"/>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9248934" y="8901326"/>
            <a:ext cx="2972872" cy="530952"/>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Tree>
    <p:extLst>
      <p:ext uri="{BB962C8B-B14F-4D97-AF65-F5344CB8AC3E}">
        <p14:creationId xmlns:p14="http://schemas.microsoft.com/office/powerpoint/2010/main" val="18199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o e imagen del título">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71D49246-C641-C3BA-F07B-89FFC6CDAEB8}"/>
              </a:ext>
            </a:extLst>
          </p:cNvPr>
          <p:cNvSpPr>
            <a:spLocks noGrp="1"/>
          </p:cNvSpPr>
          <p:nvPr>
            <p:ph type="title" hasCustomPrompt="1"/>
          </p:nvPr>
        </p:nvSpPr>
        <p:spPr>
          <a:xfrm>
            <a:off x="990960" y="1241044"/>
            <a:ext cx="5204447" cy="4120656"/>
          </a:xfrm>
        </p:spPr>
        <p:txBody>
          <a:bodyPr rIns="914400" rtlCol="0" anchor="b"/>
          <a:lstStyle>
            <a:lvl1pPr>
              <a:defRPr lang="es-ES" sz="4800"/>
            </a:lvl1pPr>
          </a:lstStyle>
          <a:p>
            <a:pPr rtl="0"/>
            <a:r>
              <a:rPr lang="es-ES"/>
              <a:t>Haga clic para agregar un título</a:t>
            </a:r>
          </a:p>
        </p:txBody>
      </p:sp>
      <p:sp>
        <p:nvSpPr>
          <p:cNvPr id="11" name="Marcador de contenido 10">
            <a:extLst>
              <a:ext uri="{FF2B5EF4-FFF2-40B4-BE49-F238E27FC236}">
                <a16:creationId xmlns:a16="http://schemas.microsoft.com/office/drawing/2014/main" id="{5BE7E1DF-A70C-8F79-9B76-72B2A7B4DC71}"/>
              </a:ext>
            </a:extLst>
          </p:cNvPr>
          <p:cNvSpPr>
            <a:spLocks noGrp="1"/>
          </p:cNvSpPr>
          <p:nvPr>
            <p:ph sz="quarter" idx="11" hasCustomPrompt="1"/>
          </p:nvPr>
        </p:nvSpPr>
        <p:spPr>
          <a:xfrm>
            <a:off x="990960" y="5717670"/>
            <a:ext cx="5204839" cy="3013966"/>
          </a:xfrm>
        </p:spPr>
        <p:txBody>
          <a:bodyPr rtlCol="0">
            <a:normAutofit/>
          </a:bodyPr>
          <a:lstStyle>
            <a:lvl1pPr marL="0" indent="0">
              <a:lnSpc>
                <a:spcPct val="125000"/>
              </a:lnSpc>
              <a:spcBef>
                <a:spcPts val="0"/>
              </a:spcBef>
              <a:buNone/>
              <a:defRPr lang="es-ES" sz="1800"/>
            </a:lvl1pPr>
            <a:lvl2pPr marL="457200" indent="0">
              <a:lnSpc>
                <a:spcPct val="125000"/>
              </a:lnSpc>
              <a:spcBef>
                <a:spcPts val="0"/>
              </a:spcBef>
              <a:buNone/>
              <a:defRPr lang="es-ES" sz="1600"/>
            </a:lvl2pPr>
            <a:lvl3pPr marL="914400" indent="0">
              <a:lnSpc>
                <a:spcPct val="125000"/>
              </a:lnSpc>
              <a:spcBef>
                <a:spcPts val="0"/>
              </a:spcBef>
              <a:buNone/>
              <a:defRPr lang="es-ES" sz="1400"/>
            </a:lvl3pPr>
            <a:lvl4pPr marL="1371600" indent="0">
              <a:lnSpc>
                <a:spcPct val="125000"/>
              </a:lnSpc>
              <a:spcBef>
                <a:spcPts val="0"/>
              </a:spcBef>
              <a:buNone/>
              <a:defRPr lang="es-ES" sz="1200"/>
            </a:lvl4pPr>
            <a:lvl5pPr marL="1828800" indent="0">
              <a:lnSpc>
                <a:spcPct val="125000"/>
              </a:lnSpc>
              <a:spcBef>
                <a:spcPts val="0"/>
              </a:spcBef>
              <a:buNone/>
              <a:defRPr lang="es-ES" sz="12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2" name="Marcador de posición de imagen 11">
            <a:extLst>
              <a:ext uri="{FF2B5EF4-FFF2-40B4-BE49-F238E27FC236}">
                <a16:creationId xmlns:a16="http://schemas.microsoft.com/office/drawing/2014/main" id="{1CD5F637-DFBF-7FED-7CD5-F46A26E5CD15}"/>
              </a:ext>
            </a:extLst>
          </p:cNvPr>
          <p:cNvSpPr>
            <a:spLocks noGrp="1"/>
          </p:cNvSpPr>
          <p:nvPr>
            <p:ph type="pic" sz="quarter" idx="10"/>
          </p:nvPr>
        </p:nvSpPr>
        <p:spPr>
          <a:xfrm>
            <a:off x="7021004" y="1339626"/>
            <a:ext cx="6191763" cy="7313296"/>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rtlCol="0">
            <a:noAutofit/>
          </a:bodyPr>
          <a:lstStyle>
            <a:lvl1pPr marL="0" indent="0" algn="ctr">
              <a:buNone/>
              <a:defRPr lang="es-ES" sz="2000"/>
            </a:lvl1pPr>
          </a:lstStyle>
          <a:p>
            <a:pPr rtl="0"/>
            <a:r>
              <a:rPr lang="es-ES"/>
              <a:t>Haga clic en el icono para agregar una imagen</a:t>
            </a:r>
            <a:endParaRPr lang="es-ES" dirty="0"/>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90958" y="8901326"/>
            <a:ext cx="4459308" cy="530952"/>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9248934" y="8901326"/>
            <a:ext cx="2972872" cy="530952"/>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
        <p:nvSpPr>
          <p:cNvPr id="13" name="Marco 12">
            <a:extLst>
              <a:ext uri="{FF2B5EF4-FFF2-40B4-BE49-F238E27FC236}">
                <a16:creationId xmlns:a16="http://schemas.microsoft.com/office/drawing/2014/main" id="{33E3B934-3E16-21AF-8F5A-9EFD93255705}"/>
              </a:ext>
            </a:extLst>
          </p:cNvPr>
          <p:cNvSpPr/>
          <p:nvPr userDrawn="1"/>
        </p:nvSpPr>
        <p:spPr>
          <a:xfrm>
            <a:off x="418662" y="511935"/>
            <a:ext cx="12375442" cy="8948814"/>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sz="1800" dirty="0">
              <a:solidFill>
                <a:schemeClr val="tx1"/>
              </a:solidFill>
            </a:endParaRPr>
          </a:p>
        </p:txBody>
      </p:sp>
    </p:spTree>
    <p:extLst>
      <p:ext uri="{BB962C8B-B14F-4D97-AF65-F5344CB8AC3E}">
        <p14:creationId xmlns:p14="http://schemas.microsoft.com/office/powerpoint/2010/main" val="127805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FD872928-B479-F7C5-9C83-C448FBA36175}"/>
              </a:ext>
            </a:extLst>
          </p:cNvPr>
          <p:cNvSpPr>
            <a:spLocks noGrp="1"/>
          </p:cNvSpPr>
          <p:nvPr>
            <p:ph type="title" hasCustomPrompt="1"/>
          </p:nvPr>
        </p:nvSpPr>
        <p:spPr>
          <a:xfrm>
            <a:off x="990958" y="1483897"/>
            <a:ext cx="4459308" cy="7313296"/>
          </a:xfrm>
        </p:spPr>
        <p:txBody>
          <a:bodyPr rtlCol="0">
            <a:normAutofit/>
          </a:bodyPr>
          <a:lstStyle>
            <a:lvl1pPr>
              <a:defRPr lang="es-ES" sz="3600"/>
            </a:lvl1pPr>
          </a:lstStyle>
          <a:p>
            <a:pPr rtl="0"/>
            <a:r>
              <a:rPr lang="es-ES"/>
              <a:t>Haga clic para agregar un título</a:t>
            </a:r>
          </a:p>
        </p:txBody>
      </p:sp>
      <p:sp>
        <p:nvSpPr>
          <p:cNvPr id="9" name="Marcador de contenido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7017362" y="1483897"/>
            <a:ext cx="5204839" cy="7313296"/>
          </a:xfrm>
        </p:spPr>
        <p:txBody>
          <a:bodyPr rtlCol="0" anchor="ctr">
            <a:normAutofit/>
          </a:bodyPr>
          <a:lstStyle>
            <a:lvl1pPr marL="228600" indent="-228600">
              <a:lnSpc>
                <a:spcPct val="125000"/>
              </a:lnSpc>
              <a:spcBef>
                <a:spcPts val="0"/>
              </a:spcBef>
              <a:spcAft>
                <a:spcPts val="1200"/>
              </a:spcAft>
              <a:buFont typeface="Arial" panose="020B0604020202020204" pitchFamily="34" charset="0"/>
              <a:buChar char="•"/>
              <a:defRPr lang="es-ES" sz="1800"/>
            </a:lvl1pPr>
            <a:lvl2pPr marL="411480" indent="-228600">
              <a:lnSpc>
                <a:spcPct val="125000"/>
              </a:lnSpc>
              <a:spcBef>
                <a:spcPts val="0"/>
              </a:spcBef>
              <a:spcAft>
                <a:spcPts val="1200"/>
              </a:spcAft>
              <a:buFont typeface="Arial" panose="020B0604020202020204" pitchFamily="34" charset="0"/>
              <a:buChar char="•"/>
              <a:defRPr lang="es-ES" sz="1600"/>
            </a:lvl2pPr>
            <a:lvl3pPr marL="594360" indent="-228600">
              <a:lnSpc>
                <a:spcPct val="125000"/>
              </a:lnSpc>
              <a:spcBef>
                <a:spcPts val="0"/>
              </a:spcBef>
              <a:spcAft>
                <a:spcPts val="1200"/>
              </a:spcAft>
              <a:buFont typeface="Arial" panose="020B0604020202020204" pitchFamily="34" charset="0"/>
              <a:buChar char="•"/>
              <a:defRPr lang="es-ES" sz="1400"/>
            </a:lvl3pPr>
            <a:lvl4pPr marL="777240" indent="-228600">
              <a:lnSpc>
                <a:spcPct val="125000"/>
              </a:lnSpc>
              <a:spcBef>
                <a:spcPts val="0"/>
              </a:spcBef>
              <a:spcAft>
                <a:spcPts val="1200"/>
              </a:spcAft>
              <a:buFont typeface="Arial" panose="020B0604020202020204" pitchFamily="34" charset="0"/>
              <a:buChar char="•"/>
              <a:defRPr lang="es-ES" sz="1200"/>
            </a:lvl4pPr>
            <a:lvl5pPr marL="960120" indent="-228600">
              <a:lnSpc>
                <a:spcPct val="125000"/>
              </a:lnSpc>
              <a:spcBef>
                <a:spcPts val="0"/>
              </a:spcBef>
              <a:spcAft>
                <a:spcPts val="1200"/>
              </a:spcAft>
              <a:buFont typeface="Arial" panose="020B0604020202020204" pitchFamily="34" charset="0"/>
              <a:buChar char="•"/>
              <a:defRPr lang="es-ES" sz="12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90958" y="8901326"/>
            <a:ext cx="4459308" cy="530952"/>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9248934" y="8901326"/>
            <a:ext cx="2972872" cy="530952"/>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
        <p:nvSpPr>
          <p:cNvPr id="2" name="Rectángulo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606381" y="0"/>
            <a:ext cx="6606382" cy="107135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sz="1800" dirty="0"/>
          </a:p>
        </p:txBody>
      </p:sp>
      <p:sp>
        <p:nvSpPr>
          <p:cNvPr id="6" name="Marco 5">
            <a:extLst>
              <a:ext uri="{FF2B5EF4-FFF2-40B4-BE49-F238E27FC236}">
                <a16:creationId xmlns:a16="http://schemas.microsoft.com/office/drawing/2014/main" id="{4F877767-0342-A344-0462-A0D877FF68F8}"/>
              </a:ext>
            </a:extLst>
          </p:cNvPr>
          <p:cNvSpPr/>
          <p:nvPr userDrawn="1"/>
        </p:nvSpPr>
        <p:spPr>
          <a:xfrm>
            <a:off x="418662" y="511935"/>
            <a:ext cx="12375442" cy="8948814"/>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sz="1800" dirty="0">
              <a:solidFill>
                <a:schemeClr val="tx1"/>
              </a:solidFill>
            </a:endParaRPr>
          </a:p>
        </p:txBody>
      </p:sp>
    </p:spTree>
    <p:extLst>
      <p:ext uri="{BB962C8B-B14F-4D97-AF65-F5344CB8AC3E}">
        <p14:creationId xmlns:p14="http://schemas.microsoft.com/office/powerpoint/2010/main" val="329715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contenido e imagen">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821F215D-0D9E-64B3-1F66-E90B87932A89}"/>
              </a:ext>
            </a:extLst>
          </p:cNvPr>
          <p:cNvSpPr>
            <a:spLocks noGrp="1"/>
          </p:cNvSpPr>
          <p:nvPr>
            <p:ph type="title" hasCustomPrompt="1"/>
          </p:nvPr>
        </p:nvSpPr>
        <p:spPr>
          <a:xfrm>
            <a:off x="990957" y="1309828"/>
            <a:ext cx="5204446" cy="4055553"/>
          </a:xfrm>
        </p:spPr>
        <p:txBody>
          <a:bodyPr rtlCol="0" anchor="b">
            <a:normAutofit/>
          </a:bodyPr>
          <a:lstStyle>
            <a:lvl1pPr>
              <a:defRPr lang="es-ES" sz="4800"/>
            </a:lvl1pPr>
          </a:lstStyle>
          <a:p>
            <a:pPr rtl="0"/>
            <a:r>
              <a:rPr lang="es-ES"/>
              <a:t>Haga clic para agregar un título</a:t>
            </a:r>
          </a:p>
        </p:txBody>
      </p:sp>
      <p:sp>
        <p:nvSpPr>
          <p:cNvPr id="9" name="Marcador de contenido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90960" y="5562540"/>
            <a:ext cx="5204839" cy="3013966"/>
          </a:xfrm>
        </p:spPr>
        <p:txBody>
          <a:bodyPr rtlCol="0">
            <a:normAutofit/>
          </a:bodyPr>
          <a:lstStyle>
            <a:lvl1pPr marL="0" indent="0">
              <a:lnSpc>
                <a:spcPct val="125000"/>
              </a:lnSpc>
              <a:spcBef>
                <a:spcPts val="0"/>
              </a:spcBef>
              <a:buNone/>
              <a:defRPr lang="es-ES" sz="1800"/>
            </a:lvl1pPr>
            <a:lvl2pPr marL="457200" indent="0">
              <a:lnSpc>
                <a:spcPct val="125000"/>
              </a:lnSpc>
              <a:spcBef>
                <a:spcPts val="0"/>
              </a:spcBef>
              <a:buNone/>
              <a:defRPr lang="es-ES" sz="1600"/>
            </a:lvl2pPr>
            <a:lvl3pPr marL="914400" indent="0">
              <a:lnSpc>
                <a:spcPct val="125000"/>
              </a:lnSpc>
              <a:spcBef>
                <a:spcPts val="0"/>
              </a:spcBef>
              <a:buNone/>
              <a:defRPr lang="es-ES" sz="1400"/>
            </a:lvl3pPr>
            <a:lvl4pPr marL="1371600" indent="0">
              <a:lnSpc>
                <a:spcPct val="125000"/>
              </a:lnSpc>
              <a:spcBef>
                <a:spcPts val="0"/>
              </a:spcBef>
              <a:buNone/>
              <a:defRPr lang="es-ES" sz="1200"/>
            </a:lvl4pPr>
            <a:lvl5pPr marL="1828800" indent="0">
              <a:lnSpc>
                <a:spcPct val="125000"/>
              </a:lnSpc>
              <a:spcBef>
                <a:spcPts val="0"/>
              </a:spcBef>
              <a:buNone/>
              <a:defRPr lang="es-ES" sz="12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3" name="Marcador de posición de imagen 2">
            <a:extLst>
              <a:ext uri="{FF2B5EF4-FFF2-40B4-BE49-F238E27FC236}">
                <a16:creationId xmlns:a16="http://schemas.microsoft.com/office/drawing/2014/main" id="{9284EF14-0982-D931-9DD6-ECFE61D5B0F6}"/>
              </a:ext>
            </a:extLst>
          </p:cNvPr>
          <p:cNvSpPr>
            <a:spLocks noGrp="1"/>
          </p:cNvSpPr>
          <p:nvPr>
            <p:ph type="pic" sz="quarter" idx="10"/>
          </p:nvPr>
        </p:nvSpPr>
        <p:spPr>
          <a:xfrm>
            <a:off x="7021004" y="1339626"/>
            <a:ext cx="6191763" cy="7313296"/>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rtlCol="0">
            <a:noAutofit/>
          </a:bodyPr>
          <a:lstStyle>
            <a:lvl1pPr marL="0" indent="0" algn="ctr">
              <a:buNone/>
              <a:defRPr lang="es-ES" sz="2000"/>
            </a:lvl1pPr>
          </a:lstStyle>
          <a:p>
            <a:pPr rtl="0"/>
            <a:r>
              <a:rPr lang="es-ES"/>
              <a:t>Haga clic en el icono para agregar una imagen</a:t>
            </a:r>
            <a:endParaRPr lang="es-ES" dirty="0"/>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90958" y="8901326"/>
            <a:ext cx="4459308" cy="530952"/>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9248934" y="8901326"/>
            <a:ext cx="2972872" cy="530952"/>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
        <p:nvSpPr>
          <p:cNvPr id="6" name="Marco 5">
            <a:extLst>
              <a:ext uri="{FF2B5EF4-FFF2-40B4-BE49-F238E27FC236}">
                <a16:creationId xmlns:a16="http://schemas.microsoft.com/office/drawing/2014/main" id="{7D7E927E-4F73-5579-4F1D-E13899DEEA04}"/>
              </a:ext>
            </a:extLst>
          </p:cNvPr>
          <p:cNvSpPr/>
          <p:nvPr userDrawn="1"/>
        </p:nvSpPr>
        <p:spPr>
          <a:xfrm>
            <a:off x="418662" y="511935"/>
            <a:ext cx="12375442" cy="8948814"/>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sz="1800" dirty="0">
              <a:solidFill>
                <a:schemeClr val="tx1"/>
              </a:solidFill>
            </a:endParaRPr>
          </a:p>
        </p:txBody>
      </p:sp>
    </p:spTree>
    <p:extLst>
      <p:ext uri="{BB962C8B-B14F-4D97-AF65-F5344CB8AC3E}">
        <p14:creationId xmlns:p14="http://schemas.microsoft.com/office/powerpoint/2010/main" val="384906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y diseño de 2 columnas 1">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2090F11-94D5-C2A6-0759-3E7541B0993A}"/>
              </a:ext>
            </a:extLst>
          </p:cNvPr>
          <p:cNvSpPr>
            <a:spLocks noGrp="1"/>
          </p:cNvSpPr>
          <p:nvPr>
            <p:ph type="title" hasCustomPrompt="1"/>
          </p:nvPr>
        </p:nvSpPr>
        <p:spPr>
          <a:xfrm>
            <a:off x="1007473" y="705441"/>
            <a:ext cx="11396008" cy="2227092"/>
          </a:xfrm>
        </p:spPr>
        <p:txBody>
          <a:bodyPr rtlCol="0">
            <a:normAutofit/>
          </a:bodyPr>
          <a:lstStyle>
            <a:lvl1pPr>
              <a:defRPr lang="es-ES" sz="3600"/>
            </a:lvl1pPr>
          </a:lstStyle>
          <a:p>
            <a:pPr rtl="0"/>
            <a:r>
              <a:rPr lang="es-ES"/>
              <a:t>Haga clic para agregar un título</a:t>
            </a:r>
          </a:p>
        </p:txBody>
      </p:sp>
      <p:sp>
        <p:nvSpPr>
          <p:cNvPr id="7" name="Rectángulo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606381" y="0"/>
            <a:ext cx="6606382" cy="107135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sz="1800" dirty="0"/>
          </a:p>
        </p:txBody>
      </p:sp>
      <p:sp>
        <p:nvSpPr>
          <p:cNvPr id="12" name="Marcador de contenido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1007475" y="3131236"/>
            <a:ext cx="5367686" cy="5090220"/>
          </a:xfrm>
        </p:spPr>
        <p:txBody>
          <a:bodyPr lIns="91440" rtlCol="0">
            <a:normAutofit/>
          </a:bodyPr>
          <a:lstStyle>
            <a:lvl1pPr>
              <a:spcBef>
                <a:spcPts val="1000"/>
              </a:spcBef>
              <a:spcAft>
                <a:spcPts val="1200"/>
              </a:spcAft>
              <a:defRPr lang="es-ES" sz="1800"/>
            </a:lvl1pPr>
            <a:lvl2pPr>
              <a:spcBef>
                <a:spcPts val="1000"/>
              </a:spcBef>
              <a:spcAft>
                <a:spcPts val="1200"/>
              </a:spcAft>
              <a:defRPr lang="es-ES" sz="1600"/>
            </a:lvl2pPr>
            <a:lvl3pPr>
              <a:spcBef>
                <a:spcPts val="1000"/>
              </a:spcBef>
              <a:spcAft>
                <a:spcPts val="1200"/>
              </a:spcAft>
              <a:defRPr lang="es-ES" sz="1400"/>
            </a:lvl3pPr>
            <a:lvl4pPr>
              <a:spcBef>
                <a:spcPts val="1000"/>
              </a:spcBef>
              <a:spcAft>
                <a:spcPts val="1200"/>
              </a:spcAft>
              <a:defRPr lang="es-ES" sz="1200"/>
            </a:lvl4pPr>
            <a:lvl5pPr>
              <a:spcBef>
                <a:spcPts val="1000"/>
              </a:spcBef>
              <a:spcAft>
                <a:spcPts val="1200"/>
              </a:spcAft>
              <a:defRPr lang="es-ES" sz="12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3" name="Marcador de contenido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6837605" y="3131236"/>
            <a:ext cx="5565876" cy="5090220"/>
          </a:xfrm>
        </p:spPr>
        <p:txBody>
          <a:bodyPr lIns="91440" rtlCol="0">
            <a:normAutofit/>
          </a:bodyPr>
          <a:lstStyle>
            <a:lvl1pPr>
              <a:spcBef>
                <a:spcPts val="1000"/>
              </a:spcBef>
              <a:spcAft>
                <a:spcPts val="1200"/>
              </a:spcAft>
              <a:defRPr lang="es-ES" sz="1800"/>
            </a:lvl1pPr>
            <a:lvl2pPr>
              <a:spcBef>
                <a:spcPts val="1000"/>
              </a:spcBef>
              <a:spcAft>
                <a:spcPts val="1200"/>
              </a:spcAft>
              <a:defRPr lang="es-ES" sz="1600"/>
            </a:lvl2pPr>
            <a:lvl3pPr>
              <a:spcBef>
                <a:spcPts val="1000"/>
              </a:spcBef>
              <a:spcAft>
                <a:spcPts val="1200"/>
              </a:spcAft>
              <a:defRPr lang="es-ES" sz="1400"/>
            </a:lvl3pPr>
            <a:lvl4pPr>
              <a:spcBef>
                <a:spcPts val="1000"/>
              </a:spcBef>
              <a:spcAft>
                <a:spcPts val="1200"/>
              </a:spcAft>
              <a:defRPr lang="es-ES" sz="1200"/>
            </a:lvl4pPr>
            <a:lvl5pPr>
              <a:spcBef>
                <a:spcPts val="1000"/>
              </a:spcBef>
              <a:spcAft>
                <a:spcPts val="1200"/>
              </a:spcAft>
              <a:defRPr lang="es-ES" sz="12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90958" y="8901326"/>
            <a:ext cx="4459308" cy="530952"/>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9248934" y="8901326"/>
            <a:ext cx="2972872" cy="530952"/>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
        <p:nvSpPr>
          <p:cNvPr id="2" name="Marco 1">
            <a:extLst>
              <a:ext uri="{FF2B5EF4-FFF2-40B4-BE49-F238E27FC236}">
                <a16:creationId xmlns:a16="http://schemas.microsoft.com/office/drawing/2014/main" id="{55D7E8F5-692D-24DD-0F8C-9563BA74AAF4}"/>
              </a:ext>
            </a:extLst>
          </p:cNvPr>
          <p:cNvSpPr/>
          <p:nvPr userDrawn="1"/>
        </p:nvSpPr>
        <p:spPr>
          <a:xfrm>
            <a:off x="418662" y="511935"/>
            <a:ext cx="12375442" cy="8948814"/>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sz="1800" dirty="0">
              <a:solidFill>
                <a:schemeClr val="tx1"/>
              </a:solidFill>
            </a:endParaRPr>
          </a:p>
        </p:txBody>
      </p:sp>
    </p:spTree>
    <p:extLst>
      <p:ext uri="{BB962C8B-B14F-4D97-AF65-F5344CB8AC3E}">
        <p14:creationId xmlns:p14="http://schemas.microsoft.com/office/powerpoint/2010/main" val="351943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ítulo y diseño de 2 columnas 2">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2090F11-94D5-C2A6-0759-3E7541B0993A}"/>
              </a:ext>
            </a:extLst>
          </p:cNvPr>
          <p:cNvSpPr>
            <a:spLocks noGrp="1"/>
          </p:cNvSpPr>
          <p:nvPr>
            <p:ph type="title" hasCustomPrompt="1"/>
          </p:nvPr>
        </p:nvSpPr>
        <p:spPr>
          <a:xfrm>
            <a:off x="1007473" y="705441"/>
            <a:ext cx="11396008" cy="2227092"/>
          </a:xfrm>
        </p:spPr>
        <p:txBody>
          <a:bodyPr rtlCol="0">
            <a:normAutofit/>
          </a:bodyPr>
          <a:lstStyle>
            <a:lvl1pPr>
              <a:defRPr lang="es-ES" sz="3600"/>
            </a:lvl1pPr>
          </a:lstStyle>
          <a:p>
            <a:pPr rtl="0"/>
            <a:r>
              <a:rPr lang="es-ES"/>
              <a:t>Haga clic para agregar un título</a:t>
            </a:r>
          </a:p>
        </p:txBody>
      </p:sp>
      <p:sp>
        <p:nvSpPr>
          <p:cNvPr id="7" name="Rectángulo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606381" y="0"/>
            <a:ext cx="6606382" cy="107135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sz="1800" dirty="0"/>
          </a:p>
        </p:txBody>
      </p:sp>
      <p:sp>
        <p:nvSpPr>
          <p:cNvPr id="12" name="Marcador de contenido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1007478" y="3131236"/>
            <a:ext cx="3534413" cy="5090220"/>
          </a:xfrm>
        </p:spPr>
        <p:txBody>
          <a:bodyPr lIns="91440" rtlCol="0">
            <a:normAutofit/>
          </a:bodyPr>
          <a:lstStyle>
            <a:lvl1pPr>
              <a:spcBef>
                <a:spcPts val="1000"/>
              </a:spcBef>
              <a:spcAft>
                <a:spcPts val="1200"/>
              </a:spcAft>
              <a:defRPr lang="es-ES" sz="1800" b="1"/>
            </a:lvl1pPr>
            <a:lvl2pPr>
              <a:spcBef>
                <a:spcPts val="1000"/>
              </a:spcBef>
              <a:spcAft>
                <a:spcPts val="1200"/>
              </a:spcAft>
              <a:defRPr lang="es-ES" sz="1600" b="1"/>
            </a:lvl2pPr>
            <a:lvl3pPr>
              <a:spcBef>
                <a:spcPts val="1000"/>
              </a:spcBef>
              <a:spcAft>
                <a:spcPts val="1200"/>
              </a:spcAft>
              <a:defRPr lang="es-ES" sz="1400" b="1"/>
            </a:lvl3pPr>
            <a:lvl4pPr>
              <a:spcBef>
                <a:spcPts val="1000"/>
              </a:spcBef>
              <a:spcAft>
                <a:spcPts val="1200"/>
              </a:spcAft>
              <a:defRPr lang="es-ES" sz="1200" b="1"/>
            </a:lvl4pPr>
            <a:lvl5pPr>
              <a:spcBef>
                <a:spcPts val="1000"/>
              </a:spcBef>
              <a:spcAft>
                <a:spcPts val="1200"/>
              </a:spcAft>
              <a:defRPr lang="es-ES" sz="1200" b="1"/>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3" name="Marcador de contenido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855692" y="3131236"/>
            <a:ext cx="7547791" cy="5090220"/>
          </a:xfrm>
        </p:spPr>
        <p:txBody>
          <a:bodyPr lIns="91440" rtlCol="0">
            <a:normAutofit/>
          </a:bodyPr>
          <a:lstStyle>
            <a:lvl1pPr>
              <a:spcBef>
                <a:spcPts val="1000"/>
              </a:spcBef>
              <a:spcAft>
                <a:spcPts val="1200"/>
              </a:spcAft>
              <a:defRPr lang="es-ES" sz="1800"/>
            </a:lvl1pPr>
            <a:lvl2pPr>
              <a:spcBef>
                <a:spcPts val="1000"/>
              </a:spcBef>
              <a:spcAft>
                <a:spcPts val="1200"/>
              </a:spcAft>
              <a:defRPr lang="es-ES" sz="1600"/>
            </a:lvl2pPr>
            <a:lvl3pPr>
              <a:spcBef>
                <a:spcPts val="1000"/>
              </a:spcBef>
              <a:spcAft>
                <a:spcPts val="1200"/>
              </a:spcAft>
              <a:defRPr lang="es-ES" sz="1400"/>
            </a:lvl3pPr>
            <a:lvl4pPr>
              <a:spcBef>
                <a:spcPts val="1000"/>
              </a:spcBef>
              <a:spcAft>
                <a:spcPts val="1200"/>
              </a:spcAft>
              <a:defRPr lang="es-ES" sz="1200"/>
            </a:lvl4pPr>
            <a:lvl5pPr>
              <a:spcBef>
                <a:spcPts val="1000"/>
              </a:spcBef>
              <a:spcAft>
                <a:spcPts val="1200"/>
              </a:spcAft>
              <a:defRPr lang="es-ES" sz="12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90958" y="8901326"/>
            <a:ext cx="4459308" cy="530952"/>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9248934" y="8901326"/>
            <a:ext cx="2972872" cy="530952"/>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
        <p:nvSpPr>
          <p:cNvPr id="2" name="Marco 1">
            <a:extLst>
              <a:ext uri="{FF2B5EF4-FFF2-40B4-BE49-F238E27FC236}">
                <a16:creationId xmlns:a16="http://schemas.microsoft.com/office/drawing/2014/main" id="{5C0F1533-3810-C210-9B67-D2F4A1846C23}"/>
              </a:ext>
            </a:extLst>
          </p:cNvPr>
          <p:cNvSpPr/>
          <p:nvPr userDrawn="1"/>
        </p:nvSpPr>
        <p:spPr>
          <a:xfrm>
            <a:off x="418662" y="511935"/>
            <a:ext cx="12375442" cy="8948814"/>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sz="1800" dirty="0">
              <a:solidFill>
                <a:schemeClr val="tx1"/>
              </a:solidFill>
            </a:endParaRPr>
          </a:p>
        </p:txBody>
      </p:sp>
    </p:spTree>
    <p:extLst>
      <p:ext uri="{BB962C8B-B14F-4D97-AF65-F5344CB8AC3E}">
        <p14:creationId xmlns:p14="http://schemas.microsoft.com/office/powerpoint/2010/main" val="330816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imagen y contenido">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E9C70371-D147-2B29-EAEB-B10A799D09DF}"/>
              </a:ext>
            </a:extLst>
          </p:cNvPr>
          <p:cNvSpPr>
            <a:spLocks noGrp="1"/>
          </p:cNvSpPr>
          <p:nvPr>
            <p:ph type="title" hasCustomPrompt="1"/>
          </p:nvPr>
        </p:nvSpPr>
        <p:spPr>
          <a:xfrm>
            <a:off x="992878" y="894040"/>
            <a:ext cx="11227011" cy="1927589"/>
          </a:xfrm>
        </p:spPr>
        <p:txBody>
          <a:bodyPr rtlCol="0">
            <a:normAutofit/>
          </a:bodyPr>
          <a:lstStyle>
            <a:lvl1pPr>
              <a:defRPr lang="es-ES" sz="3600"/>
            </a:lvl1pPr>
          </a:lstStyle>
          <a:p>
            <a:pPr rtl="0"/>
            <a:r>
              <a:rPr lang="es-ES"/>
              <a:t>Haga clic para agregar un título</a:t>
            </a:r>
          </a:p>
        </p:txBody>
      </p:sp>
      <p:sp>
        <p:nvSpPr>
          <p:cNvPr id="3" name="Marcador de posición de imagen 2">
            <a:extLst>
              <a:ext uri="{FF2B5EF4-FFF2-40B4-BE49-F238E27FC236}">
                <a16:creationId xmlns:a16="http://schemas.microsoft.com/office/drawing/2014/main" id="{1C5AE226-98C6-70F4-8DED-59E8FE30401C}"/>
              </a:ext>
            </a:extLst>
          </p:cNvPr>
          <p:cNvSpPr>
            <a:spLocks noGrp="1"/>
          </p:cNvSpPr>
          <p:nvPr>
            <p:ph type="pic" sz="quarter" idx="11"/>
          </p:nvPr>
        </p:nvSpPr>
        <p:spPr>
          <a:xfrm>
            <a:off x="-396" y="3166271"/>
            <a:ext cx="6191763" cy="6790939"/>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rtlCol="0">
            <a:noAutofit/>
          </a:bodyPr>
          <a:lstStyle>
            <a:lvl1pPr marL="0" indent="0" algn="ctr">
              <a:buNone/>
              <a:defRPr lang="es-ES" sz="2000"/>
            </a:lvl1pPr>
          </a:lstStyle>
          <a:p>
            <a:pPr rtl="0"/>
            <a:r>
              <a:rPr lang="es-ES"/>
              <a:t>Haga clic en el icono para agregar una imagen</a:t>
            </a:r>
            <a:endParaRPr lang="es-ES" dirty="0"/>
          </a:p>
        </p:txBody>
      </p:sp>
      <p:sp>
        <p:nvSpPr>
          <p:cNvPr id="12" name="Marcador de contenido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7017562" y="3131236"/>
            <a:ext cx="5200804" cy="5511750"/>
          </a:xfrm>
        </p:spPr>
        <p:txBody>
          <a:bodyPr rtlCol="0">
            <a:normAutofit/>
          </a:bodyPr>
          <a:lstStyle>
            <a:lvl1pPr>
              <a:lnSpc>
                <a:spcPct val="95000"/>
              </a:lnSpc>
              <a:spcBef>
                <a:spcPts val="1000"/>
              </a:spcBef>
              <a:spcAft>
                <a:spcPts val="1200"/>
              </a:spcAft>
              <a:defRPr lang="es-ES" sz="2000"/>
            </a:lvl1pPr>
            <a:lvl2pPr>
              <a:lnSpc>
                <a:spcPct val="95000"/>
              </a:lnSpc>
              <a:spcBef>
                <a:spcPts val="1000"/>
              </a:spcBef>
              <a:spcAft>
                <a:spcPts val="1200"/>
              </a:spcAft>
              <a:defRPr lang="es-ES" sz="1800"/>
            </a:lvl2pPr>
            <a:lvl3pPr>
              <a:lnSpc>
                <a:spcPct val="95000"/>
              </a:lnSpc>
              <a:spcBef>
                <a:spcPts val="1000"/>
              </a:spcBef>
              <a:spcAft>
                <a:spcPts val="1200"/>
              </a:spcAft>
              <a:defRPr lang="es-ES" sz="1600"/>
            </a:lvl3pPr>
            <a:lvl4pPr>
              <a:lnSpc>
                <a:spcPct val="95000"/>
              </a:lnSpc>
              <a:spcBef>
                <a:spcPts val="1000"/>
              </a:spcBef>
              <a:spcAft>
                <a:spcPts val="1200"/>
              </a:spcAft>
              <a:defRPr lang="es-ES" sz="1400"/>
            </a:lvl4pPr>
            <a:lvl5pPr>
              <a:lnSpc>
                <a:spcPct val="95000"/>
              </a:lnSpc>
              <a:spcBef>
                <a:spcPts val="1000"/>
              </a:spcBef>
              <a:spcAft>
                <a:spcPts val="1200"/>
              </a:spcAft>
              <a:defRPr lang="es-ES" sz="14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Rectángulo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606381" y="0"/>
            <a:ext cx="6606382" cy="107135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sz="1800" dirty="0"/>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90958" y="8901326"/>
            <a:ext cx="4459308" cy="530952"/>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9248934" y="8901326"/>
            <a:ext cx="2972872" cy="530952"/>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
        <p:nvSpPr>
          <p:cNvPr id="7" name="Marco 6">
            <a:extLst>
              <a:ext uri="{FF2B5EF4-FFF2-40B4-BE49-F238E27FC236}">
                <a16:creationId xmlns:a16="http://schemas.microsoft.com/office/drawing/2014/main" id="{7A42E613-3DCC-07A2-BA9B-74B13F28E591}"/>
              </a:ext>
            </a:extLst>
          </p:cNvPr>
          <p:cNvSpPr/>
          <p:nvPr userDrawn="1"/>
        </p:nvSpPr>
        <p:spPr>
          <a:xfrm>
            <a:off x="418662" y="511935"/>
            <a:ext cx="12375442" cy="8948814"/>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sz="1800" dirty="0">
              <a:solidFill>
                <a:schemeClr val="tx1"/>
              </a:solidFill>
            </a:endParaRPr>
          </a:p>
        </p:txBody>
      </p:sp>
    </p:spTree>
    <p:extLst>
      <p:ext uri="{BB962C8B-B14F-4D97-AF65-F5344CB8AC3E}">
        <p14:creationId xmlns:p14="http://schemas.microsoft.com/office/powerpoint/2010/main" val="261390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B4660D4-B0ED-42D9-BC6D-AF4F1F9CB6C0}"/>
              </a:ext>
            </a:extLst>
          </p:cNvPr>
          <p:cNvSpPr>
            <a:spLocks noGrp="1"/>
          </p:cNvSpPr>
          <p:nvPr>
            <p:ph type="title"/>
          </p:nvPr>
        </p:nvSpPr>
        <p:spPr>
          <a:xfrm>
            <a:off x="908378" y="530953"/>
            <a:ext cx="11396008" cy="1927589"/>
          </a:xfrm>
          <a:prstGeom prst="rect">
            <a:avLst/>
          </a:prstGeom>
        </p:spPr>
        <p:txBody>
          <a:bodyPr vert="horz" lIns="91440" tIns="45720" rIns="91440" bIns="45720" rtlCol="0" anchor="ctr">
            <a:normAutofit/>
          </a:bodyPr>
          <a:lstStyle>
            <a:defPPr>
              <a:defRPr lang="es-ES"/>
            </a:defPPr>
          </a:lstStyle>
          <a:p>
            <a:pPr rtl="0"/>
            <a:r>
              <a:rPr lang="es-ES"/>
              <a:t>Haga clic para modificar el estilo de título del patrón</a:t>
            </a:r>
            <a:endParaRPr lang="es-ES" dirty="0"/>
          </a:p>
        </p:txBody>
      </p:sp>
      <p:sp>
        <p:nvSpPr>
          <p:cNvPr id="3" name="Marcador de texto 2">
            <a:extLst>
              <a:ext uri="{FF2B5EF4-FFF2-40B4-BE49-F238E27FC236}">
                <a16:creationId xmlns:a16="http://schemas.microsoft.com/office/drawing/2014/main" id="{74C607AE-E8B7-4C3B-A6DA-04289E2F0A45}"/>
              </a:ext>
            </a:extLst>
          </p:cNvPr>
          <p:cNvSpPr>
            <a:spLocks noGrp="1"/>
          </p:cNvSpPr>
          <p:nvPr>
            <p:ph type="body" idx="1"/>
          </p:nvPr>
        </p:nvSpPr>
        <p:spPr>
          <a:xfrm>
            <a:off x="908378" y="2654767"/>
            <a:ext cx="11396008" cy="6327570"/>
          </a:xfrm>
          <a:prstGeom prst="rect">
            <a:avLst/>
          </a:prstGeom>
        </p:spPr>
        <p:txBody>
          <a:bodyPr vert="horz" lIns="91440" tIns="45720" rIns="91440" bIns="45720" rtlCol="0">
            <a:normAutofit/>
          </a:bodyPr>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fecha 3">
            <a:extLst>
              <a:ext uri="{FF2B5EF4-FFF2-40B4-BE49-F238E27FC236}">
                <a16:creationId xmlns:a16="http://schemas.microsoft.com/office/drawing/2014/main" id="{001917CC-671D-47EA-B065-51E87EC27B53}"/>
              </a:ext>
            </a:extLst>
          </p:cNvPr>
          <p:cNvSpPr>
            <a:spLocks noGrp="1"/>
          </p:cNvSpPr>
          <p:nvPr>
            <p:ph type="dt" sz="half" idx="2"/>
          </p:nvPr>
        </p:nvSpPr>
        <p:spPr>
          <a:xfrm>
            <a:off x="908377" y="9243197"/>
            <a:ext cx="2972872" cy="530952"/>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pie de página 4">
            <a:extLst>
              <a:ext uri="{FF2B5EF4-FFF2-40B4-BE49-F238E27FC236}">
                <a16:creationId xmlns:a16="http://schemas.microsoft.com/office/drawing/2014/main" id="{3F2D0B54-5D87-4D1B-9C6E-5A7B87C833A0}"/>
              </a:ext>
            </a:extLst>
          </p:cNvPr>
          <p:cNvSpPr>
            <a:spLocks noGrp="1"/>
          </p:cNvSpPr>
          <p:nvPr>
            <p:ph type="ftr" sz="quarter" idx="3"/>
          </p:nvPr>
        </p:nvSpPr>
        <p:spPr>
          <a:xfrm>
            <a:off x="4376728" y="9243197"/>
            <a:ext cx="4459308" cy="530952"/>
          </a:xfrm>
          <a:prstGeom prst="rect">
            <a:avLst/>
          </a:prstGeom>
        </p:spPr>
        <p:txBody>
          <a:bodyPr vert="horz" lIns="91440" tIns="45720" rIns="91440" bIns="45720" rtlCol="0" anchor="ctr"/>
          <a:lstStyle>
            <a:lvl1pPr algn="ctr">
              <a:defRPr lang="es-ES" sz="1200">
                <a:solidFill>
                  <a:schemeClr val="bg2">
                    <a:lumMod val="50000"/>
                  </a:schemeClr>
                </a:solidFill>
              </a:defRPr>
            </a:lvl1pPr>
          </a:lstStyle>
          <a:p>
            <a:pPr rtl="0"/>
            <a:endParaRPr lang="es-ES" dirty="0"/>
          </a:p>
        </p:txBody>
      </p:sp>
      <p:sp>
        <p:nvSpPr>
          <p:cNvPr id="6" name="Marcador de número de diapositiva 5">
            <a:extLst>
              <a:ext uri="{FF2B5EF4-FFF2-40B4-BE49-F238E27FC236}">
                <a16:creationId xmlns:a16="http://schemas.microsoft.com/office/drawing/2014/main" id="{C5CADFFD-0FF7-4DDC-8879-918576F63EA6}"/>
              </a:ext>
            </a:extLst>
          </p:cNvPr>
          <p:cNvSpPr>
            <a:spLocks noGrp="1"/>
          </p:cNvSpPr>
          <p:nvPr>
            <p:ph type="sldNum" sz="quarter" idx="4"/>
          </p:nvPr>
        </p:nvSpPr>
        <p:spPr>
          <a:xfrm>
            <a:off x="9331514" y="9243197"/>
            <a:ext cx="2972872" cy="530952"/>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hdr="0" ftr="0" dt="0"/>
  <p:txStyles>
    <p:titleStyle>
      <a:lvl1pPr algn="l" defTabSz="914400" rtl="0" eaLnBrk="1" latinLnBrk="0" hangingPunct="1">
        <a:lnSpc>
          <a:spcPct val="90000"/>
        </a:lnSpc>
        <a:spcBef>
          <a:spcPct val="0"/>
        </a:spcBef>
        <a:buNone/>
        <a:defRPr lang="es-ES"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s-ES"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2" userDrawn="1">
          <p15:clr>
            <a:srgbClr val="F26B43"/>
          </p15:clr>
        </p15:guide>
        <p15:guide id="2" orient="horz" pos="3142" userDrawn="1">
          <p15:clr>
            <a:srgbClr val="F26B43"/>
          </p15:clr>
        </p15:guide>
        <p15:guide id="3" pos="2081" userDrawn="1">
          <p15:clr>
            <a:srgbClr val="F26B43"/>
          </p15:clr>
        </p15:guide>
        <p15:guide id="4" pos="6242" userDrawn="1">
          <p15:clr>
            <a:srgbClr val="F26B43"/>
          </p15:clr>
        </p15:guide>
        <p15:guide id="5" pos="7855" userDrawn="1">
          <p15:clr>
            <a:srgbClr val="F26B43"/>
          </p15:clr>
        </p15:guide>
        <p15:guide id="6" pos="46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openreview.net/forum?id=GpW327gxLTF"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orecastingdata.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arxiv.org/abs/1703.07015" TargetMode="External"/><Relationship Id="rId5" Type="http://schemas.openxmlformats.org/officeDocument/2006/relationships/image" Target="../media/image2.png"/><Relationship Id="rId4" Type="http://schemas.openxmlformats.org/officeDocument/2006/relationships/hyperlink" Target="https://huggingface.co/datasets/monash_tsf/viewer/tourism_monthly" TargetMode="External"/></Relationships>
</file>

<file path=ppt/slides/_rels/slide4.xml.rels><?xml version="1.0" encoding="UTF-8" standalone="yes"?>
<Relationships xmlns="http://schemas.openxmlformats.org/package/2006/relationships"><Relationship Id="rId3" Type="http://schemas.microsoft.com/office/2018/10/relationships/comments" Target="../comments/modernComment_15A_DAD7D3B0.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68_703E4663.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69_7BE5D41.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arcador de posición de imagen 9" descr="Un grupo de plantas en macetas">
            <a:extLst>
              <a:ext uri="{FF2B5EF4-FFF2-40B4-BE49-F238E27FC236}">
                <a16:creationId xmlns:a16="http://schemas.microsoft.com/office/drawing/2014/main" id="{C5E399AE-C2DC-0BE4-A179-9A726D23FFC5}"/>
              </a:ext>
            </a:extLst>
          </p:cNvPr>
          <p:cNvPicPr>
            <a:picLocks noGrp="1" noChangeAspect="1"/>
          </p:cNvPicPr>
          <p:nvPr>
            <p:ph type="pic" sz="quarter" idx="10"/>
          </p:nvPr>
        </p:nvPicPr>
        <p:blipFill>
          <a:blip r:embed="rId3"/>
          <a:srcRect l="15" r="15"/>
          <a:stretch/>
        </p:blipFill>
        <p:spPr>
          <a:xfrm>
            <a:off x="969174" y="2014537"/>
            <a:ext cx="11274425" cy="5943600"/>
          </a:xfrm>
        </p:spPr>
      </p:pic>
      <p:sp>
        <p:nvSpPr>
          <p:cNvPr id="3" name="Título 2">
            <a:extLst>
              <a:ext uri="{FF2B5EF4-FFF2-40B4-BE49-F238E27FC236}">
                <a16:creationId xmlns:a16="http://schemas.microsoft.com/office/drawing/2014/main" id="{526ABF06-5491-8319-408F-AC9C03E64E1E}"/>
              </a:ext>
            </a:extLst>
          </p:cNvPr>
          <p:cNvSpPr>
            <a:spLocks noGrp="1"/>
          </p:cNvSpPr>
          <p:nvPr>
            <p:ph type="title"/>
          </p:nvPr>
        </p:nvSpPr>
        <p:spPr>
          <a:xfrm>
            <a:off x="7092336" y="2169817"/>
            <a:ext cx="4701904" cy="3079029"/>
          </a:xfrm>
        </p:spPr>
        <p:txBody>
          <a:bodyPr rtlCol="0"/>
          <a:lstStyle>
            <a:defPPr>
              <a:defRPr lang="es-ES"/>
            </a:defPPr>
          </a:lstStyle>
          <a:p>
            <a:pPr rtl="0"/>
            <a:r>
              <a:rPr lang="es-ES" dirty="0">
                <a:solidFill>
                  <a:schemeClr val="tx1"/>
                </a:solidFill>
              </a:rPr>
              <a:t>Reunión TFG del 3 de abril</a:t>
            </a:r>
          </a:p>
        </p:txBody>
      </p:sp>
    </p:spTree>
    <p:extLst>
      <p:ext uri="{BB962C8B-B14F-4D97-AF65-F5344CB8AC3E}">
        <p14:creationId xmlns:p14="http://schemas.microsoft.com/office/powerpoint/2010/main" val="386508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47DBA2F6-C72C-D6E5-64A6-B9C15805CAE2}"/>
              </a:ext>
            </a:extLst>
          </p:cNvPr>
          <p:cNvSpPr>
            <a:spLocks noGrp="1"/>
          </p:cNvSpPr>
          <p:nvPr>
            <p:ph type="sldNum" sz="quarter" idx="4"/>
          </p:nvPr>
        </p:nvSpPr>
        <p:spPr/>
        <p:txBody>
          <a:bodyPr/>
          <a:lstStyle/>
          <a:p>
            <a:pPr rtl="0"/>
            <a:fld id="{B5CEABB6-07DC-46E8-9B57-56EC44A396E5}" type="slidenum">
              <a:rPr lang="es-ES" smtClean="0"/>
              <a:pPr rtl="0"/>
              <a:t>10</a:t>
            </a:fld>
            <a:endParaRPr lang="es-ES" dirty="0"/>
          </a:p>
        </p:txBody>
      </p:sp>
      <p:sp>
        <p:nvSpPr>
          <p:cNvPr id="6" name="CuadroTexto 5">
            <a:extLst>
              <a:ext uri="{FF2B5EF4-FFF2-40B4-BE49-F238E27FC236}">
                <a16:creationId xmlns:a16="http://schemas.microsoft.com/office/drawing/2014/main" id="{953D034B-A350-8A22-B2C6-FA5EA09F4F05}"/>
              </a:ext>
            </a:extLst>
          </p:cNvPr>
          <p:cNvSpPr txBox="1"/>
          <p:nvPr/>
        </p:nvSpPr>
        <p:spPr>
          <a:xfrm>
            <a:off x="2560320" y="2950464"/>
            <a:ext cx="8522208" cy="2677656"/>
          </a:xfrm>
          <a:prstGeom prst="rect">
            <a:avLst/>
          </a:prstGeom>
          <a:noFill/>
        </p:spPr>
        <p:txBody>
          <a:bodyPr wrap="square">
            <a:spAutoFit/>
          </a:bodyPr>
          <a:lstStyle/>
          <a:p>
            <a:r>
              <a:rPr lang="en-US" sz="2400" b="0" i="0" dirty="0">
                <a:solidFill>
                  <a:srgbClr val="111827"/>
                </a:solidFill>
                <a:effectLst/>
                <a:highlight>
                  <a:srgbClr val="FFFFFF"/>
                </a:highlight>
                <a:latin typeface="Charter"/>
              </a:rPr>
              <a:t>the multivariate forecasts are typically </a:t>
            </a:r>
            <a:r>
              <a:rPr lang="en-US" sz="2400" b="0" i="1" dirty="0">
                <a:solidFill>
                  <a:srgbClr val="111827"/>
                </a:solidFill>
                <a:effectLst/>
                <a:highlight>
                  <a:srgbClr val="FFFFFF"/>
                </a:highlight>
                <a:latin typeface="Charter"/>
              </a:rPr>
              <a:t>worse</a:t>
            </a:r>
            <a:r>
              <a:rPr lang="en-US" sz="2400" b="0" i="0" dirty="0">
                <a:solidFill>
                  <a:srgbClr val="111827"/>
                </a:solidFill>
                <a:effectLst/>
                <a:highlight>
                  <a:srgbClr val="FFFFFF"/>
                </a:highlight>
                <a:latin typeface="Charter"/>
              </a:rPr>
              <a:t> than the univariate ones, the reason being the difficulty in estimating the cross-series correlations/relationships. The additional variance added by the estimates often harms the resulting forecasts or the model learns spurious correlations. We refer to </a:t>
            </a:r>
            <a:r>
              <a:rPr lang="en-US" sz="2400" b="0" i="0" u="sng" dirty="0">
                <a:effectLst/>
                <a:highlight>
                  <a:srgbClr val="FFFFFF"/>
                </a:highlight>
                <a:latin typeface="Charter"/>
                <a:hlinkClick r:id="rId2"/>
              </a:rPr>
              <a:t>this paper</a:t>
            </a:r>
            <a:r>
              <a:rPr lang="en-US" sz="2400" b="0" i="0" dirty="0">
                <a:solidFill>
                  <a:srgbClr val="111827"/>
                </a:solidFill>
                <a:effectLst/>
                <a:highlight>
                  <a:srgbClr val="FFFFFF"/>
                </a:highlight>
                <a:latin typeface="Charter"/>
              </a:rPr>
              <a:t> for further reading. Multivariate models tend to work well when trained on a lot of data.</a:t>
            </a:r>
            <a:endParaRPr lang="es-ES" sz="2400" dirty="0"/>
          </a:p>
        </p:txBody>
      </p:sp>
    </p:spTree>
    <p:extLst>
      <p:ext uri="{BB962C8B-B14F-4D97-AF65-F5344CB8AC3E}">
        <p14:creationId xmlns:p14="http://schemas.microsoft.com/office/powerpoint/2010/main" val="2220345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02F9796-235D-86F2-A690-E22FB4A6B245}"/>
              </a:ext>
            </a:extLst>
          </p:cNvPr>
          <p:cNvSpPr>
            <a:spLocks noGrp="1"/>
          </p:cNvSpPr>
          <p:nvPr>
            <p:ph type="title"/>
          </p:nvPr>
        </p:nvSpPr>
        <p:spPr>
          <a:xfrm>
            <a:off x="998658" y="2509767"/>
            <a:ext cx="9286043" cy="679605"/>
          </a:xfrm>
        </p:spPr>
        <p:txBody>
          <a:bodyPr anchor="t">
            <a:normAutofit fontScale="90000"/>
          </a:bodyPr>
          <a:lstStyle/>
          <a:p>
            <a:r>
              <a:rPr lang="es-ES" dirty="0"/>
              <a:t>Modelos que quiero desarrollar:</a:t>
            </a:r>
            <a:br>
              <a:rPr lang="es-ES" dirty="0"/>
            </a:br>
            <a:br>
              <a:rPr lang="es-ES" dirty="0"/>
            </a:br>
            <a:br>
              <a:rPr lang="es-ES" dirty="0"/>
            </a:br>
            <a:endParaRPr lang="es-ES" dirty="0"/>
          </a:p>
        </p:txBody>
      </p:sp>
      <p:sp>
        <p:nvSpPr>
          <p:cNvPr id="8" name="CuadroTexto 7">
            <a:extLst>
              <a:ext uri="{FF2B5EF4-FFF2-40B4-BE49-F238E27FC236}">
                <a16:creationId xmlns:a16="http://schemas.microsoft.com/office/drawing/2014/main" id="{46415A76-239E-0728-439F-56D5B9D4312D}"/>
              </a:ext>
            </a:extLst>
          </p:cNvPr>
          <p:cNvSpPr txBox="1"/>
          <p:nvPr/>
        </p:nvSpPr>
        <p:spPr>
          <a:xfrm>
            <a:off x="998653" y="3528337"/>
            <a:ext cx="9676436" cy="5139869"/>
          </a:xfrm>
          <a:prstGeom prst="rect">
            <a:avLst/>
          </a:prstGeom>
          <a:noFill/>
        </p:spPr>
        <p:txBody>
          <a:bodyPr wrap="square" rtlCol="0">
            <a:spAutoFit/>
          </a:bodyPr>
          <a:lstStyle/>
          <a:p>
            <a:pPr marL="285750" indent="-285750">
              <a:spcBef>
                <a:spcPts val="1200"/>
              </a:spcBef>
              <a:spcAft>
                <a:spcPts val="1200"/>
              </a:spcAft>
              <a:buFont typeface="Wingdings" panose="05000000000000000000" pitchFamily="2" charset="2"/>
              <a:buChar char="q"/>
            </a:pPr>
            <a:r>
              <a:rPr lang="es-ES" sz="2000" dirty="0" err="1">
                <a:solidFill>
                  <a:schemeClr val="accent1">
                    <a:lumMod val="50000"/>
                  </a:schemeClr>
                </a:solidFill>
              </a:rPr>
              <a:t>Transformer</a:t>
            </a:r>
            <a:r>
              <a:rPr lang="es-ES" sz="2000" dirty="0">
                <a:solidFill>
                  <a:schemeClr val="accent1">
                    <a:lumMod val="50000"/>
                  </a:schemeClr>
                </a:solidFill>
              </a:rPr>
              <a:t> (</a:t>
            </a:r>
            <a:r>
              <a:rPr lang="es-ES" sz="2000" dirty="0" err="1">
                <a:solidFill>
                  <a:schemeClr val="accent1">
                    <a:lumMod val="50000"/>
                  </a:schemeClr>
                </a:solidFill>
              </a:rPr>
              <a:t>Univariate</a:t>
            </a:r>
            <a:r>
              <a:rPr lang="es-ES" sz="2000" dirty="0">
                <a:solidFill>
                  <a:schemeClr val="accent1">
                    <a:lumMod val="50000"/>
                  </a:schemeClr>
                </a:solidFill>
              </a:rPr>
              <a:t>) with </a:t>
            </a:r>
            <a:r>
              <a:rPr lang="es-ES" sz="2000" dirty="0" err="1">
                <a:solidFill>
                  <a:schemeClr val="accent1">
                    <a:lumMod val="50000"/>
                  </a:schemeClr>
                </a:solidFill>
              </a:rPr>
              <a:t>downloaded</a:t>
            </a:r>
            <a:r>
              <a:rPr lang="es-ES" sz="2000" dirty="0">
                <a:solidFill>
                  <a:schemeClr val="accent1">
                    <a:lumMod val="50000"/>
                  </a:schemeClr>
                </a:solidFill>
              </a:rPr>
              <a:t> </a:t>
            </a:r>
            <a:r>
              <a:rPr lang="es-ES" sz="2000" dirty="0" err="1">
                <a:solidFill>
                  <a:schemeClr val="accent1">
                    <a:lumMod val="50000"/>
                  </a:schemeClr>
                </a:solidFill>
              </a:rPr>
              <a:t>dataset</a:t>
            </a:r>
            <a:r>
              <a:rPr lang="es-ES" sz="2000" dirty="0">
                <a:solidFill>
                  <a:schemeClr val="accent1">
                    <a:lumMod val="50000"/>
                  </a:schemeClr>
                </a:solidFill>
              </a:rPr>
              <a:t> -&gt; Para aprender</a:t>
            </a:r>
          </a:p>
          <a:p>
            <a:pPr marL="285750" indent="-285750">
              <a:spcBef>
                <a:spcPts val="1200"/>
              </a:spcBef>
              <a:spcAft>
                <a:spcPts val="1200"/>
              </a:spcAft>
              <a:buFont typeface="Wingdings" panose="05000000000000000000" pitchFamily="2" charset="2"/>
              <a:buChar char="q"/>
            </a:pPr>
            <a:r>
              <a:rPr lang="es-ES" sz="2000" dirty="0" err="1">
                <a:solidFill>
                  <a:schemeClr val="accent1">
                    <a:lumMod val="50000"/>
                  </a:schemeClr>
                </a:solidFill>
              </a:rPr>
              <a:t>Transformer</a:t>
            </a:r>
            <a:r>
              <a:rPr lang="es-ES" sz="2000" dirty="0">
                <a:solidFill>
                  <a:schemeClr val="accent1">
                    <a:lumMod val="50000"/>
                  </a:schemeClr>
                </a:solidFill>
              </a:rPr>
              <a:t> (</a:t>
            </a:r>
            <a:r>
              <a:rPr lang="es-ES" sz="2000" dirty="0" err="1">
                <a:solidFill>
                  <a:schemeClr val="accent1">
                    <a:lumMod val="50000"/>
                  </a:schemeClr>
                </a:solidFill>
              </a:rPr>
              <a:t>Multivariate</a:t>
            </a:r>
            <a:r>
              <a:rPr lang="es-ES" sz="2000" dirty="0">
                <a:solidFill>
                  <a:schemeClr val="accent1">
                    <a:lumMod val="50000"/>
                  </a:schemeClr>
                </a:solidFill>
              </a:rPr>
              <a:t>) with </a:t>
            </a:r>
            <a:r>
              <a:rPr lang="es-ES" sz="2000" dirty="0" err="1">
                <a:solidFill>
                  <a:schemeClr val="accent1">
                    <a:lumMod val="50000"/>
                  </a:schemeClr>
                </a:solidFill>
              </a:rPr>
              <a:t>our</a:t>
            </a:r>
            <a:r>
              <a:rPr lang="es-ES" sz="2000" dirty="0">
                <a:solidFill>
                  <a:schemeClr val="accent1">
                    <a:lumMod val="50000"/>
                  </a:schemeClr>
                </a:solidFill>
              </a:rPr>
              <a:t> </a:t>
            </a:r>
            <a:r>
              <a:rPr lang="es-ES" sz="2000" dirty="0" err="1">
                <a:solidFill>
                  <a:schemeClr val="accent1">
                    <a:lumMod val="50000"/>
                  </a:schemeClr>
                </a:solidFill>
              </a:rPr>
              <a:t>dataset</a:t>
            </a:r>
            <a:r>
              <a:rPr lang="es-ES" sz="2000" dirty="0">
                <a:solidFill>
                  <a:schemeClr val="accent1">
                    <a:lumMod val="50000"/>
                  </a:schemeClr>
                </a:solidFill>
              </a:rPr>
              <a:t>  </a:t>
            </a:r>
            <a:r>
              <a:rPr lang="es-ES" sz="2000" dirty="0" err="1">
                <a:solidFill>
                  <a:schemeClr val="accent1">
                    <a:lumMod val="50000"/>
                  </a:schemeClr>
                </a:solidFill>
              </a:rPr>
              <a:t>but</a:t>
            </a:r>
            <a:r>
              <a:rPr lang="es-ES" sz="2000" dirty="0">
                <a:solidFill>
                  <a:schemeClr val="accent1">
                    <a:lumMod val="50000"/>
                  </a:schemeClr>
                </a:solidFill>
              </a:rPr>
              <a:t> </a:t>
            </a:r>
            <a:r>
              <a:rPr lang="es-ES" sz="2000" dirty="0" err="1">
                <a:solidFill>
                  <a:schemeClr val="accent1">
                    <a:lumMod val="50000"/>
                  </a:schemeClr>
                </a:solidFill>
              </a:rPr>
              <a:t>univariate</a:t>
            </a:r>
            <a:endParaRPr lang="es-ES" sz="2000" dirty="0">
              <a:solidFill>
                <a:schemeClr val="accent1">
                  <a:lumMod val="50000"/>
                </a:schemeClr>
              </a:solidFill>
            </a:endParaRPr>
          </a:p>
          <a:p>
            <a:pPr marL="285750" indent="-285750">
              <a:spcBef>
                <a:spcPts val="1200"/>
              </a:spcBef>
              <a:spcAft>
                <a:spcPts val="1200"/>
              </a:spcAft>
              <a:buFont typeface="Wingdings" panose="05000000000000000000" pitchFamily="2" charset="2"/>
              <a:buChar char="q"/>
            </a:pPr>
            <a:r>
              <a:rPr lang="es-ES" sz="2000" dirty="0" err="1">
                <a:solidFill>
                  <a:schemeClr val="accent1">
                    <a:lumMod val="50000"/>
                  </a:schemeClr>
                </a:solidFill>
              </a:rPr>
              <a:t>Transformer</a:t>
            </a:r>
            <a:r>
              <a:rPr lang="es-ES" sz="2000" dirty="0">
                <a:solidFill>
                  <a:schemeClr val="accent1">
                    <a:lumMod val="50000"/>
                  </a:schemeClr>
                </a:solidFill>
              </a:rPr>
              <a:t> (</a:t>
            </a:r>
            <a:r>
              <a:rPr lang="es-ES" sz="2000" dirty="0" err="1">
                <a:solidFill>
                  <a:schemeClr val="accent1">
                    <a:lumMod val="50000"/>
                  </a:schemeClr>
                </a:solidFill>
              </a:rPr>
              <a:t>Multivariate</a:t>
            </a:r>
            <a:r>
              <a:rPr lang="es-ES" sz="2000" dirty="0">
                <a:solidFill>
                  <a:schemeClr val="accent1">
                    <a:lumMod val="50000"/>
                  </a:schemeClr>
                </a:solidFill>
              </a:rPr>
              <a:t>) with </a:t>
            </a:r>
            <a:r>
              <a:rPr lang="es-ES" sz="2000" dirty="0" err="1">
                <a:solidFill>
                  <a:schemeClr val="accent1">
                    <a:lumMod val="50000"/>
                  </a:schemeClr>
                </a:solidFill>
              </a:rPr>
              <a:t>downloaded</a:t>
            </a:r>
            <a:r>
              <a:rPr lang="es-ES" sz="2000" dirty="0">
                <a:solidFill>
                  <a:schemeClr val="accent1">
                    <a:lumMod val="50000"/>
                  </a:schemeClr>
                </a:solidFill>
              </a:rPr>
              <a:t> </a:t>
            </a:r>
            <a:r>
              <a:rPr lang="es-ES" sz="2000" dirty="0" err="1">
                <a:solidFill>
                  <a:schemeClr val="accent1">
                    <a:lumMod val="50000"/>
                  </a:schemeClr>
                </a:solidFill>
              </a:rPr>
              <a:t>dataset</a:t>
            </a:r>
            <a:r>
              <a:rPr lang="es-ES" sz="2000" dirty="0">
                <a:solidFill>
                  <a:schemeClr val="accent1">
                    <a:lumMod val="50000"/>
                  </a:schemeClr>
                </a:solidFill>
              </a:rPr>
              <a:t> -&gt; Para aprender</a:t>
            </a:r>
          </a:p>
          <a:p>
            <a:pPr marL="285750" indent="-285750">
              <a:spcBef>
                <a:spcPts val="1200"/>
              </a:spcBef>
              <a:spcAft>
                <a:spcPts val="1200"/>
              </a:spcAft>
              <a:buFont typeface="Wingdings" panose="05000000000000000000" pitchFamily="2" charset="2"/>
              <a:buChar char="q"/>
            </a:pPr>
            <a:r>
              <a:rPr lang="es-ES" sz="2000" dirty="0" err="1">
                <a:solidFill>
                  <a:schemeClr val="accent1">
                    <a:lumMod val="50000"/>
                  </a:schemeClr>
                </a:solidFill>
              </a:rPr>
              <a:t>Transformer</a:t>
            </a:r>
            <a:r>
              <a:rPr lang="es-ES" sz="2000" dirty="0">
                <a:solidFill>
                  <a:schemeClr val="accent1">
                    <a:lumMod val="50000"/>
                  </a:schemeClr>
                </a:solidFill>
              </a:rPr>
              <a:t> (</a:t>
            </a:r>
            <a:r>
              <a:rPr lang="es-ES" sz="2000" dirty="0" err="1">
                <a:solidFill>
                  <a:schemeClr val="accent1">
                    <a:lumMod val="50000"/>
                  </a:schemeClr>
                </a:solidFill>
              </a:rPr>
              <a:t>Multivariate</a:t>
            </a:r>
            <a:r>
              <a:rPr lang="es-ES" sz="2000" dirty="0">
                <a:solidFill>
                  <a:schemeClr val="accent1">
                    <a:lumMod val="50000"/>
                  </a:schemeClr>
                </a:solidFill>
              </a:rPr>
              <a:t>) with </a:t>
            </a:r>
            <a:r>
              <a:rPr lang="es-ES" sz="2000" dirty="0" err="1">
                <a:solidFill>
                  <a:schemeClr val="accent1">
                    <a:lumMod val="50000"/>
                  </a:schemeClr>
                </a:solidFill>
              </a:rPr>
              <a:t>our</a:t>
            </a:r>
            <a:r>
              <a:rPr lang="es-ES" sz="2000" dirty="0">
                <a:solidFill>
                  <a:schemeClr val="accent1">
                    <a:lumMod val="50000"/>
                  </a:schemeClr>
                </a:solidFill>
              </a:rPr>
              <a:t> </a:t>
            </a:r>
            <a:r>
              <a:rPr lang="es-ES" sz="2000" dirty="0" err="1">
                <a:solidFill>
                  <a:schemeClr val="accent1">
                    <a:lumMod val="50000"/>
                  </a:schemeClr>
                </a:solidFill>
              </a:rPr>
              <a:t>dataset</a:t>
            </a:r>
            <a:r>
              <a:rPr lang="es-ES" sz="2000" dirty="0">
                <a:solidFill>
                  <a:schemeClr val="accent1">
                    <a:lumMod val="50000"/>
                  </a:schemeClr>
                </a:solidFill>
              </a:rPr>
              <a:t> </a:t>
            </a:r>
          </a:p>
          <a:p>
            <a:pPr marL="285750" indent="-285750">
              <a:spcBef>
                <a:spcPts val="1200"/>
              </a:spcBef>
              <a:spcAft>
                <a:spcPts val="1200"/>
              </a:spcAft>
              <a:buFont typeface="Wingdings" panose="05000000000000000000" pitchFamily="2" charset="2"/>
              <a:buChar char="q"/>
            </a:pPr>
            <a:r>
              <a:rPr lang="es-ES" sz="2000" dirty="0" err="1">
                <a:solidFill>
                  <a:srgbClr val="00B050"/>
                </a:solidFill>
              </a:rPr>
              <a:t>Informer</a:t>
            </a:r>
            <a:r>
              <a:rPr lang="es-ES" sz="2000" dirty="0">
                <a:solidFill>
                  <a:srgbClr val="00B050"/>
                </a:solidFill>
              </a:rPr>
              <a:t> (</a:t>
            </a:r>
            <a:r>
              <a:rPr lang="es-ES" sz="2000" dirty="0" err="1">
                <a:solidFill>
                  <a:srgbClr val="00B050"/>
                </a:solidFill>
              </a:rPr>
              <a:t>Multivariate</a:t>
            </a:r>
            <a:r>
              <a:rPr lang="es-ES" sz="2000" dirty="0">
                <a:solidFill>
                  <a:srgbClr val="00B050"/>
                </a:solidFill>
              </a:rPr>
              <a:t>) with </a:t>
            </a:r>
            <a:r>
              <a:rPr lang="es-ES" sz="2000" dirty="0" err="1">
                <a:solidFill>
                  <a:srgbClr val="00B050"/>
                </a:solidFill>
              </a:rPr>
              <a:t>downloaded</a:t>
            </a:r>
            <a:r>
              <a:rPr lang="es-ES" sz="2000" dirty="0">
                <a:solidFill>
                  <a:srgbClr val="00B050"/>
                </a:solidFill>
              </a:rPr>
              <a:t> </a:t>
            </a:r>
            <a:r>
              <a:rPr lang="es-ES" sz="2000" dirty="0" err="1">
                <a:solidFill>
                  <a:srgbClr val="00B050"/>
                </a:solidFill>
              </a:rPr>
              <a:t>dataset</a:t>
            </a:r>
            <a:r>
              <a:rPr lang="es-ES" sz="2000" dirty="0">
                <a:solidFill>
                  <a:srgbClr val="00B050"/>
                </a:solidFill>
              </a:rPr>
              <a:t> -&gt; Para aprender</a:t>
            </a:r>
          </a:p>
          <a:p>
            <a:pPr marL="285750" indent="-285750">
              <a:spcBef>
                <a:spcPts val="1200"/>
              </a:spcBef>
              <a:spcAft>
                <a:spcPts val="1200"/>
              </a:spcAft>
              <a:buFont typeface="Wingdings" panose="05000000000000000000" pitchFamily="2" charset="2"/>
              <a:buChar char="q"/>
            </a:pPr>
            <a:r>
              <a:rPr lang="es-ES" sz="2000" dirty="0" err="1">
                <a:solidFill>
                  <a:srgbClr val="00B050"/>
                </a:solidFill>
              </a:rPr>
              <a:t>Informer</a:t>
            </a:r>
            <a:r>
              <a:rPr lang="es-ES" sz="2000" dirty="0">
                <a:solidFill>
                  <a:srgbClr val="00B050"/>
                </a:solidFill>
              </a:rPr>
              <a:t> (</a:t>
            </a:r>
            <a:r>
              <a:rPr lang="es-ES" sz="2000" dirty="0" err="1">
                <a:solidFill>
                  <a:srgbClr val="00B050"/>
                </a:solidFill>
              </a:rPr>
              <a:t>Multivariate</a:t>
            </a:r>
            <a:r>
              <a:rPr lang="es-ES" sz="2000" dirty="0">
                <a:solidFill>
                  <a:srgbClr val="00B050"/>
                </a:solidFill>
              </a:rPr>
              <a:t>) with </a:t>
            </a:r>
            <a:r>
              <a:rPr lang="es-ES" sz="2000" dirty="0" err="1">
                <a:solidFill>
                  <a:srgbClr val="00B050"/>
                </a:solidFill>
              </a:rPr>
              <a:t>our</a:t>
            </a:r>
            <a:r>
              <a:rPr lang="es-ES" sz="2000" dirty="0">
                <a:solidFill>
                  <a:srgbClr val="00B050"/>
                </a:solidFill>
              </a:rPr>
              <a:t> </a:t>
            </a:r>
            <a:r>
              <a:rPr lang="es-ES" sz="2000" dirty="0" err="1">
                <a:solidFill>
                  <a:srgbClr val="00B050"/>
                </a:solidFill>
              </a:rPr>
              <a:t>dataset</a:t>
            </a:r>
            <a:endParaRPr lang="es-ES" sz="2000" dirty="0">
              <a:solidFill>
                <a:srgbClr val="00B050"/>
              </a:solidFill>
            </a:endParaRPr>
          </a:p>
          <a:p>
            <a:pPr marL="285750" indent="-285750">
              <a:spcBef>
                <a:spcPts val="1200"/>
              </a:spcBef>
              <a:spcAft>
                <a:spcPts val="1200"/>
              </a:spcAft>
              <a:buFont typeface="Wingdings" panose="05000000000000000000" pitchFamily="2" charset="2"/>
              <a:buChar char="q"/>
            </a:pPr>
            <a:r>
              <a:rPr lang="es-ES" sz="2000" dirty="0" err="1">
                <a:solidFill>
                  <a:srgbClr val="0070C0"/>
                </a:solidFill>
              </a:rPr>
              <a:t>Autofomer</a:t>
            </a:r>
            <a:r>
              <a:rPr lang="es-ES" sz="2000" dirty="0">
                <a:solidFill>
                  <a:srgbClr val="0070C0"/>
                </a:solidFill>
              </a:rPr>
              <a:t> (</a:t>
            </a:r>
            <a:r>
              <a:rPr lang="es-ES" sz="2000" dirty="0" err="1">
                <a:solidFill>
                  <a:srgbClr val="0070C0"/>
                </a:solidFill>
              </a:rPr>
              <a:t>Multivariate</a:t>
            </a:r>
            <a:r>
              <a:rPr lang="es-ES" sz="2000" dirty="0">
                <a:solidFill>
                  <a:srgbClr val="0070C0"/>
                </a:solidFill>
              </a:rPr>
              <a:t>) with </a:t>
            </a:r>
            <a:r>
              <a:rPr lang="es-ES" sz="2000" dirty="0" err="1">
                <a:solidFill>
                  <a:srgbClr val="0070C0"/>
                </a:solidFill>
              </a:rPr>
              <a:t>downloaded</a:t>
            </a:r>
            <a:r>
              <a:rPr lang="es-ES" sz="2000" dirty="0">
                <a:solidFill>
                  <a:srgbClr val="0070C0"/>
                </a:solidFill>
              </a:rPr>
              <a:t> </a:t>
            </a:r>
            <a:r>
              <a:rPr lang="es-ES" sz="2000" dirty="0" err="1">
                <a:solidFill>
                  <a:srgbClr val="0070C0"/>
                </a:solidFill>
              </a:rPr>
              <a:t>dataset</a:t>
            </a:r>
            <a:r>
              <a:rPr lang="es-ES" sz="2000" dirty="0">
                <a:solidFill>
                  <a:srgbClr val="0070C0"/>
                </a:solidFill>
              </a:rPr>
              <a:t> -&gt; Para aprender</a:t>
            </a:r>
          </a:p>
          <a:p>
            <a:pPr marL="285750" indent="-285750">
              <a:spcBef>
                <a:spcPts val="1200"/>
              </a:spcBef>
              <a:spcAft>
                <a:spcPts val="1200"/>
              </a:spcAft>
              <a:buFont typeface="Wingdings" panose="05000000000000000000" pitchFamily="2" charset="2"/>
              <a:buChar char="q"/>
            </a:pPr>
            <a:r>
              <a:rPr lang="es-ES" sz="2000" dirty="0" err="1">
                <a:solidFill>
                  <a:srgbClr val="0070C0"/>
                </a:solidFill>
              </a:rPr>
              <a:t>Autoformer</a:t>
            </a:r>
            <a:r>
              <a:rPr lang="es-ES" sz="2000" dirty="0">
                <a:solidFill>
                  <a:srgbClr val="0070C0"/>
                </a:solidFill>
              </a:rPr>
              <a:t> (</a:t>
            </a:r>
            <a:r>
              <a:rPr lang="es-ES" sz="2000" dirty="0" err="1">
                <a:solidFill>
                  <a:srgbClr val="0070C0"/>
                </a:solidFill>
              </a:rPr>
              <a:t>Multivariate</a:t>
            </a:r>
            <a:r>
              <a:rPr lang="es-ES" sz="2000" dirty="0">
                <a:solidFill>
                  <a:srgbClr val="0070C0"/>
                </a:solidFill>
              </a:rPr>
              <a:t>) with </a:t>
            </a:r>
            <a:r>
              <a:rPr lang="es-ES" sz="2000" dirty="0" err="1">
                <a:solidFill>
                  <a:srgbClr val="0070C0"/>
                </a:solidFill>
              </a:rPr>
              <a:t>our</a:t>
            </a:r>
            <a:r>
              <a:rPr lang="es-ES" sz="2000" dirty="0">
                <a:solidFill>
                  <a:srgbClr val="0070C0"/>
                </a:solidFill>
              </a:rPr>
              <a:t> </a:t>
            </a:r>
            <a:r>
              <a:rPr lang="es-ES" sz="2000" dirty="0" err="1">
                <a:solidFill>
                  <a:srgbClr val="0070C0"/>
                </a:solidFill>
              </a:rPr>
              <a:t>dataset</a:t>
            </a:r>
            <a:endParaRPr lang="es-ES" sz="2000" dirty="0">
              <a:solidFill>
                <a:srgbClr val="0070C0"/>
              </a:solidFill>
            </a:endParaRPr>
          </a:p>
          <a:p>
            <a:pPr marL="285750" indent="-285750">
              <a:buFont typeface="Wingdings" panose="05000000000000000000" pitchFamily="2" charset="2"/>
              <a:buChar char="q"/>
            </a:pPr>
            <a:endParaRPr lang="es-ES" dirty="0"/>
          </a:p>
        </p:txBody>
      </p:sp>
    </p:spTree>
    <p:extLst>
      <p:ext uri="{BB962C8B-B14F-4D97-AF65-F5344CB8AC3E}">
        <p14:creationId xmlns:p14="http://schemas.microsoft.com/office/powerpoint/2010/main" val="810374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02F9796-235D-86F2-A690-E22FB4A6B245}"/>
              </a:ext>
            </a:extLst>
          </p:cNvPr>
          <p:cNvSpPr>
            <a:spLocks noGrp="1"/>
          </p:cNvSpPr>
          <p:nvPr>
            <p:ph type="title"/>
          </p:nvPr>
        </p:nvSpPr>
        <p:spPr>
          <a:xfrm>
            <a:off x="827964" y="1043093"/>
            <a:ext cx="9286043" cy="679605"/>
          </a:xfrm>
        </p:spPr>
        <p:txBody>
          <a:bodyPr anchor="t">
            <a:normAutofit fontScale="90000"/>
          </a:bodyPr>
          <a:lstStyle/>
          <a:p>
            <a:r>
              <a:rPr lang="es-ES" dirty="0" err="1"/>
              <a:t>Dataset</a:t>
            </a:r>
            <a:r>
              <a:rPr lang="es-ES" dirty="0"/>
              <a:t> </a:t>
            </a:r>
            <a:r>
              <a:rPr lang="es-ES" dirty="0" err="1"/>
              <a:t>downloaded</a:t>
            </a:r>
            <a:r>
              <a:rPr lang="es-ES" dirty="0"/>
              <a:t> (</a:t>
            </a:r>
            <a:r>
              <a:rPr lang="es-ES" dirty="0" err="1"/>
              <a:t>univariate</a:t>
            </a:r>
            <a:r>
              <a:rPr lang="es-ES" dirty="0"/>
              <a:t>) </a:t>
            </a:r>
            <a:br>
              <a:rPr lang="es-ES" dirty="0"/>
            </a:br>
            <a:br>
              <a:rPr lang="es-ES" dirty="0"/>
            </a:br>
            <a:br>
              <a:rPr lang="es-ES" dirty="0"/>
            </a:br>
            <a:endParaRPr lang="es-ES" dirty="0"/>
          </a:p>
        </p:txBody>
      </p:sp>
      <p:sp>
        <p:nvSpPr>
          <p:cNvPr id="8" name="CuadroTexto 7">
            <a:extLst>
              <a:ext uri="{FF2B5EF4-FFF2-40B4-BE49-F238E27FC236}">
                <a16:creationId xmlns:a16="http://schemas.microsoft.com/office/drawing/2014/main" id="{46415A76-239E-0728-439F-56D5B9D4312D}"/>
              </a:ext>
            </a:extLst>
          </p:cNvPr>
          <p:cNvSpPr txBox="1"/>
          <p:nvPr/>
        </p:nvSpPr>
        <p:spPr>
          <a:xfrm>
            <a:off x="939275" y="1973135"/>
            <a:ext cx="6438467" cy="1292662"/>
          </a:xfrm>
          <a:prstGeom prst="rect">
            <a:avLst/>
          </a:prstGeom>
          <a:noFill/>
        </p:spPr>
        <p:txBody>
          <a:bodyPr wrap="square" rtlCol="0">
            <a:spAutoFit/>
          </a:bodyPr>
          <a:lstStyle/>
          <a:p>
            <a:pPr marL="285750" indent="-285750">
              <a:buFont typeface="Wingdings" panose="05000000000000000000" pitchFamily="2" charset="2"/>
              <a:buChar char="q"/>
            </a:pPr>
            <a:r>
              <a:rPr lang="es-ES" sz="1400" dirty="0">
                <a:hlinkClick r:id="rId3"/>
              </a:rPr>
              <a:t>https://forecastingdata.org/</a:t>
            </a:r>
            <a:endParaRPr lang="es-ES" sz="1400" dirty="0"/>
          </a:p>
          <a:p>
            <a:endParaRPr lang="es-ES" sz="1400" dirty="0"/>
          </a:p>
          <a:p>
            <a:pPr marL="285750" indent="-285750">
              <a:buFont typeface="Wingdings" panose="05000000000000000000" pitchFamily="2" charset="2"/>
              <a:buChar char="q"/>
            </a:pPr>
            <a:r>
              <a:rPr lang="es-ES" sz="1400" dirty="0">
                <a:hlinkClick r:id="rId4"/>
              </a:rPr>
              <a:t>https://huggingface.co/datasets/monash_tsf/viewer/tourism_monthly</a:t>
            </a:r>
            <a:endParaRPr lang="es-ES" sz="1400" dirty="0"/>
          </a:p>
          <a:p>
            <a:pPr marL="285750" indent="-285750">
              <a:buFont typeface="Wingdings" panose="05000000000000000000" pitchFamily="2" charset="2"/>
              <a:buChar char="q"/>
            </a:pPr>
            <a:endParaRPr lang="es-ES" dirty="0"/>
          </a:p>
          <a:p>
            <a:pPr marL="285750" indent="-285750">
              <a:buFont typeface="Wingdings" panose="05000000000000000000" pitchFamily="2" charset="2"/>
              <a:buChar char="q"/>
            </a:pPr>
            <a:endParaRPr lang="es-ES" dirty="0"/>
          </a:p>
        </p:txBody>
      </p:sp>
      <p:sp>
        <p:nvSpPr>
          <p:cNvPr id="10" name="Rectangle 4">
            <a:extLst>
              <a:ext uri="{FF2B5EF4-FFF2-40B4-BE49-F238E27FC236}">
                <a16:creationId xmlns:a16="http://schemas.microsoft.com/office/drawing/2014/main" id="{C24EB69D-2B4E-91FA-92FA-3B94A9EEA3F4}"/>
              </a:ext>
            </a:extLst>
          </p:cNvPr>
          <p:cNvSpPr>
            <a:spLocks noChangeArrowheads="1"/>
          </p:cNvSpPr>
          <p:nvPr/>
        </p:nvSpPr>
        <p:spPr bwMode="auto">
          <a:xfrm>
            <a:off x="939275" y="3242473"/>
            <a:ext cx="11597482" cy="31328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pPr>
            <a:r>
              <a:rPr lang="es-ES" altLang="es-ES" sz="1500" b="1" dirty="0">
                <a:solidFill>
                  <a:srgbClr val="374151"/>
                </a:solidFill>
                <a:latin typeface="Source Sans Pro" panose="020B0503030403020204" pitchFamily="34" charset="0"/>
              </a:rPr>
              <a:t>Data </a:t>
            </a:r>
            <a:r>
              <a:rPr lang="es-ES" altLang="es-ES" sz="1500" b="1" dirty="0" err="1">
                <a:solidFill>
                  <a:srgbClr val="374151"/>
                </a:solidFill>
                <a:latin typeface="Source Sans Pro" panose="020B0503030403020204" pitchFamily="34" charset="0"/>
              </a:rPr>
              <a:t>Fields</a:t>
            </a:r>
            <a:endParaRPr lang="es-ES" altLang="es-ES" sz="1500" b="1" dirty="0">
              <a:solidFill>
                <a:srgbClr val="374151"/>
              </a:solidFill>
              <a:latin typeface="Source Sans Pro" panose="020B0503030403020204" pitchFamily="34" charset="0"/>
            </a:endParaRPr>
          </a:p>
          <a:p>
            <a:pPr>
              <a:lnSpc>
                <a:spcPct val="150000"/>
              </a:lnSpc>
            </a:pPr>
            <a:r>
              <a:rPr lang="es-ES" altLang="es-ES" sz="1500" dirty="0" err="1">
                <a:solidFill>
                  <a:srgbClr val="4B5563"/>
                </a:solidFill>
                <a:latin typeface="Source Sans Pro" panose="020B0503030403020204" pitchFamily="34" charset="0"/>
              </a:rPr>
              <a:t>For</a:t>
            </a:r>
            <a:r>
              <a:rPr lang="es-ES" altLang="es-ES" sz="1500" dirty="0">
                <a:solidFill>
                  <a:srgbClr val="4B5563"/>
                </a:solidFill>
                <a:latin typeface="Source Sans Pro" panose="020B0503030403020204" pitchFamily="34" charset="0"/>
              </a:rPr>
              <a:t> the </a:t>
            </a:r>
            <a:r>
              <a:rPr lang="es-ES" altLang="es-ES" sz="1500" dirty="0" err="1">
                <a:solidFill>
                  <a:srgbClr val="4B5563"/>
                </a:solidFill>
                <a:latin typeface="Source Sans Pro" panose="020B0503030403020204" pitchFamily="34" charset="0"/>
              </a:rPr>
              <a:t>univariate</a:t>
            </a:r>
            <a:r>
              <a:rPr lang="es-ES" altLang="es-ES" sz="1500" dirty="0">
                <a:solidFill>
                  <a:srgbClr val="4B5563"/>
                </a:solidFill>
                <a:latin typeface="Source Sans Pro" panose="020B0503030403020204" pitchFamily="34" charset="0"/>
              </a:rPr>
              <a:t> regular time series </a:t>
            </a:r>
            <a:r>
              <a:rPr lang="es-ES" altLang="es-ES" sz="1500" dirty="0" err="1">
                <a:solidFill>
                  <a:srgbClr val="4B5563"/>
                </a:solidFill>
                <a:latin typeface="Source Sans Pro" panose="020B0503030403020204" pitchFamily="34" charset="0"/>
              </a:rPr>
              <a:t>each</a:t>
            </a:r>
            <a:r>
              <a:rPr lang="es-ES" altLang="es-ES" sz="1500" dirty="0">
                <a:solidFill>
                  <a:srgbClr val="4B5563"/>
                </a:solidFill>
                <a:latin typeface="Source Sans Pro" panose="020B0503030403020204" pitchFamily="34" charset="0"/>
              </a:rPr>
              <a:t> series has the </a:t>
            </a:r>
            <a:r>
              <a:rPr lang="es-ES" altLang="es-ES" sz="1500" dirty="0" err="1">
                <a:solidFill>
                  <a:srgbClr val="4B5563"/>
                </a:solidFill>
                <a:latin typeface="Source Sans Pro" panose="020B0503030403020204" pitchFamily="34" charset="0"/>
              </a:rPr>
              <a:t>following</a:t>
            </a:r>
            <a:r>
              <a:rPr lang="es-ES" altLang="es-ES" sz="1500" dirty="0">
                <a:solidFill>
                  <a:srgbClr val="4B5563"/>
                </a:solidFill>
                <a:latin typeface="Source Sans Pro" panose="020B0503030403020204" pitchFamily="34" charset="0"/>
              </a:rPr>
              <a:t> </a:t>
            </a:r>
            <a:r>
              <a:rPr lang="es-ES" altLang="es-ES" sz="1500" dirty="0" err="1">
                <a:solidFill>
                  <a:srgbClr val="4B5563"/>
                </a:solidFill>
                <a:latin typeface="Source Sans Pro" panose="020B0503030403020204" pitchFamily="34" charset="0"/>
              </a:rPr>
              <a:t>keys</a:t>
            </a:r>
            <a:r>
              <a:rPr lang="es-ES" altLang="es-ES" sz="1500" dirty="0">
                <a:solidFill>
                  <a:srgbClr val="4B5563"/>
                </a:solidFill>
                <a:latin typeface="Source Sans Pro" panose="020B0503030403020204" pitchFamily="34" charset="0"/>
              </a:rPr>
              <a:t>:</a:t>
            </a:r>
            <a:endParaRPr lang="es-ES" altLang="es-ES" sz="1500" dirty="0"/>
          </a:p>
          <a:p>
            <a:pPr>
              <a:lnSpc>
                <a:spcPct val="150000"/>
              </a:lnSpc>
              <a:buFontTx/>
              <a:buChar char="•"/>
            </a:pPr>
            <a:r>
              <a:rPr lang="es-ES" altLang="es-ES" sz="1500" dirty="0" err="1">
                <a:solidFill>
                  <a:srgbClr val="4B5563"/>
                </a:solidFill>
                <a:latin typeface="IBM Plex Mono" panose="020B0509050203000203" pitchFamily="49" charset="0"/>
              </a:rPr>
              <a:t>start</a:t>
            </a:r>
            <a:r>
              <a:rPr lang="es-ES" altLang="es-ES" sz="1500" dirty="0">
                <a:solidFill>
                  <a:srgbClr val="4B5563"/>
                </a:solidFill>
                <a:latin typeface="Source Sans Pro" panose="020B0503030403020204" pitchFamily="34" charset="0"/>
              </a:rPr>
              <a:t>: a </a:t>
            </a:r>
            <a:r>
              <a:rPr lang="es-ES" altLang="es-ES" sz="1500" dirty="0" err="1">
                <a:solidFill>
                  <a:srgbClr val="4B5563"/>
                </a:solidFill>
                <a:latin typeface="Source Sans Pro" panose="020B0503030403020204" pitchFamily="34" charset="0"/>
              </a:rPr>
              <a:t>datetime</a:t>
            </a:r>
            <a:r>
              <a:rPr lang="es-ES" altLang="es-ES" sz="1500" dirty="0">
                <a:solidFill>
                  <a:srgbClr val="4B5563"/>
                </a:solidFill>
                <a:latin typeface="Source Sans Pro" panose="020B0503030403020204" pitchFamily="34" charset="0"/>
              </a:rPr>
              <a:t> </a:t>
            </a:r>
            <a:r>
              <a:rPr lang="es-ES" altLang="es-ES" sz="1500" dirty="0" err="1">
                <a:solidFill>
                  <a:srgbClr val="4B5563"/>
                </a:solidFill>
                <a:latin typeface="Source Sans Pro" panose="020B0503030403020204" pitchFamily="34" charset="0"/>
              </a:rPr>
              <a:t>of</a:t>
            </a:r>
            <a:r>
              <a:rPr lang="es-ES" altLang="es-ES" sz="1500" dirty="0">
                <a:solidFill>
                  <a:srgbClr val="4B5563"/>
                </a:solidFill>
                <a:latin typeface="Source Sans Pro" panose="020B0503030403020204" pitchFamily="34" charset="0"/>
              </a:rPr>
              <a:t> the </a:t>
            </a:r>
            <a:r>
              <a:rPr lang="es-ES" altLang="es-ES" sz="1500" dirty="0" err="1">
                <a:solidFill>
                  <a:srgbClr val="4B5563"/>
                </a:solidFill>
                <a:latin typeface="Source Sans Pro" panose="020B0503030403020204" pitchFamily="34" charset="0"/>
              </a:rPr>
              <a:t>first</a:t>
            </a:r>
            <a:r>
              <a:rPr lang="es-ES" altLang="es-ES" sz="1500" dirty="0">
                <a:solidFill>
                  <a:srgbClr val="4B5563"/>
                </a:solidFill>
                <a:latin typeface="Source Sans Pro" panose="020B0503030403020204" pitchFamily="34" charset="0"/>
              </a:rPr>
              <a:t> </a:t>
            </a:r>
            <a:r>
              <a:rPr lang="es-ES" altLang="es-ES" sz="1500" dirty="0" err="1">
                <a:solidFill>
                  <a:srgbClr val="4B5563"/>
                </a:solidFill>
                <a:latin typeface="Source Sans Pro" panose="020B0503030403020204" pitchFamily="34" charset="0"/>
              </a:rPr>
              <a:t>entry</a:t>
            </a:r>
            <a:r>
              <a:rPr lang="es-ES" altLang="es-ES" sz="1500" dirty="0">
                <a:solidFill>
                  <a:srgbClr val="4B5563"/>
                </a:solidFill>
                <a:latin typeface="Source Sans Pro" panose="020B0503030403020204" pitchFamily="34" charset="0"/>
              </a:rPr>
              <a:t> </a:t>
            </a:r>
            <a:r>
              <a:rPr lang="es-ES" altLang="es-ES" sz="1500" dirty="0" err="1">
                <a:solidFill>
                  <a:srgbClr val="4B5563"/>
                </a:solidFill>
                <a:latin typeface="Source Sans Pro" panose="020B0503030403020204" pitchFamily="34" charset="0"/>
              </a:rPr>
              <a:t>of</a:t>
            </a:r>
            <a:r>
              <a:rPr lang="es-ES" altLang="es-ES" sz="1500" dirty="0">
                <a:solidFill>
                  <a:srgbClr val="4B5563"/>
                </a:solidFill>
                <a:latin typeface="Source Sans Pro" panose="020B0503030403020204" pitchFamily="34" charset="0"/>
              </a:rPr>
              <a:t> </a:t>
            </a:r>
            <a:r>
              <a:rPr lang="es-ES" altLang="es-ES" sz="1500" dirty="0" err="1">
                <a:solidFill>
                  <a:srgbClr val="4B5563"/>
                </a:solidFill>
                <a:latin typeface="Source Sans Pro" panose="020B0503030403020204" pitchFamily="34" charset="0"/>
              </a:rPr>
              <a:t>each</a:t>
            </a:r>
            <a:r>
              <a:rPr lang="es-ES" altLang="es-ES" sz="1500" dirty="0">
                <a:solidFill>
                  <a:srgbClr val="4B5563"/>
                </a:solidFill>
                <a:latin typeface="Source Sans Pro" panose="020B0503030403020204" pitchFamily="34" charset="0"/>
              </a:rPr>
              <a:t> time series in the </a:t>
            </a:r>
            <a:r>
              <a:rPr lang="es-ES" altLang="es-ES" sz="1500" dirty="0" err="1">
                <a:solidFill>
                  <a:srgbClr val="4B5563"/>
                </a:solidFill>
                <a:latin typeface="Source Sans Pro" panose="020B0503030403020204" pitchFamily="34" charset="0"/>
              </a:rPr>
              <a:t>dataset</a:t>
            </a:r>
            <a:endParaRPr lang="es-ES" altLang="es-ES" sz="1500" dirty="0">
              <a:solidFill>
                <a:srgbClr val="4B5563"/>
              </a:solidFill>
              <a:latin typeface="Source Sans Pro" panose="020B0503030403020204" pitchFamily="34" charset="0"/>
            </a:endParaRPr>
          </a:p>
          <a:p>
            <a:pPr>
              <a:lnSpc>
                <a:spcPct val="150000"/>
              </a:lnSpc>
              <a:buFontTx/>
              <a:buChar char="•"/>
            </a:pPr>
            <a:r>
              <a:rPr lang="es-ES" altLang="es-ES" sz="1500" dirty="0">
                <a:solidFill>
                  <a:srgbClr val="4B5563"/>
                </a:solidFill>
                <a:latin typeface="IBM Plex Mono" panose="020B0509050203000203" pitchFamily="49" charset="0"/>
              </a:rPr>
              <a:t>target</a:t>
            </a:r>
            <a:r>
              <a:rPr lang="es-ES" altLang="es-ES" sz="1500" dirty="0">
                <a:solidFill>
                  <a:srgbClr val="4B5563"/>
                </a:solidFill>
                <a:latin typeface="Source Sans Pro" panose="020B0503030403020204" pitchFamily="34" charset="0"/>
              </a:rPr>
              <a:t>: an array[float32] </a:t>
            </a:r>
            <a:r>
              <a:rPr lang="es-ES" altLang="es-ES" sz="1500" dirty="0" err="1">
                <a:solidFill>
                  <a:srgbClr val="4B5563"/>
                </a:solidFill>
                <a:latin typeface="Source Sans Pro" panose="020B0503030403020204" pitchFamily="34" charset="0"/>
              </a:rPr>
              <a:t>of</a:t>
            </a:r>
            <a:r>
              <a:rPr lang="es-ES" altLang="es-ES" sz="1500" dirty="0">
                <a:solidFill>
                  <a:srgbClr val="4B5563"/>
                </a:solidFill>
                <a:latin typeface="Source Sans Pro" panose="020B0503030403020204" pitchFamily="34" charset="0"/>
              </a:rPr>
              <a:t> the actual target </a:t>
            </a:r>
            <a:r>
              <a:rPr lang="es-ES" altLang="es-ES" sz="1500" dirty="0" err="1">
                <a:solidFill>
                  <a:srgbClr val="4B5563"/>
                </a:solidFill>
                <a:latin typeface="Source Sans Pro" panose="020B0503030403020204" pitchFamily="34" charset="0"/>
              </a:rPr>
              <a:t>values</a:t>
            </a:r>
            <a:endParaRPr lang="es-ES" altLang="es-ES" sz="1500" dirty="0">
              <a:solidFill>
                <a:srgbClr val="4B5563"/>
              </a:solidFill>
              <a:latin typeface="Source Sans Pro" panose="020B0503030403020204" pitchFamily="34" charset="0"/>
            </a:endParaRPr>
          </a:p>
          <a:p>
            <a:pPr>
              <a:lnSpc>
                <a:spcPct val="150000"/>
              </a:lnSpc>
              <a:buFontTx/>
              <a:buChar char="•"/>
            </a:pPr>
            <a:r>
              <a:rPr lang="es-ES" altLang="es-ES" sz="1500" dirty="0" err="1">
                <a:solidFill>
                  <a:srgbClr val="4B5563"/>
                </a:solidFill>
                <a:latin typeface="IBM Plex Mono" panose="020B0509050203000203" pitchFamily="49" charset="0"/>
              </a:rPr>
              <a:t>feat_static_cat</a:t>
            </a:r>
            <a:r>
              <a:rPr lang="es-ES" altLang="es-ES" sz="1500" dirty="0">
                <a:solidFill>
                  <a:srgbClr val="4B5563"/>
                </a:solidFill>
                <a:latin typeface="Source Sans Pro" panose="020B0503030403020204" pitchFamily="34" charset="0"/>
              </a:rPr>
              <a:t>: an array[uint64] </a:t>
            </a:r>
            <a:r>
              <a:rPr lang="es-ES" altLang="es-ES" sz="1500" dirty="0" err="1">
                <a:solidFill>
                  <a:srgbClr val="4B5563"/>
                </a:solidFill>
                <a:latin typeface="Source Sans Pro" panose="020B0503030403020204" pitchFamily="34" charset="0"/>
              </a:rPr>
              <a:t>which</a:t>
            </a:r>
            <a:r>
              <a:rPr lang="es-ES" altLang="es-ES" sz="1500" dirty="0">
                <a:solidFill>
                  <a:srgbClr val="4B5563"/>
                </a:solidFill>
                <a:latin typeface="Source Sans Pro" panose="020B0503030403020204" pitchFamily="34" charset="0"/>
              </a:rPr>
              <a:t> </a:t>
            </a:r>
            <a:r>
              <a:rPr lang="es-ES" altLang="es-ES" sz="1500" dirty="0" err="1">
                <a:solidFill>
                  <a:srgbClr val="4B5563"/>
                </a:solidFill>
                <a:latin typeface="Source Sans Pro" panose="020B0503030403020204" pitchFamily="34" charset="0"/>
              </a:rPr>
              <a:t>contains</a:t>
            </a:r>
            <a:r>
              <a:rPr lang="es-ES" altLang="es-ES" sz="1500" dirty="0">
                <a:solidFill>
                  <a:srgbClr val="4B5563"/>
                </a:solidFill>
                <a:latin typeface="Source Sans Pro" panose="020B0503030403020204" pitchFamily="34" charset="0"/>
              </a:rPr>
              <a:t> a </a:t>
            </a:r>
            <a:r>
              <a:rPr lang="es-ES" altLang="es-ES" sz="1500" dirty="0" err="1">
                <a:solidFill>
                  <a:srgbClr val="4B5563"/>
                </a:solidFill>
                <a:latin typeface="Source Sans Pro" panose="020B0503030403020204" pitchFamily="34" charset="0"/>
              </a:rPr>
              <a:t>categorical</a:t>
            </a:r>
            <a:r>
              <a:rPr lang="es-ES" altLang="es-ES" sz="1500" dirty="0">
                <a:solidFill>
                  <a:srgbClr val="4B5563"/>
                </a:solidFill>
                <a:latin typeface="Source Sans Pro" panose="020B0503030403020204" pitchFamily="34" charset="0"/>
              </a:rPr>
              <a:t> </a:t>
            </a:r>
            <a:r>
              <a:rPr lang="es-ES" altLang="es-ES" sz="1500" dirty="0" err="1">
                <a:solidFill>
                  <a:srgbClr val="4B5563"/>
                </a:solidFill>
                <a:latin typeface="Source Sans Pro" panose="020B0503030403020204" pitchFamily="34" charset="0"/>
              </a:rPr>
              <a:t>identifier</a:t>
            </a:r>
            <a:r>
              <a:rPr lang="es-ES" altLang="es-ES" sz="1500" dirty="0">
                <a:solidFill>
                  <a:srgbClr val="4B5563"/>
                </a:solidFill>
                <a:latin typeface="Source Sans Pro" panose="020B0503030403020204" pitchFamily="34" charset="0"/>
              </a:rPr>
              <a:t> </a:t>
            </a:r>
            <a:r>
              <a:rPr lang="es-ES" altLang="es-ES" sz="1500" dirty="0" err="1">
                <a:solidFill>
                  <a:srgbClr val="4B5563"/>
                </a:solidFill>
                <a:latin typeface="Source Sans Pro" panose="020B0503030403020204" pitchFamily="34" charset="0"/>
              </a:rPr>
              <a:t>of</a:t>
            </a:r>
            <a:r>
              <a:rPr lang="es-ES" altLang="es-ES" sz="1500" dirty="0">
                <a:solidFill>
                  <a:srgbClr val="4B5563"/>
                </a:solidFill>
                <a:latin typeface="Source Sans Pro" panose="020B0503030403020204" pitchFamily="34" charset="0"/>
              </a:rPr>
              <a:t> </a:t>
            </a:r>
            <a:r>
              <a:rPr lang="es-ES" altLang="es-ES" sz="1500" dirty="0" err="1">
                <a:solidFill>
                  <a:srgbClr val="4B5563"/>
                </a:solidFill>
                <a:latin typeface="Source Sans Pro" panose="020B0503030403020204" pitchFamily="34" charset="0"/>
              </a:rPr>
              <a:t>each</a:t>
            </a:r>
            <a:r>
              <a:rPr lang="es-ES" altLang="es-ES" sz="1500" dirty="0">
                <a:solidFill>
                  <a:srgbClr val="4B5563"/>
                </a:solidFill>
                <a:latin typeface="Source Sans Pro" panose="020B0503030403020204" pitchFamily="34" charset="0"/>
              </a:rPr>
              <a:t> time series in the </a:t>
            </a:r>
            <a:r>
              <a:rPr lang="es-ES" altLang="es-ES" sz="1500" dirty="0" err="1">
                <a:solidFill>
                  <a:srgbClr val="4B5563"/>
                </a:solidFill>
                <a:latin typeface="Source Sans Pro" panose="020B0503030403020204" pitchFamily="34" charset="0"/>
              </a:rPr>
              <a:t>dataset</a:t>
            </a:r>
            <a:endParaRPr lang="es-ES" altLang="es-ES" sz="1500" dirty="0">
              <a:solidFill>
                <a:srgbClr val="4B5563"/>
              </a:solidFill>
              <a:latin typeface="Source Sans Pro" panose="020B0503030403020204" pitchFamily="34" charset="0"/>
            </a:endParaRPr>
          </a:p>
          <a:p>
            <a:pPr>
              <a:lnSpc>
                <a:spcPct val="150000"/>
              </a:lnSpc>
              <a:buFontTx/>
              <a:buChar char="•"/>
            </a:pPr>
            <a:r>
              <a:rPr lang="es-ES" altLang="es-ES" sz="1500" dirty="0" err="1">
                <a:solidFill>
                  <a:srgbClr val="4B5563"/>
                </a:solidFill>
                <a:latin typeface="IBM Plex Mono" panose="020B0509050203000203" pitchFamily="49" charset="0"/>
              </a:rPr>
              <a:t>feat_dynamic_real</a:t>
            </a:r>
            <a:r>
              <a:rPr lang="es-ES" altLang="es-ES" sz="1500" dirty="0">
                <a:solidFill>
                  <a:srgbClr val="4B5563"/>
                </a:solidFill>
                <a:latin typeface="Source Sans Pro" panose="020B0503030403020204" pitchFamily="34" charset="0"/>
              </a:rPr>
              <a:t>: </a:t>
            </a:r>
            <a:r>
              <a:rPr lang="es-ES" altLang="es-ES" sz="1500" dirty="0" err="1">
                <a:solidFill>
                  <a:srgbClr val="4B5563"/>
                </a:solidFill>
                <a:latin typeface="Source Sans Pro" panose="020B0503030403020204" pitchFamily="34" charset="0"/>
              </a:rPr>
              <a:t>optional</a:t>
            </a:r>
            <a:r>
              <a:rPr lang="es-ES" altLang="es-ES" sz="1500" dirty="0">
                <a:solidFill>
                  <a:srgbClr val="4B5563"/>
                </a:solidFill>
                <a:latin typeface="Source Sans Pro" panose="020B0503030403020204" pitchFamily="34" charset="0"/>
              </a:rPr>
              <a:t> array </a:t>
            </a:r>
            <a:r>
              <a:rPr lang="es-ES" altLang="es-ES" sz="1500" dirty="0" err="1">
                <a:solidFill>
                  <a:srgbClr val="4B5563"/>
                </a:solidFill>
                <a:latin typeface="Source Sans Pro" panose="020B0503030403020204" pitchFamily="34" charset="0"/>
              </a:rPr>
              <a:t>of</a:t>
            </a:r>
            <a:r>
              <a:rPr lang="es-ES" altLang="es-ES" sz="1500" dirty="0">
                <a:solidFill>
                  <a:srgbClr val="4B5563"/>
                </a:solidFill>
                <a:latin typeface="Source Sans Pro" panose="020B0503030403020204" pitchFamily="34" charset="0"/>
              </a:rPr>
              <a:t> covariate </a:t>
            </a:r>
            <a:r>
              <a:rPr lang="es-ES" altLang="es-ES" sz="1500" dirty="0" err="1">
                <a:solidFill>
                  <a:srgbClr val="4B5563"/>
                </a:solidFill>
                <a:latin typeface="Source Sans Pro" panose="020B0503030403020204" pitchFamily="34" charset="0"/>
              </a:rPr>
              <a:t>features</a:t>
            </a:r>
            <a:endParaRPr lang="es-ES" altLang="es-ES" sz="1500" dirty="0">
              <a:solidFill>
                <a:srgbClr val="4B5563"/>
              </a:solidFill>
              <a:latin typeface="Source Sans Pro" panose="020B0503030403020204" pitchFamily="34" charset="0"/>
            </a:endParaRPr>
          </a:p>
          <a:p>
            <a:pPr>
              <a:lnSpc>
                <a:spcPct val="150000"/>
              </a:lnSpc>
              <a:buFontTx/>
              <a:buChar char="•"/>
            </a:pPr>
            <a:r>
              <a:rPr lang="es-ES" altLang="es-ES" sz="1500" dirty="0" err="1">
                <a:solidFill>
                  <a:srgbClr val="4B5563"/>
                </a:solidFill>
                <a:latin typeface="IBM Plex Mono" panose="020B0509050203000203" pitchFamily="49" charset="0"/>
              </a:rPr>
              <a:t>item_id</a:t>
            </a:r>
            <a:r>
              <a:rPr lang="es-ES" altLang="es-ES" sz="1500" dirty="0">
                <a:solidFill>
                  <a:srgbClr val="4B5563"/>
                </a:solidFill>
                <a:latin typeface="Source Sans Pro" panose="020B0503030403020204" pitchFamily="34" charset="0"/>
              </a:rPr>
              <a:t>: a </a:t>
            </a:r>
            <a:r>
              <a:rPr lang="es-ES" altLang="es-ES" sz="1500" dirty="0" err="1">
                <a:solidFill>
                  <a:srgbClr val="4B5563"/>
                </a:solidFill>
                <a:latin typeface="Source Sans Pro" panose="020B0503030403020204" pitchFamily="34" charset="0"/>
              </a:rPr>
              <a:t>string</a:t>
            </a:r>
            <a:r>
              <a:rPr lang="es-ES" altLang="es-ES" sz="1500" dirty="0">
                <a:solidFill>
                  <a:srgbClr val="4B5563"/>
                </a:solidFill>
                <a:latin typeface="Source Sans Pro" panose="020B0503030403020204" pitchFamily="34" charset="0"/>
              </a:rPr>
              <a:t> </a:t>
            </a:r>
            <a:r>
              <a:rPr lang="es-ES" altLang="es-ES" sz="1500" dirty="0" err="1">
                <a:solidFill>
                  <a:srgbClr val="4B5563"/>
                </a:solidFill>
                <a:latin typeface="Source Sans Pro" panose="020B0503030403020204" pitchFamily="34" charset="0"/>
              </a:rPr>
              <a:t>identifier</a:t>
            </a:r>
            <a:r>
              <a:rPr lang="es-ES" altLang="es-ES" sz="1500" dirty="0">
                <a:solidFill>
                  <a:srgbClr val="4B5563"/>
                </a:solidFill>
                <a:latin typeface="Source Sans Pro" panose="020B0503030403020204" pitchFamily="34" charset="0"/>
              </a:rPr>
              <a:t> </a:t>
            </a:r>
            <a:r>
              <a:rPr lang="es-ES" altLang="es-ES" sz="1500" dirty="0" err="1">
                <a:solidFill>
                  <a:srgbClr val="4B5563"/>
                </a:solidFill>
                <a:latin typeface="Source Sans Pro" panose="020B0503030403020204" pitchFamily="34" charset="0"/>
              </a:rPr>
              <a:t>of</a:t>
            </a:r>
            <a:r>
              <a:rPr lang="es-ES" altLang="es-ES" sz="1500" dirty="0">
                <a:solidFill>
                  <a:srgbClr val="4B5563"/>
                </a:solidFill>
                <a:latin typeface="Source Sans Pro" panose="020B0503030403020204" pitchFamily="34" charset="0"/>
              </a:rPr>
              <a:t> </a:t>
            </a:r>
            <a:r>
              <a:rPr lang="es-ES" altLang="es-ES" sz="1500" dirty="0" err="1">
                <a:solidFill>
                  <a:srgbClr val="4B5563"/>
                </a:solidFill>
                <a:latin typeface="Source Sans Pro" panose="020B0503030403020204" pitchFamily="34" charset="0"/>
              </a:rPr>
              <a:t>each</a:t>
            </a:r>
            <a:r>
              <a:rPr lang="es-ES" altLang="es-ES" sz="1500" dirty="0">
                <a:solidFill>
                  <a:srgbClr val="4B5563"/>
                </a:solidFill>
                <a:latin typeface="Source Sans Pro" panose="020B0503030403020204" pitchFamily="34" charset="0"/>
              </a:rPr>
              <a:t> time series in a </a:t>
            </a:r>
            <a:r>
              <a:rPr lang="es-ES" altLang="es-ES" sz="1500" dirty="0" err="1">
                <a:solidFill>
                  <a:srgbClr val="4B5563"/>
                </a:solidFill>
                <a:latin typeface="Source Sans Pro" panose="020B0503030403020204" pitchFamily="34" charset="0"/>
              </a:rPr>
              <a:t>dataset</a:t>
            </a:r>
            <a:r>
              <a:rPr lang="es-ES" altLang="es-ES" sz="1500" dirty="0">
                <a:solidFill>
                  <a:srgbClr val="4B5563"/>
                </a:solidFill>
                <a:latin typeface="Source Sans Pro" panose="020B0503030403020204" pitchFamily="34" charset="0"/>
              </a:rPr>
              <a:t> </a:t>
            </a:r>
            <a:r>
              <a:rPr lang="es-ES" altLang="es-ES" sz="1500" dirty="0" err="1">
                <a:solidFill>
                  <a:srgbClr val="4B5563"/>
                </a:solidFill>
                <a:latin typeface="Source Sans Pro" panose="020B0503030403020204" pitchFamily="34" charset="0"/>
              </a:rPr>
              <a:t>for</a:t>
            </a:r>
            <a:r>
              <a:rPr lang="es-ES" altLang="es-ES" sz="1500" dirty="0">
                <a:solidFill>
                  <a:srgbClr val="4B5563"/>
                </a:solidFill>
                <a:latin typeface="Source Sans Pro" panose="020B0503030403020204" pitchFamily="34" charset="0"/>
              </a:rPr>
              <a:t> </a:t>
            </a:r>
            <a:r>
              <a:rPr lang="es-ES" altLang="es-ES" sz="1500" dirty="0" err="1">
                <a:solidFill>
                  <a:srgbClr val="4B5563"/>
                </a:solidFill>
                <a:latin typeface="Source Sans Pro" panose="020B0503030403020204" pitchFamily="34" charset="0"/>
              </a:rPr>
              <a:t>reference</a:t>
            </a:r>
            <a:endParaRPr lang="es-ES" altLang="es-ES" sz="1500" dirty="0">
              <a:solidFill>
                <a:srgbClr val="4B5563"/>
              </a:solidFill>
              <a:latin typeface="Source Sans Pro" panose="020B0503030403020204" pitchFamily="34" charset="0"/>
            </a:endParaRPr>
          </a:p>
          <a:p>
            <a:pPr>
              <a:lnSpc>
                <a:spcPct val="150000"/>
              </a:lnSpc>
            </a:pPr>
            <a:r>
              <a:rPr lang="es-ES" altLang="es-ES" sz="1500" dirty="0" err="1">
                <a:solidFill>
                  <a:srgbClr val="4B5563"/>
                </a:solidFill>
                <a:latin typeface="Source Sans Pro" panose="020B0503030403020204" pitchFamily="34" charset="0"/>
              </a:rPr>
              <a:t>For</a:t>
            </a:r>
            <a:r>
              <a:rPr lang="es-ES" altLang="es-ES" sz="1500" dirty="0">
                <a:solidFill>
                  <a:srgbClr val="4B5563"/>
                </a:solidFill>
                <a:latin typeface="Source Sans Pro" panose="020B0503030403020204" pitchFamily="34" charset="0"/>
              </a:rPr>
              <a:t> the </a:t>
            </a:r>
            <a:r>
              <a:rPr lang="es-ES" altLang="es-ES" sz="1500" dirty="0" err="1">
                <a:solidFill>
                  <a:srgbClr val="4B5563"/>
                </a:solidFill>
                <a:latin typeface="Source Sans Pro" panose="020B0503030403020204" pitchFamily="34" charset="0"/>
              </a:rPr>
              <a:t>multivariate</a:t>
            </a:r>
            <a:r>
              <a:rPr lang="es-ES" altLang="es-ES" sz="1500" dirty="0">
                <a:solidFill>
                  <a:srgbClr val="4B5563"/>
                </a:solidFill>
                <a:latin typeface="Source Sans Pro" panose="020B0503030403020204" pitchFamily="34" charset="0"/>
              </a:rPr>
              <a:t> time series the </a:t>
            </a:r>
            <a:r>
              <a:rPr lang="es-ES" altLang="es-ES" sz="1500" dirty="0">
                <a:solidFill>
                  <a:srgbClr val="4B5563"/>
                </a:solidFill>
                <a:latin typeface="IBM Plex Mono" panose="020B0509050203000203" pitchFamily="49" charset="0"/>
              </a:rPr>
              <a:t>target</a:t>
            </a:r>
            <a:r>
              <a:rPr lang="es-ES" altLang="es-ES" sz="1500" dirty="0">
                <a:solidFill>
                  <a:srgbClr val="4B5563"/>
                </a:solidFill>
                <a:latin typeface="Source Sans Pro" panose="020B0503030403020204" pitchFamily="34" charset="0"/>
              </a:rPr>
              <a:t> is a vector </a:t>
            </a:r>
            <a:r>
              <a:rPr lang="es-ES" altLang="es-ES" sz="1500" dirty="0" err="1">
                <a:solidFill>
                  <a:srgbClr val="4B5563"/>
                </a:solidFill>
                <a:latin typeface="Source Sans Pro" panose="020B0503030403020204" pitchFamily="34" charset="0"/>
              </a:rPr>
              <a:t>of</a:t>
            </a:r>
            <a:r>
              <a:rPr lang="es-ES" altLang="es-ES" sz="1500" dirty="0">
                <a:solidFill>
                  <a:srgbClr val="4B5563"/>
                </a:solidFill>
                <a:latin typeface="Source Sans Pro" panose="020B0503030403020204" pitchFamily="34" charset="0"/>
              </a:rPr>
              <a:t> the </a:t>
            </a:r>
            <a:r>
              <a:rPr lang="es-ES" altLang="es-ES" sz="1500" dirty="0" err="1">
                <a:solidFill>
                  <a:srgbClr val="4B5563"/>
                </a:solidFill>
                <a:latin typeface="Source Sans Pro" panose="020B0503030403020204" pitchFamily="34" charset="0"/>
              </a:rPr>
              <a:t>multivariate</a:t>
            </a:r>
            <a:r>
              <a:rPr lang="es-ES" altLang="es-ES" sz="1500" dirty="0">
                <a:solidFill>
                  <a:srgbClr val="4B5563"/>
                </a:solidFill>
                <a:latin typeface="Source Sans Pro" panose="020B0503030403020204" pitchFamily="34" charset="0"/>
              </a:rPr>
              <a:t> </a:t>
            </a:r>
            <a:r>
              <a:rPr lang="es-ES" altLang="es-ES" sz="1500" dirty="0" err="1">
                <a:solidFill>
                  <a:srgbClr val="4B5563"/>
                </a:solidFill>
                <a:latin typeface="Source Sans Pro" panose="020B0503030403020204" pitchFamily="34" charset="0"/>
              </a:rPr>
              <a:t>dimension</a:t>
            </a:r>
            <a:r>
              <a:rPr lang="es-ES" altLang="es-ES" sz="1500" dirty="0">
                <a:solidFill>
                  <a:srgbClr val="4B5563"/>
                </a:solidFill>
                <a:latin typeface="Source Sans Pro" panose="020B0503030403020204" pitchFamily="34" charset="0"/>
              </a:rPr>
              <a:t> </a:t>
            </a:r>
            <a:r>
              <a:rPr lang="es-ES" altLang="es-ES" sz="1500" dirty="0" err="1">
                <a:solidFill>
                  <a:srgbClr val="4B5563"/>
                </a:solidFill>
                <a:latin typeface="Source Sans Pro" panose="020B0503030403020204" pitchFamily="34" charset="0"/>
              </a:rPr>
              <a:t>for</a:t>
            </a:r>
            <a:r>
              <a:rPr lang="es-ES" altLang="es-ES" sz="1500" dirty="0">
                <a:solidFill>
                  <a:srgbClr val="4B5563"/>
                </a:solidFill>
                <a:latin typeface="Source Sans Pro" panose="020B0503030403020204" pitchFamily="34" charset="0"/>
              </a:rPr>
              <a:t> </a:t>
            </a:r>
            <a:r>
              <a:rPr lang="es-ES" altLang="es-ES" sz="1500" dirty="0" err="1">
                <a:solidFill>
                  <a:srgbClr val="4B5563"/>
                </a:solidFill>
                <a:latin typeface="Source Sans Pro" panose="020B0503030403020204" pitchFamily="34" charset="0"/>
              </a:rPr>
              <a:t>each</a:t>
            </a:r>
            <a:r>
              <a:rPr lang="es-ES" altLang="es-ES" sz="1500" dirty="0">
                <a:solidFill>
                  <a:srgbClr val="4B5563"/>
                </a:solidFill>
                <a:latin typeface="Source Sans Pro" panose="020B0503030403020204" pitchFamily="34" charset="0"/>
              </a:rPr>
              <a:t> time </a:t>
            </a:r>
            <a:r>
              <a:rPr lang="es-ES" altLang="es-ES" sz="1500" dirty="0" err="1">
                <a:solidFill>
                  <a:srgbClr val="4B5563"/>
                </a:solidFill>
                <a:latin typeface="Source Sans Pro" panose="020B0503030403020204" pitchFamily="34" charset="0"/>
              </a:rPr>
              <a:t>point</a:t>
            </a:r>
            <a:r>
              <a:rPr lang="es-ES" altLang="es-ES" sz="1500" dirty="0">
                <a:solidFill>
                  <a:srgbClr val="4B5563"/>
                </a:solidFill>
                <a:latin typeface="Source Sans Pro" panose="020B0503030403020204" pitchFamily="34" charset="0"/>
              </a:rPr>
              <a:t>.</a:t>
            </a:r>
            <a:endParaRPr lang="es-ES" altLang="es-ES" sz="1500" dirty="0"/>
          </a:p>
        </p:txBody>
      </p:sp>
      <p:pic>
        <p:nvPicPr>
          <p:cNvPr id="12" name="Imagen 11">
            <a:extLst>
              <a:ext uri="{FF2B5EF4-FFF2-40B4-BE49-F238E27FC236}">
                <a16:creationId xmlns:a16="http://schemas.microsoft.com/office/drawing/2014/main" id="{D5DACB77-73A6-C98E-A9F9-FBEF3CC26FB1}"/>
              </a:ext>
            </a:extLst>
          </p:cNvPr>
          <p:cNvPicPr>
            <a:picLocks noChangeAspect="1"/>
          </p:cNvPicPr>
          <p:nvPr/>
        </p:nvPicPr>
        <p:blipFill rotWithShape="1">
          <a:blip r:embed="rId5"/>
          <a:srcRect r="47828"/>
          <a:stretch/>
        </p:blipFill>
        <p:spPr>
          <a:xfrm>
            <a:off x="7377742" y="1832908"/>
            <a:ext cx="5222450" cy="2865779"/>
          </a:xfrm>
          <a:prstGeom prst="rect">
            <a:avLst/>
          </a:prstGeom>
        </p:spPr>
      </p:pic>
      <p:sp>
        <p:nvSpPr>
          <p:cNvPr id="3" name="CuadroTexto 2">
            <a:extLst>
              <a:ext uri="{FF2B5EF4-FFF2-40B4-BE49-F238E27FC236}">
                <a16:creationId xmlns:a16="http://schemas.microsoft.com/office/drawing/2014/main" id="{ECDE880F-A143-0F08-8761-A7CD2496ABDA}"/>
              </a:ext>
            </a:extLst>
          </p:cNvPr>
          <p:cNvSpPr txBox="1"/>
          <p:nvPr/>
        </p:nvSpPr>
        <p:spPr>
          <a:xfrm>
            <a:off x="827964" y="7620263"/>
            <a:ext cx="11597481" cy="1200329"/>
          </a:xfrm>
          <a:prstGeom prst="rect">
            <a:avLst/>
          </a:prstGeom>
          <a:noFill/>
        </p:spPr>
        <p:txBody>
          <a:bodyPr wrap="square">
            <a:spAutoFit/>
          </a:bodyPr>
          <a:lstStyle/>
          <a:p>
            <a:r>
              <a:rPr lang="en-US" b="1" i="0" dirty="0">
                <a:solidFill>
                  <a:srgbClr val="111827"/>
                </a:solidFill>
                <a:effectLst/>
                <a:highlight>
                  <a:srgbClr val="FFFFFF"/>
                </a:highlight>
                <a:latin typeface="Charter"/>
              </a:rPr>
              <a:t>Univariate</a:t>
            </a:r>
            <a:r>
              <a:rPr lang="en-US" b="0" i="0" dirty="0">
                <a:solidFill>
                  <a:srgbClr val="111827"/>
                </a:solidFill>
                <a:effectLst/>
                <a:highlight>
                  <a:srgbClr val="FFFFFF"/>
                </a:highlight>
                <a:latin typeface="Charter"/>
              </a:rPr>
              <a:t>: A dataset contains monthly tourism volumes for 366 regions in Australia.</a:t>
            </a:r>
          </a:p>
          <a:p>
            <a:endParaRPr lang="en-US" b="0" i="0" dirty="0">
              <a:solidFill>
                <a:srgbClr val="111827"/>
              </a:solidFill>
              <a:effectLst/>
              <a:highlight>
                <a:srgbClr val="FFFFFF"/>
              </a:highlight>
              <a:latin typeface="Charter"/>
            </a:endParaRPr>
          </a:p>
          <a:p>
            <a:r>
              <a:rPr lang="en-US" b="1" i="0" dirty="0">
                <a:solidFill>
                  <a:srgbClr val="111827"/>
                </a:solidFill>
                <a:effectLst/>
                <a:highlight>
                  <a:srgbClr val="FFFFFF"/>
                </a:highlight>
                <a:latin typeface="Charter"/>
              </a:rPr>
              <a:t>Multivariate</a:t>
            </a:r>
            <a:r>
              <a:rPr lang="en-US" b="0" i="0" dirty="0">
                <a:solidFill>
                  <a:srgbClr val="111827"/>
                </a:solidFill>
                <a:effectLst/>
                <a:highlight>
                  <a:srgbClr val="FFFFFF"/>
                </a:highlight>
                <a:latin typeface="Charter"/>
              </a:rPr>
              <a:t>: A dataset contains the San Francisco Traffic dataset </a:t>
            </a:r>
            <a:r>
              <a:rPr lang="en-US" dirty="0">
                <a:solidFill>
                  <a:srgbClr val="111827"/>
                </a:solidFill>
                <a:highlight>
                  <a:srgbClr val="FFFFFF"/>
                </a:highlight>
                <a:latin typeface="Charter"/>
              </a:rPr>
              <a:t>used by </a:t>
            </a:r>
            <a:r>
              <a:rPr lang="en-US" dirty="0">
                <a:solidFill>
                  <a:srgbClr val="111827"/>
                </a:solidFill>
                <a:highlight>
                  <a:srgbClr val="FFFFFF"/>
                </a:highlight>
                <a:latin typeface="Charter"/>
                <a:hlinkClick r:id="rId6">
                  <a:extLst>
                    <a:ext uri="{A12FA001-AC4F-418D-AE19-62706E023703}">
                      <ahyp:hlinkClr xmlns:ahyp="http://schemas.microsoft.com/office/drawing/2018/hyperlinkcolor" val="tx"/>
                    </a:ext>
                  </a:extLst>
                </a:hlinkClick>
              </a:rPr>
              <a:t>Lai et al. (2017)</a:t>
            </a:r>
            <a:r>
              <a:rPr lang="en-US" dirty="0">
                <a:solidFill>
                  <a:srgbClr val="111827"/>
                </a:solidFill>
                <a:highlight>
                  <a:srgbClr val="FFFFFF"/>
                </a:highlight>
                <a:latin typeface="Charter"/>
              </a:rPr>
              <a:t>. It contains 862 hourly time series showing the road occupancy rates in the range [0,1][0,1] </a:t>
            </a:r>
            <a:r>
              <a:rPr lang="en-US" b="0" i="0" dirty="0">
                <a:solidFill>
                  <a:srgbClr val="111827"/>
                </a:solidFill>
                <a:effectLst/>
                <a:highlight>
                  <a:srgbClr val="FFFFFF"/>
                </a:highlight>
                <a:latin typeface="Charter"/>
              </a:rPr>
              <a:t>on the San Francisco Bay area freeways from 2015 to 2016.</a:t>
            </a:r>
            <a:endParaRPr lang="es-ES" dirty="0"/>
          </a:p>
        </p:txBody>
      </p:sp>
    </p:spTree>
    <p:extLst>
      <p:ext uri="{BB962C8B-B14F-4D97-AF65-F5344CB8AC3E}">
        <p14:creationId xmlns:p14="http://schemas.microsoft.com/office/powerpoint/2010/main" val="71603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3">
            <a:extLst>
              <a:ext uri="{FF2B5EF4-FFF2-40B4-BE49-F238E27FC236}">
                <a16:creationId xmlns:a16="http://schemas.microsoft.com/office/drawing/2014/main" id="{43271670-4DC6-7C26-D9E6-6BA068FABB95}"/>
              </a:ext>
            </a:extLst>
          </p:cNvPr>
          <p:cNvSpPr>
            <a:spLocks noGrp="1"/>
          </p:cNvSpPr>
          <p:nvPr>
            <p:ph type="title"/>
          </p:nvPr>
        </p:nvSpPr>
        <p:spPr>
          <a:xfrm>
            <a:off x="374062" y="134172"/>
            <a:ext cx="11168109" cy="679605"/>
          </a:xfrm>
        </p:spPr>
        <p:txBody>
          <a:bodyPr anchor="t">
            <a:normAutofit fontScale="90000"/>
          </a:bodyPr>
          <a:lstStyle/>
          <a:p>
            <a:r>
              <a:rPr lang="es-ES" sz="2700" dirty="0" err="1"/>
              <a:t>Code</a:t>
            </a:r>
            <a:r>
              <a:rPr lang="es-ES" sz="2700" dirty="0"/>
              <a:t> </a:t>
            </a:r>
            <a:r>
              <a:rPr lang="es-ES" sz="2700" dirty="0" err="1"/>
              <a:t>Structure</a:t>
            </a:r>
            <a:r>
              <a:rPr lang="es-ES" sz="2700" dirty="0"/>
              <a:t> </a:t>
            </a:r>
            <a:r>
              <a:rPr lang="es-ES" sz="2700" dirty="0" err="1"/>
              <a:t>Transformer</a:t>
            </a:r>
            <a:r>
              <a:rPr lang="es-ES" sz="2700" dirty="0"/>
              <a:t> </a:t>
            </a:r>
            <a:r>
              <a:rPr lang="es-ES" sz="2700" dirty="0" err="1"/>
              <a:t>Univariate</a:t>
            </a:r>
            <a:br>
              <a:rPr lang="es-ES" dirty="0"/>
            </a:br>
            <a:br>
              <a:rPr lang="es-ES" dirty="0"/>
            </a:br>
            <a:endParaRPr lang="es-ES" dirty="0"/>
          </a:p>
        </p:txBody>
      </p:sp>
      <p:sp>
        <p:nvSpPr>
          <p:cNvPr id="10" name="Rectángulo 9">
            <a:extLst>
              <a:ext uri="{FF2B5EF4-FFF2-40B4-BE49-F238E27FC236}">
                <a16:creationId xmlns:a16="http://schemas.microsoft.com/office/drawing/2014/main" id="{62B7A9A0-A8D5-C24F-D9FF-EAB6AB0D1879}"/>
              </a:ext>
            </a:extLst>
          </p:cNvPr>
          <p:cNvSpPr/>
          <p:nvPr/>
        </p:nvSpPr>
        <p:spPr>
          <a:xfrm>
            <a:off x="523071" y="655743"/>
            <a:ext cx="592584" cy="86042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tx1"/>
                </a:solidFill>
              </a:rPr>
              <a:t>main</a:t>
            </a:r>
          </a:p>
        </p:txBody>
      </p:sp>
      <p:sp>
        <p:nvSpPr>
          <p:cNvPr id="13" name="Rectángulo 12">
            <a:extLst>
              <a:ext uri="{FF2B5EF4-FFF2-40B4-BE49-F238E27FC236}">
                <a16:creationId xmlns:a16="http://schemas.microsoft.com/office/drawing/2014/main" id="{7E4A7C96-0087-38BE-9496-FF57854EA215}"/>
              </a:ext>
            </a:extLst>
          </p:cNvPr>
          <p:cNvSpPr/>
          <p:nvPr/>
        </p:nvSpPr>
        <p:spPr>
          <a:xfrm>
            <a:off x="1115655" y="655744"/>
            <a:ext cx="2139518" cy="673168"/>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err="1">
                <a:solidFill>
                  <a:schemeClr val="tx1"/>
                </a:solidFill>
              </a:rPr>
              <a:t>load_and_preprocess_dataset</a:t>
            </a:r>
            <a:endParaRPr lang="es-ES" sz="1200" b="1" dirty="0">
              <a:solidFill>
                <a:schemeClr val="tx1"/>
              </a:solidFill>
            </a:endParaRPr>
          </a:p>
        </p:txBody>
      </p:sp>
      <p:sp>
        <p:nvSpPr>
          <p:cNvPr id="14" name="Rectángulo 13">
            <a:extLst>
              <a:ext uri="{FF2B5EF4-FFF2-40B4-BE49-F238E27FC236}">
                <a16:creationId xmlns:a16="http://schemas.microsoft.com/office/drawing/2014/main" id="{E48CBBAD-1ABF-431C-FC0C-3A51EE9BD552}"/>
              </a:ext>
            </a:extLst>
          </p:cNvPr>
          <p:cNvSpPr/>
          <p:nvPr/>
        </p:nvSpPr>
        <p:spPr>
          <a:xfrm>
            <a:off x="3255173" y="655748"/>
            <a:ext cx="2139518" cy="679603"/>
          </a:xfrm>
          <a:prstGeom prst="rect">
            <a:avLst/>
          </a:prstGeom>
          <a:solidFill>
            <a:srgbClr val="EFFF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a:pPr>
            <a:r>
              <a:rPr lang="es-ES" sz="1000" b="1" dirty="0">
                <a:solidFill>
                  <a:schemeClr val="tx1"/>
                </a:solidFill>
              </a:rPr>
              <a:t>Load </a:t>
            </a:r>
            <a:r>
              <a:rPr lang="es-ES" sz="1000" b="1" dirty="0" err="1">
                <a:solidFill>
                  <a:schemeClr val="tx1"/>
                </a:solidFill>
              </a:rPr>
              <a:t>dataset</a:t>
            </a:r>
            <a:endParaRPr lang="es-ES" sz="1000" b="1" dirty="0">
              <a:solidFill>
                <a:schemeClr val="tx1"/>
              </a:solidFill>
            </a:endParaRPr>
          </a:p>
          <a:p>
            <a:pPr marL="228600" indent="-228600">
              <a:buFont typeface="+mj-lt"/>
              <a:buAutoNum type="arabicPeriod"/>
            </a:pPr>
            <a:r>
              <a:rPr lang="es-ES" sz="1000" b="1" dirty="0">
                <a:solidFill>
                  <a:schemeClr val="tx1"/>
                </a:solidFill>
              </a:rPr>
              <a:t>Split the data in </a:t>
            </a:r>
            <a:r>
              <a:rPr lang="es-ES" sz="1000" b="1" dirty="0" err="1">
                <a:solidFill>
                  <a:schemeClr val="tx1"/>
                </a:solidFill>
              </a:rPr>
              <a:t>train</a:t>
            </a:r>
            <a:r>
              <a:rPr lang="es-ES" sz="1000" b="1" dirty="0">
                <a:solidFill>
                  <a:schemeClr val="tx1"/>
                </a:solidFill>
              </a:rPr>
              <a:t> and test</a:t>
            </a:r>
          </a:p>
          <a:p>
            <a:pPr marL="228600" indent="-228600">
              <a:buFont typeface="+mj-lt"/>
              <a:buAutoNum type="arabicPeriod"/>
            </a:pPr>
            <a:r>
              <a:rPr lang="es-ES" sz="1000" b="1" dirty="0" err="1">
                <a:solidFill>
                  <a:schemeClr val="tx1"/>
                </a:solidFill>
              </a:rPr>
              <a:t>Convert</a:t>
            </a:r>
            <a:r>
              <a:rPr lang="es-ES" sz="1000" b="1" dirty="0">
                <a:solidFill>
                  <a:schemeClr val="tx1"/>
                </a:solidFill>
              </a:rPr>
              <a:t> </a:t>
            </a:r>
            <a:r>
              <a:rPr lang="es-ES" sz="1000" b="1" dirty="0" err="1">
                <a:solidFill>
                  <a:schemeClr val="tx1"/>
                </a:solidFill>
              </a:rPr>
              <a:t>to</a:t>
            </a:r>
            <a:r>
              <a:rPr lang="es-ES" sz="1000" b="1" dirty="0">
                <a:solidFill>
                  <a:schemeClr val="tx1"/>
                </a:solidFill>
              </a:rPr>
              <a:t> </a:t>
            </a:r>
            <a:r>
              <a:rPr lang="es-ES" sz="1000" b="1" dirty="0" err="1">
                <a:solidFill>
                  <a:schemeClr val="tx1"/>
                </a:solidFill>
              </a:rPr>
              <a:t>pd.Period</a:t>
            </a:r>
            <a:endParaRPr lang="es-ES" sz="1000" b="1" dirty="0">
              <a:solidFill>
                <a:schemeClr val="tx1"/>
              </a:solidFill>
            </a:endParaRPr>
          </a:p>
        </p:txBody>
      </p:sp>
      <p:sp>
        <p:nvSpPr>
          <p:cNvPr id="15" name="Rectángulo 14">
            <a:extLst>
              <a:ext uri="{FF2B5EF4-FFF2-40B4-BE49-F238E27FC236}">
                <a16:creationId xmlns:a16="http://schemas.microsoft.com/office/drawing/2014/main" id="{C367208A-0F36-213E-6517-6932C2FB4BBE}"/>
              </a:ext>
            </a:extLst>
          </p:cNvPr>
          <p:cNvSpPr/>
          <p:nvPr/>
        </p:nvSpPr>
        <p:spPr>
          <a:xfrm>
            <a:off x="1115655" y="1328915"/>
            <a:ext cx="2139518" cy="679605"/>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err="1">
                <a:solidFill>
                  <a:schemeClr val="tx1"/>
                </a:solidFill>
              </a:rPr>
              <a:t>define_my_model</a:t>
            </a:r>
            <a:endParaRPr lang="es-ES" sz="1200" b="1" dirty="0">
              <a:solidFill>
                <a:schemeClr val="tx1"/>
              </a:solidFill>
            </a:endParaRPr>
          </a:p>
        </p:txBody>
      </p:sp>
      <p:sp>
        <p:nvSpPr>
          <p:cNvPr id="16" name="Rectángulo 15">
            <a:extLst>
              <a:ext uri="{FF2B5EF4-FFF2-40B4-BE49-F238E27FC236}">
                <a16:creationId xmlns:a16="http://schemas.microsoft.com/office/drawing/2014/main" id="{9CDEA37E-8191-DC2A-4EBA-31AC66126BF1}"/>
              </a:ext>
            </a:extLst>
          </p:cNvPr>
          <p:cNvSpPr/>
          <p:nvPr/>
        </p:nvSpPr>
        <p:spPr>
          <a:xfrm>
            <a:off x="3255173" y="1326345"/>
            <a:ext cx="2139518" cy="679605"/>
          </a:xfrm>
          <a:prstGeom prst="rect">
            <a:avLst/>
          </a:prstGeom>
          <a:solidFill>
            <a:srgbClr val="EFFF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ES" sz="1000" b="1" dirty="0">
                <a:solidFill>
                  <a:schemeClr val="tx1"/>
                </a:solidFill>
              </a:rPr>
              <a:t>1 - </a:t>
            </a:r>
            <a:r>
              <a:rPr lang="es-ES" sz="1000" b="1" dirty="0" err="1">
                <a:solidFill>
                  <a:schemeClr val="tx1"/>
                </a:solidFill>
              </a:rPr>
              <a:t>Lags_sequence</a:t>
            </a:r>
            <a:r>
              <a:rPr lang="es-ES" sz="1000" b="1" dirty="0">
                <a:solidFill>
                  <a:schemeClr val="tx1"/>
                </a:solidFill>
              </a:rPr>
              <a:t> </a:t>
            </a:r>
          </a:p>
          <a:p>
            <a:r>
              <a:rPr lang="es-ES" sz="1000" b="1" dirty="0">
                <a:solidFill>
                  <a:schemeClr val="tx1"/>
                </a:solidFill>
              </a:rPr>
              <a:t>2 - </a:t>
            </a:r>
            <a:r>
              <a:rPr lang="es-ES" sz="1000" b="1" dirty="0" err="1">
                <a:solidFill>
                  <a:schemeClr val="tx1"/>
                </a:solidFill>
              </a:rPr>
              <a:t>Time_features</a:t>
            </a:r>
            <a:endParaRPr lang="es-ES" sz="1000" b="1" dirty="0">
              <a:solidFill>
                <a:schemeClr val="tx1"/>
              </a:solidFill>
            </a:endParaRPr>
          </a:p>
          <a:p>
            <a:r>
              <a:rPr lang="es-ES" sz="1000" b="1" dirty="0">
                <a:solidFill>
                  <a:schemeClr val="tx1"/>
                </a:solidFill>
              </a:rPr>
              <a:t>3 – Define </a:t>
            </a:r>
            <a:r>
              <a:rPr lang="es-ES" sz="1000" b="1" dirty="0" err="1">
                <a:solidFill>
                  <a:schemeClr val="tx1"/>
                </a:solidFill>
              </a:rPr>
              <a:t>config</a:t>
            </a:r>
            <a:r>
              <a:rPr lang="es-ES" sz="1000" b="1" dirty="0">
                <a:solidFill>
                  <a:schemeClr val="tx1"/>
                </a:solidFill>
              </a:rPr>
              <a:t> </a:t>
            </a:r>
          </a:p>
        </p:txBody>
      </p:sp>
      <p:sp>
        <p:nvSpPr>
          <p:cNvPr id="17" name="Rectángulo 16">
            <a:extLst>
              <a:ext uri="{FF2B5EF4-FFF2-40B4-BE49-F238E27FC236}">
                <a16:creationId xmlns:a16="http://schemas.microsoft.com/office/drawing/2014/main" id="{0568ADE0-AB0D-2D24-C829-087E34E70C2E}"/>
              </a:ext>
            </a:extLst>
          </p:cNvPr>
          <p:cNvSpPr/>
          <p:nvPr/>
        </p:nvSpPr>
        <p:spPr>
          <a:xfrm>
            <a:off x="7228793" y="154199"/>
            <a:ext cx="3487523" cy="1724141"/>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600" b="1" dirty="0">
                <a:solidFill>
                  <a:srgbClr val="00B050"/>
                </a:solidFill>
              </a:rPr>
              <a:t>        # prediction length:</a:t>
            </a:r>
          </a:p>
          <a:p>
            <a:r>
              <a:rPr lang="en-US" sz="600" b="1" dirty="0">
                <a:solidFill>
                  <a:schemeClr val="tx1"/>
                </a:solidFill>
              </a:rPr>
              <a:t>        </a:t>
            </a:r>
            <a:r>
              <a:rPr lang="en-US" sz="600" b="1" dirty="0" err="1">
                <a:solidFill>
                  <a:schemeClr val="tx1"/>
                </a:solidFill>
              </a:rPr>
              <a:t>prediction_length</a:t>
            </a:r>
            <a:r>
              <a:rPr lang="en-US" sz="600" b="1" dirty="0">
                <a:solidFill>
                  <a:schemeClr val="tx1"/>
                </a:solidFill>
              </a:rPr>
              <a:t>=</a:t>
            </a:r>
            <a:r>
              <a:rPr lang="en-US" sz="600" b="1" dirty="0" err="1">
                <a:solidFill>
                  <a:schemeClr val="tx1"/>
                </a:solidFill>
              </a:rPr>
              <a:t>prediction_length</a:t>
            </a:r>
            <a:r>
              <a:rPr lang="en-US" sz="600" b="1" dirty="0">
                <a:solidFill>
                  <a:schemeClr val="tx1"/>
                </a:solidFill>
              </a:rPr>
              <a:t>,</a:t>
            </a:r>
          </a:p>
          <a:p>
            <a:r>
              <a:rPr lang="en-US" sz="600" b="1" dirty="0">
                <a:solidFill>
                  <a:srgbClr val="00B050"/>
                </a:solidFill>
              </a:rPr>
              <a:t>        # context length:</a:t>
            </a:r>
          </a:p>
          <a:p>
            <a:r>
              <a:rPr lang="en-US" sz="600" b="1" dirty="0">
                <a:solidFill>
                  <a:schemeClr val="tx1"/>
                </a:solidFill>
              </a:rPr>
              <a:t>        </a:t>
            </a:r>
            <a:r>
              <a:rPr lang="en-US" sz="600" b="1" dirty="0" err="1">
                <a:solidFill>
                  <a:schemeClr val="tx1"/>
                </a:solidFill>
              </a:rPr>
              <a:t>context_length</a:t>
            </a:r>
            <a:r>
              <a:rPr lang="en-US" sz="600" b="1" dirty="0">
                <a:solidFill>
                  <a:schemeClr val="tx1"/>
                </a:solidFill>
              </a:rPr>
              <a:t>=</a:t>
            </a:r>
            <a:r>
              <a:rPr lang="en-US" sz="600" b="1" dirty="0" err="1">
                <a:solidFill>
                  <a:schemeClr val="tx1"/>
                </a:solidFill>
              </a:rPr>
              <a:t>prediction_length</a:t>
            </a:r>
            <a:r>
              <a:rPr lang="en-US" sz="600" b="1" dirty="0">
                <a:solidFill>
                  <a:schemeClr val="tx1"/>
                </a:solidFill>
              </a:rPr>
              <a:t> * 2,</a:t>
            </a:r>
          </a:p>
          <a:p>
            <a:r>
              <a:rPr lang="en-US" sz="600" b="1" dirty="0">
                <a:solidFill>
                  <a:srgbClr val="00B050"/>
                </a:solidFill>
              </a:rPr>
              <a:t>        # lags coming from helper given the </a:t>
            </a:r>
            <a:r>
              <a:rPr lang="en-US" sz="600" b="1" dirty="0" err="1">
                <a:solidFill>
                  <a:srgbClr val="00B050"/>
                </a:solidFill>
              </a:rPr>
              <a:t>freq</a:t>
            </a:r>
            <a:r>
              <a:rPr lang="en-US" sz="600" b="1" dirty="0">
                <a:solidFill>
                  <a:srgbClr val="00B050"/>
                </a:solidFill>
              </a:rPr>
              <a:t>:</a:t>
            </a:r>
          </a:p>
          <a:p>
            <a:r>
              <a:rPr lang="en-US" sz="600" b="1" dirty="0">
                <a:solidFill>
                  <a:schemeClr val="tx1"/>
                </a:solidFill>
              </a:rPr>
              <a:t>        </a:t>
            </a:r>
            <a:r>
              <a:rPr lang="en-US" sz="600" b="1" dirty="0" err="1">
                <a:solidFill>
                  <a:schemeClr val="tx1"/>
                </a:solidFill>
              </a:rPr>
              <a:t>lags_sequence</a:t>
            </a:r>
            <a:r>
              <a:rPr lang="en-US" sz="600" b="1" dirty="0">
                <a:solidFill>
                  <a:schemeClr val="tx1"/>
                </a:solidFill>
              </a:rPr>
              <a:t>=</a:t>
            </a:r>
            <a:r>
              <a:rPr lang="en-US" sz="600" b="1" dirty="0" err="1">
                <a:solidFill>
                  <a:schemeClr val="tx1"/>
                </a:solidFill>
              </a:rPr>
              <a:t>lags_sequence</a:t>
            </a:r>
            <a:r>
              <a:rPr lang="en-US" sz="600" b="1" dirty="0">
                <a:solidFill>
                  <a:schemeClr val="tx1"/>
                </a:solidFill>
              </a:rPr>
              <a:t>,</a:t>
            </a:r>
          </a:p>
          <a:p>
            <a:r>
              <a:rPr lang="en-US" sz="600" b="1" dirty="0">
                <a:solidFill>
                  <a:schemeClr val="tx1"/>
                </a:solidFill>
              </a:rPr>
              <a:t>        </a:t>
            </a:r>
            <a:r>
              <a:rPr lang="en-US" sz="600" b="1" dirty="0">
                <a:solidFill>
                  <a:srgbClr val="00B050"/>
                </a:solidFill>
              </a:rPr>
              <a:t># we'll add 2 time features ("month of year" and "age", see further):</a:t>
            </a:r>
          </a:p>
          <a:p>
            <a:r>
              <a:rPr lang="en-US" sz="600" b="1" dirty="0">
                <a:solidFill>
                  <a:schemeClr val="tx1"/>
                </a:solidFill>
              </a:rPr>
              <a:t>        </a:t>
            </a:r>
            <a:r>
              <a:rPr lang="en-US" sz="600" b="1" dirty="0" err="1">
                <a:solidFill>
                  <a:schemeClr val="tx1"/>
                </a:solidFill>
              </a:rPr>
              <a:t>num_time_features</a:t>
            </a:r>
            <a:r>
              <a:rPr lang="en-US" sz="600" b="1" dirty="0">
                <a:solidFill>
                  <a:schemeClr val="tx1"/>
                </a:solidFill>
              </a:rPr>
              <a:t>=</a:t>
            </a:r>
            <a:r>
              <a:rPr lang="en-US" sz="600" b="1" dirty="0" err="1">
                <a:solidFill>
                  <a:schemeClr val="tx1"/>
                </a:solidFill>
              </a:rPr>
              <a:t>len</a:t>
            </a:r>
            <a:r>
              <a:rPr lang="en-US" sz="600" b="1" dirty="0">
                <a:solidFill>
                  <a:schemeClr val="tx1"/>
                </a:solidFill>
              </a:rPr>
              <a:t>(</a:t>
            </a:r>
            <a:r>
              <a:rPr lang="en-US" sz="600" b="1" dirty="0" err="1">
                <a:solidFill>
                  <a:schemeClr val="tx1"/>
                </a:solidFill>
              </a:rPr>
              <a:t>time_features</a:t>
            </a:r>
            <a:r>
              <a:rPr lang="en-US" sz="600" b="1" dirty="0">
                <a:solidFill>
                  <a:schemeClr val="tx1"/>
                </a:solidFill>
              </a:rPr>
              <a:t>) + 1,</a:t>
            </a:r>
          </a:p>
          <a:p>
            <a:r>
              <a:rPr lang="en-US" sz="600" b="1" dirty="0">
                <a:solidFill>
                  <a:srgbClr val="00B050"/>
                </a:solidFill>
              </a:rPr>
              <a:t>        # we have a single static categorical feature, namely time series ID:</a:t>
            </a:r>
          </a:p>
          <a:p>
            <a:r>
              <a:rPr lang="en-US" sz="600" b="1" dirty="0">
                <a:solidFill>
                  <a:schemeClr val="tx1"/>
                </a:solidFill>
              </a:rPr>
              <a:t>        </a:t>
            </a:r>
            <a:r>
              <a:rPr lang="en-US" sz="600" b="1" dirty="0" err="1">
                <a:solidFill>
                  <a:schemeClr val="tx1"/>
                </a:solidFill>
              </a:rPr>
              <a:t>num_static_categorical_features</a:t>
            </a:r>
            <a:r>
              <a:rPr lang="en-US" sz="600" b="1" dirty="0">
                <a:solidFill>
                  <a:schemeClr val="tx1"/>
                </a:solidFill>
              </a:rPr>
              <a:t>=1,</a:t>
            </a:r>
          </a:p>
          <a:p>
            <a:r>
              <a:rPr lang="en-US" sz="600" b="1" dirty="0">
                <a:solidFill>
                  <a:schemeClr val="tx1"/>
                </a:solidFill>
              </a:rPr>
              <a:t>        </a:t>
            </a:r>
            <a:r>
              <a:rPr lang="en-US" sz="600" b="1" dirty="0">
                <a:solidFill>
                  <a:srgbClr val="00B050"/>
                </a:solidFill>
              </a:rPr>
              <a:t># it has 366 possible values:</a:t>
            </a:r>
          </a:p>
          <a:p>
            <a:r>
              <a:rPr lang="en-US" sz="600" b="1" dirty="0">
                <a:solidFill>
                  <a:schemeClr val="tx1"/>
                </a:solidFill>
              </a:rPr>
              <a:t>        cardinality=[</a:t>
            </a:r>
            <a:r>
              <a:rPr lang="en-US" sz="600" b="1" dirty="0" err="1">
                <a:solidFill>
                  <a:schemeClr val="tx1"/>
                </a:solidFill>
              </a:rPr>
              <a:t>len</a:t>
            </a:r>
            <a:r>
              <a:rPr lang="en-US" sz="600" b="1" dirty="0">
                <a:solidFill>
                  <a:schemeClr val="tx1"/>
                </a:solidFill>
              </a:rPr>
              <a:t>(</a:t>
            </a:r>
            <a:r>
              <a:rPr lang="en-US" sz="600" b="1" dirty="0" err="1">
                <a:solidFill>
                  <a:schemeClr val="tx1"/>
                </a:solidFill>
              </a:rPr>
              <a:t>train_dataset</a:t>
            </a:r>
            <a:r>
              <a:rPr lang="en-US" sz="600" b="1" dirty="0">
                <a:solidFill>
                  <a:schemeClr val="tx1"/>
                </a:solidFill>
              </a:rPr>
              <a:t>)],</a:t>
            </a:r>
          </a:p>
          <a:p>
            <a:r>
              <a:rPr lang="en-US" sz="600" b="1" dirty="0">
                <a:solidFill>
                  <a:srgbClr val="00B050"/>
                </a:solidFill>
              </a:rPr>
              <a:t>        # the model will learn an embedding of size 2 for each of the 366 possible values:</a:t>
            </a:r>
          </a:p>
          <a:p>
            <a:r>
              <a:rPr lang="en-US" sz="600" b="1" dirty="0">
                <a:solidFill>
                  <a:schemeClr val="tx1"/>
                </a:solidFill>
              </a:rPr>
              <a:t>        </a:t>
            </a:r>
            <a:r>
              <a:rPr lang="en-US" sz="600" b="1" dirty="0" err="1">
                <a:solidFill>
                  <a:schemeClr val="tx1"/>
                </a:solidFill>
              </a:rPr>
              <a:t>embedding_dimension</a:t>
            </a:r>
            <a:r>
              <a:rPr lang="en-US" sz="600" b="1" dirty="0">
                <a:solidFill>
                  <a:schemeClr val="tx1"/>
                </a:solidFill>
              </a:rPr>
              <a:t>=[2],</a:t>
            </a:r>
          </a:p>
          <a:p>
            <a:r>
              <a:rPr lang="en-US" sz="600" b="1" dirty="0">
                <a:solidFill>
                  <a:srgbClr val="00B050"/>
                </a:solidFill>
              </a:rPr>
              <a:t>        # transformer params:</a:t>
            </a:r>
          </a:p>
          <a:p>
            <a:r>
              <a:rPr lang="en-US" sz="600" b="1" dirty="0">
                <a:solidFill>
                  <a:schemeClr val="tx1"/>
                </a:solidFill>
              </a:rPr>
              <a:t>        </a:t>
            </a:r>
            <a:r>
              <a:rPr lang="en-US" sz="600" b="1" dirty="0" err="1">
                <a:solidFill>
                  <a:schemeClr val="tx1"/>
                </a:solidFill>
              </a:rPr>
              <a:t>encoder_layers</a:t>
            </a:r>
            <a:r>
              <a:rPr lang="en-US" sz="600" b="1" dirty="0">
                <a:solidFill>
                  <a:schemeClr val="tx1"/>
                </a:solidFill>
              </a:rPr>
              <a:t>=4,</a:t>
            </a:r>
          </a:p>
          <a:p>
            <a:r>
              <a:rPr lang="en-US" sz="600" b="1" dirty="0">
                <a:solidFill>
                  <a:schemeClr val="tx1"/>
                </a:solidFill>
              </a:rPr>
              <a:t>        </a:t>
            </a:r>
            <a:r>
              <a:rPr lang="en-US" sz="600" b="1" dirty="0" err="1">
                <a:solidFill>
                  <a:schemeClr val="tx1"/>
                </a:solidFill>
              </a:rPr>
              <a:t>decoder_layers</a:t>
            </a:r>
            <a:r>
              <a:rPr lang="en-US" sz="600" b="1" dirty="0">
                <a:solidFill>
                  <a:schemeClr val="tx1"/>
                </a:solidFill>
              </a:rPr>
              <a:t>=4,</a:t>
            </a:r>
          </a:p>
          <a:p>
            <a:r>
              <a:rPr lang="en-US" sz="600" b="1" dirty="0">
                <a:solidFill>
                  <a:schemeClr val="tx1"/>
                </a:solidFill>
              </a:rPr>
              <a:t>        </a:t>
            </a:r>
            <a:r>
              <a:rPr lang="en-US" sz="600" b="1" dirty="0" err="1">
                <a:solidFill>
                  <a:schemeClr val="tx1"/>
                </a:solidFill>
              </a:rPr>
              <a:t>d_model</a:t>
            </a:r>
            <a:r>
              <a:rPr lang="en-US" sz="600" b="1" dirty="0">
                <a:solidFill>
                  <a:schemeClr val="tx1"/>
                </a:solidFill>
              </a:rPr>
              <a:t>=32,</a:t>
            </a:r>
            <a:endParaRPr lang="es-ES" sz="600" b="1" dirty="0">
              <a:solidFill>
                <a:schemeClr val="tx1"/>
              </a:solidFill>
            </a:endParaRPr>
          </a:p>
        </p:txBody>
      </p:sp>
      <p:sp>
        <p:nvSpPr>
          <p:cNvPr id="28" name="Rectángulo 27">
            <a:extLst>
              <a:ext uri="{FF2B5EF4-FFF2-40B4-BE49-F238E27FC236}">
                <a16:creationId xmlns:a16="http://schemas.microsoft.com/office/drawing/2014/main" id="{65242D52-A21D-1B2F-BCAD-BE071A55763D}"/>
              </a:ext>
            </a:extLst>
          </p:cNvPr>
          <p:cNvSpPr/>
          <p:nvPr/>
        </p:nvSpPr>
        <p:spPr>
          <a:xfrm>
            <a:off x="1115655" y="2008518"/>
            <a:ext cx="2139518" cy="4067868"/>
          </a:xfrm>
          <a:prstGeom prst="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err="1">
                <a:solidFill>
                  <a:schemeClr val="tx1"/>
                </a:solidFill>
              </a:rPr>
              <a:t>Create</a:t>
            </a:r>
            <a:r>
              <a:rPr lang="es-ES" sz="1200" b="1" dirty="0">
                <a:solidFill>
                  <a:schemeClr val="tx1"/>
                </a:solidFill>
              </a:rPr>
              <a:t> Data </a:t>
            </a:r>
            <a:r>
              <a:rPr lang="es-ES" sz="1200" b="1" dirty="0" err="1">
                <a:solidFill>
                  <a:schemeClr val="tx1"/>
                </a:solidFill>
              </a:rPr>
              <a:t>Loaders</a:t>
            </a:r>
            <a:endParaRPr lang="es-ES" sz="1200" b="1" dirty="0">
              <a:solidFill>
                <a:schemeClr val="tx1"/>
              </a:solidFill>
            </a:endParaRPr>
          </a:p>
          <a:p>
            <a:pPr algn="ctr"/>
            <a:endParaRPr lang="es-ES" sz="800" b="1" dirty="0">
              <a:solidFill>
                <a:schemeClr val="tx1"/>
              </a:solidFill>
            </a:endParaRPr>
          </a:p>
          <a:p>
            <a:pPr algn="ctr"/>
            <a:r>
              <a:rPr lang="en-US" sz="800" b="1" dirty="0" err="1">
                <a:solidFill>
                  <a:schemeClr val="tx1"/>
                </a:solidFill>
              </a:rPr>
              <a:t>DataLoaders</a:t>
            </a:r>
            <a:r>
              <a:rPr lang="en-US" sz="800" b="1" dirty="0">
                <a:solidFill>
                  <a:schemeClr val="tx1"/>
                </a:solidFill>
              </a:rPr>
              <a:t>, allow us to have batches of (input, output) pairs - or in other words (</a:t>
            </a:r>
            <a:r>
              <a:rPr lang="en-US" sz="800" b="1" dirty="0" err="1">
                <a:solidFill>
                  <a:schemeClr val="tx1"/>
                </a:solidFill>
              </a:rPr>
              <a:t>past_values</a:t>
            </a:r>
            <a:r>
              <a:rPr lang="en-US" sz="800" b="1" dirty="0">
                <a:solidFill>
                  <a:schemeClr val="tx1"/>
                </a:solidFill>
              </a:rPr>
              <a:t>, </a:t>
            </a:r>
            <a:r>
              <a:rPr lang="en-US" sz="800" b="1" dirty="0" err="1">
                <a:solidFill>
                  <a:schemeClr val="tx1"/>
                </a:solidFill>
              </a:rPr>
              <a:t>future_values</a:t>
            </a:r>
            <a:r>
              <a:rPr lang="en-US" sz="800" b="1" dirty="0">
                <a:solidFill>
                  <a:schemeClr val="tx1"/>
                </a:solidFill>
              </a:rPr>
              <a:t>).</a:t>
            </a:r>
            <a:endParaRPr lang="es-ES" sz="800" b="1" dirty="0">
              <a:solidFill>
                <a:schemeClr val="tx1"/>
              </a:solidFill>
            </a:endParaRPr>
          </a:p>
        </p:txBody>
      </p:sp>
      <p:sp>
        <p:nvSpPr>
          <p:cNvPr id="29" name="Rectángulo 28">
            <a:extLst>
              <a:ext uri="{FF2B5EF4-FFF2-40B4-BE49-F238E27FC236}">
                <a16:creationId xmlns:a16="http://schemas.microsoft.com/office/drawing/2014/main" id="{8CF1D78D-CC6F-71CF-3BFA-397934F2BCB4}"/>
              </a:ext>
            </a:extLst>
          </p:cNvPr>
          <p:cNvSpPr/>
          <p:nvPr/>
        </p:nvSpPr>
        <p:spPr>
          <a:xfrm>
            <a:off x="3255173" y="2008517"/>
            <a:ext cx="2139518" cy="2687848"/>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err="1">
                <a:solidFill>
                  <a:schemeClr val="tx1"/>
                </a:solidFill>
              </a:rPr>
              <a:t>create_train_dataloader</a:t>
            </a:r>
            <a:endParaRPr lang="es-ES" sz="1200" b="1" dirty="0">
              <a:solidFill>
                <a:schemeClr val="tx1"/>
              </a:solidFill>
            </a:endParaRPr>
          </a:p>
        </p:txBody>
      </p:sp>
      <p:sp>
        <p:nvSpPr>
          <p:cNvPr id="30" name="Rectángulo 29">
            <a:extLst>
              <a:ext uri="{FF2B5EF4-FFF2-40B4-BE49-F238E27FC236}">
                <a16:creationId xmlns:a16="http://schemas.microsoft.com/office/drawing/2014/main" id="{C1DCD035-732B-802B-46A7-0D98A378AB8A}"/>
              </a:ext>
            </a:extLst>
          </p:cNvPr>
          <p:cNvSpPr/>
          <p:nvPr/>
        </p:nvSpPr>
        <p:spPr>
          <a:xfrm>
            <a:off x="3255173" y="4696367"/>
            <a:ext cx="2139518" cy="1380021"/>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err="1">
                <a:solidFill>
                  <a:schemeClr val="tx1"/>
                </a:solidFill>
              </a:rPr>
              <a:t>create_backtest_dataloader</a:t>
            </a:r>
            <a:endParaRPr lang="es-ES" sz="1200" b="1" dirty="0">
              <a:solidFill>
                <a:schemeClr val="tx1"/>
              </a:solidFill>
            </a:endParaRPr>
          </a:p>
        </p:txBody>
      </p:sp>
      <p:cxnSp>
        <p:nvCxnSpPr>
          <p:cNvPr id="32" name="Conector: curvado 31">
            <a:extLst>
              <a:ext uri="{FF2B5EF4-FFF2-40B4-BE49-F238E27FC236}">
                <a16:creationId xmlns:a16="http://schemas.microsoft.com/office/drawing/2014/main" id="{B7C52EA1-860E-6B6E-B804-08FED97400FA}"/>
              </a:ext>
            </a:extLst>
          </p:cNvPr>
          <p:cNvCxnSpPr>
            <a:cxnSpLocks/>
            <a:endCxn id="17" idx="1"/>
          </p:cNvCxnSpPr>
          <p:nvPr/>
        </p:nvCxnSpPr>
        <p:spPr>
          <a:xfrm flipV="1">
            <a:off x="4340506" y="1016270"/>
            <a:ext cx="2888284" cy="831649"/>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ángulo 42">
            <a:extLst>
              <a:ext uri="{FF2B5EF4-FFF2-40B4-BE49-F238E27FC236}">
                <a16:creationId xmlns:a16="http://schemas.microsoft.com/office/drawing/2014/main" id="{C4933A76-E4E4-8E17-A7A6-1BA0F0F4D8C8}"/>
              </a:ext>
            </a:extLst>
          </p:cNvPr>
          <p:cNvSpPr/>
          <p:nvPr/>
        </p:nvSpPr>
        <p:spPr>
          <a:xfrm>
            <a:off x="5394690" y="2378990"/>
            <a:ext cx="1836000" cy="989816"/>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ES" sz="1050" b="1" dirty="0">
                <a:solidFill>
                  <a:schemeClr val="tx1"/>
                </a:solidFill>
              </a:rPr>
              <a:t>2 - </a:t>
            </a:r>
            <a:r>
              <a:rPr lang="es-ES" sz="1050" b="1" dirty="0" err="1">
                <a:solidFill>
                  <a:schemeClr val="tx1"/>
                </a:solidFill>
              </a:rPr>
              <a:t>create_transformation</a:t>
            </a:r>
            <a:endParaRPr lang="es-ES" sz="1050" b="1" dirty="0">
              <a:solidFill>
                <a:schemeClr val="tx1"/>
              </a:solidFill>
            </a:endParaRPr>
          </a:p>
        </p:txBody>
      </p:sp>
      <p:sp>
        <p:nvSpPr>
          <p:cNvPr id="46" name="Rectángulo 45">
            <a:extLst>
              <a:ext uri="{FF2B5EF4-FFF2-40B4-BE49-F238E27FC236}">
                <a16:creationId xmlns:a16="http://schemas.microsoft.com/office/drawing/2014/main" id="{F4C9ADCA-0352-4526-84FA-5617041C636D}"/>
              </a:ext>
            </a:extLst>
          </p:cNvPr>
          <p:cNvSpPr/>
          <p:nvPr/>
        </p:nvSpPr>
        <p:spPr>
          <a:xfrm>
            <a:off x="5394691" y="3699316"/>
            <a:ext cx="1836000" cy="334760"/>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ES" sz="1050" b="1" dirty="0">
                <a:solidFill>
                  <a:schemeClr val="tx1"/>
                </a:solidFill>
              </a:rPr>
              <a:t>4 - </a:t>
            </a:r>
            <a:r>
              <a:rPr lang="es-ES" sz="1050" b="1" dirty="0" err="1">
                <a:solidFill>
                  <a:schemeClr val="tx1"/>
                </a:solidFill>
              </a:rPr>
              <a:t>create_instance_splitter</a:t>
            </a:r>
            <a:endParaRPr lang="es-ES" sz="1050" b="1" dirty="0">
              <a:solidFill>
                <a:schemeClr val="tx1"/>
              </a:solidFill>
            </a:endParaRPr>
          </a:p>
        </p:txBody>
      </p:sp>
      <p:sp>
        <p:nvSpPr>
          <p:cNvPr id="4" name="Rectángulo 3">
            <a:extLst>
              <a:ext uri="{FF2B5EF4-FFF2-40B4-BE49-F238E27FC236}">
                <a16:creationId xmlns:a16="http://schemas.microsoft.com/office/drawing/2014/main" id="{6758047B-51BA-2C2F-02C0-E650D672BD53}"/>
              </a:ext>
            </a:extLst>
          </p:cNvPr>
          <p:cNvSpPr/>
          <p:nvPr/>
        </p:nvSpPr>
        <p:spPr>
          <a:xfrm>
            <a:off x="1115654" y="6076386"/>
            <a:ext cx="2139518" cy="1282094"/>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err="1">
                <a:solidFill>
                  <a:schemeClr val="tx1"/>
                </a:solidFill>
              </a:rPr>
              <a:t>Train_model</a:t>
            </a:r>
            <a:endParaRPr lang="es-ES" sz="1200" b="1" dirty="0">
              <a:solidFill>
                <a:schemeClr val="tx1"/>
              </a:solidFill>
            </a:endParaRPr>
          </a:p>
        </p:txBody>
      </p:sp>
      <p:sp>
        <p:nvSpPr>
          <p:cNvPr id="7" name="Rectángulo 6">
            <a:extLst>
              <a:ext uri="{FF2B5EF4-FFF2-40B4-BE49-F238E27FC236}">
                <a16:creationId xmlns:a16="http://schemas.microsoft.com/office/drawing/2014/main" id="{B096C03D-1F6F-1235-4C09-3BE58A638CC2}"/>
              </a:ext>
            </a:extLst>
          </p:cNvPr>
          <p:cNvSpPr/>
          <p:nvPr/>
        </p:nvSpPr>
        <p:spPr>
          <a:xfrm>
            <a:off x="7228790" y="2381972"/>
            <a:ext cx="5460902" cy="989816"/>
          </a:xfrm>
          <a:prstGeom prst="rect">
            <a:avLst/>
          </a:prstGeom>
          <a:solidFill>
            <a:srgbClr val="EFFF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arenR"/>
            </a:pPr>
            <a:r>
              <a:rPr lang="en-US" sz="700" b="1" dirty="0">
                <a:solidFill>
                  <a:schemeClr val="tx1"/>
                </a:solidFill>
                <a:latin typeface="Söhne"/>
              </a:rPr>
              <a:t>Remove static/dynamic fields if not specified: </a:t>
            </a:r>
            <a:r>
              <a:rPr lang="en-US" sz="700" dirty="0">
                <a:solidFill>
                  <a:schemeClr val="tx1"/>
                </a:solidFill>
                <a:latin typeface="Söhne"/>
              </a:rPr>
              <a:t>Fields are removed if the number of specified static or dynamic features is zero.</a:t>
            </a:r>
          </a:p>
          <a:p>
            <a:pPr marL="228600" indent="-228600">
              <a:buFont typeface="+mj-lt"/>
              <a:buAutoNum type="arabicParenR"/>
            </a:pPr>
            <a:r>
              <a:rPr lang="en-US" sz="700" b="1" dirty="0">
                <a:solidFill>
                  <a:schemeClr val="tx1"/>
                </a:solidFill>
                <a:latin typeface="Söhne"/>
              </a:rPr>
              <a:t>Convert the data to NumPy: </a:t>
            </a:r>
            <a:r>
              <a:rPr lang="en-US" sz="700" dirty="0">
                <a:solidFill>
                  <a:schemeClr val="tx1"/>
                </a:solidFill>
                <a:latin typeface="Söhne"/>
              </a:rPr>
              <a:t>Data is converted to NumPy arrays for static categorical and real features if they exist.</a:t>
            </a:r>
          </a:p>
          <a:p>
            <a:pPr marL="228600" indent="-228600">
              <a:buFont typeface="+mj-lt"/>
              <a:buAutoNum type="arabicParenR"/>
            </a:pPr>
            <a:r>
              <a:rPr lang="en-US" sz="700" b="1" dirty="0">
                <a:solidFill>
                  <a:schemeClr val="tx1"/>
                </a:solidFill>
                <a:latin typeface="Söhne"/>
              </a:rPr>
              <a:t>Handle </a:t>
            </a:r>
            <a:r>
              <a:rPr lang="en-US" sz="700" b="1" dirty="0" err="1">
                <a:solidFill>
                  <a:schemeClr val="tx1"/>
                </a:solidFill>
                <a:latin typeface="Söhne"/>
              </a:rPr>
              <a:t>NaN</a:t>
            </a:r>
            <a:r>
              <a:rPr lang="en-US" sz="700" b="1" dirty="0">
                <a:solidFill>
                  <a:schemeClr val="tx1"/>
                </a:solidFill>
                <a:latin typeface="Söhne"/>
              </a:rPr>
              <a:t> values: </a:t>
            </a:r>
            <a:r>
              <a:rPr lang="en-US" sz="700" dirty="0">
                <a:solidFill>
                  <a:schemeClr val="tx1"/>
                </a:solidFill>
                <a:latin typeface="Söhne"/>
              </a:rPr>
              <a:t>Indicators for observed values are added to handle </a:t>
            </a:r>
            <a:r>
              <a:rPr lang="en-US" sz="700" dirty="0" err="1">
                <a:solidFill>
                  <a:schemeClr val="tx1"/>
                </a:solidFill>
                <a:latin typeface="Söhne"/>
              </a:rPr>
              <a:t>NaN</a:t>
            </a:r>
            <a:r>
              <a:rPr lang="en-US" sz="700" dirty="0">
                <a:solidFill>
                  <a:schemeClr val="tx1"/>
                </a:solidFill>
                <a:latin typeface="Söhne"/>
              </a:rPr>
              <a:t> values in the target field.</a:t>
            </a:r>
          </a:p>
          <a:p>
            <a:pPr marL="228600" indent="-228600">
              <a:buFont typeface="+mj-lt"/>
              <a:buAutoNum type="arabicParenR"/>
            </a:pPr>
            <a:r>
              <a:rPr lang="en-US" sz="700" b="1" dirty="0">
                <a:solidFill>
                  <a:schemeClr val="tx1"/>
                </a:solidFill>
                <a:latin typeface="Söhne"/>
              </a:rPr>
              <a:t>Add temporal features: </a:t>
            </a:r>
            <a:r>
              <a:rPr lang="en-US" sz="700" dirty="0">
                <a:solidFill>
                  <a:schemeClr val="tx1"/>
                </a:solidFill>
                <a:latin typeface="Söhne"/>
              </a:rPr>
              <a:t>Features like month of the year are added based on the data frequency.</a:t>
            </a:r>
          </a:p>
          <a:p>
            <a:pPr marL="228600" indent="-228600">
              <a:buFont typeface="+mj-lt"/>
              <a:buAutoNum type="arabicParenR"/>
            </a:pPr>
            <a:r>
              <a:rPr lang="en-US" sz="700" b="1" dirty="0">
                <a:solidFill>
                  <a:schemeClr val="tx1"/>
                </a:solidFill>
                <a:latin typeface="Söhne"/>
              </a:rPr>
              <a:t>Add an age feature</a:t>
            </a:r>
            <a:r>
              <a:rPr lang="en-US" sz="700" dirty="0">
                <a:solidFill>
                  <a:schemeClr val="tx1"/>
                </a:solidFill>
                <a:latin typeface="Söhne"/>
              </a:rPr>
              <a:t>: A feature indicating the "age" of the time series is added, representing how long it has been since the series started.</a:t>
            </a:r>
          </a:p>
          <a:p>
            <a:pPr marL="228600" indent="-228600">
              <a:buFont typeface="+mj-lt"/>
              <a:buAutoNum type="arabicParenR"/>
            </a:pPr>
            <a:r>
              <a:rPr lang="en-US" sz="700" b="1" dirty="0">
                <a:solidFill>
                  <a:schemeClr val="tx1"/>
                </a:solidFill>
                <a:latin typeface="Söhne"/>
              </a:rPr>
              <a:t>Vertically stack temporal features</a:t>
            </a:r>
            <a:r>
              <a:rPr lang="en-US" sz="700" dirty="0">
                <a:solidFill>
                  <a:schemeClr val="tx1"/>
                </a:solidFill>
                <a:latin typeface="Söhne"/>
              </a:rPr>
              <a:t>: All temporal features are stacked vertically into a single field.</a:t>
            </a:r>
          </a:p>
          <a:p>
            <a:pPr marL="228600" indent="-228600">
              <a:buFont typeface="+mj-lt"/>
              <a:buAutoNum type="arabicParenR"/>
            </a:pPr>
            <a:r>
              <a:rPr lang="en-US" sz="700" b="1" dirty="0">
                <a:solidFill>
                  <a:schemeClr val="tx1"/>
                </a:solidFill>
                <a:latin typeface="Söhne"/>
              </a:rPr>
              <a:t>Rename fields</a:t>
            </a:r>
            <a:r>
              <a:rPr lang="en-US" sz="700" dirty="0">
                <a:solidFill>
                  <a:schemeClr val="tx1"/>
                </a:solidFill>
                <a:latin typeface="Söhne"/>
              </a:rPr>
              <a:t>: Fields are renamed to match </a:t>
            </a:r>
            <a:r>
              <a:rPr lang="en-US" sz="700" dirty="0" err="1">
                <a:solidFill>
                  <a:schemeClr val="tx1"/>
                </a:solidFill>
                <a:latin typeface="Söhne"/>
              </a:rPr>
              <a:t>HuggingFace</a:t>
            </a:r>
            <a:r>
              <a:rPr lang="en-US" sz="700" dirty="0">
                <a:solidFill>
                  <a:schemeClr val="tx1"/>
                </a:solidFill>
                <a:latin typeface="Söhne"/>
              </a:rPr>
              <a:t> library conventions.</a:t>
            </a:r>
          </a:p>
        </p:txBody>
      </p:sp>
      <p:sp>
        <p:nvSpPr>
          <p:cNvPr id="24" name="Rectángulo 23">
            <a:extLst>
              <a:ext uri="{FF2B5EF4-FFF2-40B4-BE49-F238E27FC236}">
                <a16:creationId xmlns:a16="http://schemas.microsoft.com/office/drawing/2014/main" id="{DCAC10D4-6401-AC30-F4C3-2B5B2030351B}"/>
              </a:ext>
            </a:extLst>
          </p:cNvPr>
          <p:cNvSpPr/>
          <p:nvPr/>
        </p:nvSpPr>
        <p:spPr>
          <a:xfrm>
            <a:off x="5394690" y="2008384"/>
            <a:ext cx="7295002" cy="374129"/>
          </a:xfrm>
          <a:prstGeom prst="rect">
            <a:avLst/>
          </a:prstGeom>
          <a:solidFill>
            <a:srgbClr val="EFFF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b="1" dirty="0">
                <a:solidFill>
                  <a:schemeClr val="tx1"/>
                </a:solidFill>
                <a:latin typeface="Söhne"/>
              </a:rPr>
              <a:t>1 - </a:t>
            </a:r>
            <a:r>
              <a:rPr lang="en-US" sz="800" b="1" dirty="0">
                <a:solidFill>
                  <a:schemeClr val="tx1"/>
                </a:solidFill>
                <a:latin typeface="Söhne"/>
              </a:rPr>
              <a:t>Definition of input names for prediction and training</a:t>
            </a:r>
            <a:r>
              <a:rPr lang="en-US" sz="800" dirty="0">
                <a:solidFill>
                  <a:schemeClr val="tx1"/>
                </a:solidFill>
                <a:latin typeface="Söhne"/>
              </a:rPr>
              <a:t>: Lists of field names are defined for prediction and training inputs.</a:t>
            </a:r>
            <a:endParaRPr lang="es-ES" sz="800" b="1" dirty="0">
              <a:solidFill>
                <a:schemeClr val="tx1"/>
              </a:solidFill>
            </a:endParaRPr>
          </a:p>
        </p:txBody>
      </p:sp>
      <p:sp>
        <p:nvSpPr>
          <p:cNvPr id="25" name="Rectángulo 24">
            <a:extLst>
              <a:ext uri="{FF2B5EF4-FFF2-40B4-BE49-F238E27FC236}">
                <a16:creationId xmlns:a16="http://schemas.microsoft.com/office/drawing/2014/main" id="{A25BF452-A785-8DF5-5E01-E4153C2D3C54}"/>
              </a:ext>
            </a:extLst>
          </p:cNvPr>
          <p:cNvSpPr/>
          <p:nvPr/>
        </p:nvSpPr>
        <p:spPr>
          <a:xfrm>
            <a:off x="5394691" y="3364556"/>
            <a:ext cx="7295002" cy="334760"/>
          </a:xfrm>
          <a:prstGeom prst="rect">
            <a:avLst/>
          </a:prstGeom>
          <a:solidFill>
            <a:srgbClr val="EFFF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b="1" dirty="0">
                <a:solidFill>
                  <a:schemeClr val="tx1"/>
                </a:solidFill>
                <a:latin typeface="Söhne"/>
              </a:rPr>
              <a:t>3 - </a:t>
            </a:r>
            <a:r>
              <a:rPr lang="en-US" sz="800" b="1" dirty="0">
                <a:solidFill>
                  <a:schemeClr val="tx1"/>
                </a:solidFill>
                <a:latin typeface="Söhne"/>
              </a:rPr>
              <a:t>Data caching (optional)</a:t>
            </a:r>
            <a:r>
              <a:rPr lang="en-US" sz="800" dirty="0">
                <a:solidFill>
                  <a:schemeClr val="tx1"/>
                </a:solidFill>
                <a:latin typeface="Söhne"/>
              </a:rPr>
              <a:t>: Transformed data is cached if specified.</a:t>
            </a:r>
            <a:endParaRPr lang="es-ES" sz="800" b="1" dirty="0">
              <a:solidFill>
                <a:schemeClr val="tx1"/>
              </a:solidFill>
            </a:endParaRPr>
          </a:p>
        </p:txBody>
      </p:sp>
      <p:sp>
        <p:nvSpPr>
          <p:cNvPr id="27" name="Rectángulo 26">
            <a:extLst>
              <a:ext uri="{FF2B5EF4-FFF2-40B4-BE49-F238E27FC236}">
                <a16:creationId xmlns:a16="http://schemas.microsoft.com/office/drawing/2014/main" id="{E8C24FBB-47D5-0CD8-FB9D-5539D1D0F881}"/>
              </a:ext>
            </a:extLst>
          </p:cNvPr>
          <p:cNvSpPr/>
          <p:nvPr/>
        </p:nvSpPr>
        <p:spPr>
          <a:xfrm>
            <a:off x="5394690" y="4034076"/>
            <a:ext cx="7295002" cy="334760"/>
          </a:xfrm>
          <a:prstGeom prst="rect">
            <a:avLst/>
          </a:prstGeom>
          <a:solidFill>
            <a:srgbClr val="EFFF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b="1" dirty="0">
                <a:solidFill>
                  <a:schemeClr val="tx1"/>
                </a:solidFill>
                <a:latin typeface="Söhne"/>
              </a:rPr>
              <a:t>5 - </a:t>
            </a:r>
            <a:r>
              <a:rPr lang="en-US" sz="800" b="1" dirty="0">
                <a:solidFill>
                  <a:schemeClr val="tx1"/>
                </a:solidFill>
                <a:latin typeface="Söhne"/>
              </a:rPr>
              <a:t>Training instance sampling</a:t>
            </a:r>
            <a:r>
              <a:rPr lang="en-US" sz="800" dirty="0">
                <a:solidFill>
                  <a:schemeClr val="tx1"/>
                </a:solidFill>
                <a:latin typeface="Söhne"/>
              </a:rPr>
              <a:t>: The instance splitter randomly samples training instances from transformed time series data.</a:t>
            </a:r>
            <a:endParaRPr lang="es-ES" sz="800" b="1" dirty="0">
              <a:solidFill>
                <a:schemeClr val="tx1"/>
              </a:solidFill>
            </a:endParaRPr>
          </a:p>
        </p:txBody>
      </p:sp>
      <p:sp>
        <p:nvSpPr>
          <p:cNvPr id="34" name="Rectángulo 33">
            <a:extLst>
              <a:ext uri="{FF2B5EF4-FFF2-40B4-BE49-F238E27FC236}">
                <a16:creationId xmlns:a16="http://schemas.microsoft.com/office/drawing/2014/main" id="{D0B3F3B3-C2BD-5338-A2E9-51D4DB74302A}"/>
              </a:ext>
            </a:extLst>
          </p:cNvPr>
          <p:cNvSpPr/>
          <p:nvPr/>
        </p:nvSpPr>
        <p:spPr>
          <a:xfrm>
            <a:off x="5394690" y="4361604"/>
            <a:ext cx="7295002" cy="334760"/>
          </a:xfrm>
          <a:prstGeom prst="rect">
            <a:avLst/>
          </a:prstGeom>
          <a:solidFill>
            <a:srgbClr val="EFFF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b="1" dirty="0">
                <a:solidFill>
                  <a:schemeClr val="tx1"/>
                </a:solidFill>
                <a:latin typeface="Söhne"/>
              </a:rPr>
              <a:t>6 - </a:t>
            </a:r>
            <a:r>
              <a:rPr lang="en-US" sz="800" b="1" dirty="0">
                <a:solidFill>
                  <a:schemeClr val="tx1"/>
                </a:solidFill>
                <a:latin typeface="Söhne"/>
              </a:rPr>
              <a:t>Batch creation</a:t>
            </a:r>
            <a:r>
              <a:rPr lang="en-US" sz="800" dirty="0">
                <a:solidFill>
                  <a:schemeClr val="tx1"/>
                </a:solidFill>
                <a:latin typeface="Söhne"/>
              </a:rPr>
              <a:t>: Batches of training data are created according to the model's input dimensions and batch size, potentially shuffling the batches.</a:t>
            </a:r>
            <a:endParaRPr lang="es-ES" sz="500" b="1" dirty="0">
              <a:solidFill>
                <a:schemeClr val="tx1"/>
              </a:solidFill>
            </a:endParaRPr>
          </a:p>
        </p:txBody>
      </p:sp>
      <p:sp>
        <p:nvSpPr>
          <p:cNvPr id="37" name="Rectángulo 36">
            <a:extLst>
              <a:ext uri="{FF2B5EF4-FFF2-40B4-BE49-F238E27FC236}">
                <a16:creationId xmlns:a16="http://schemas.microsoft.com/office/drawing/2014/main" id="{E4DE08C4-7431-A4C4-ADCB-BE44DCBAA79C}"/>
              </a:ext>
            </a:extLst>
          </p:cNvPr>
          <p:cNvSpPr/>
          <p:nvPr/>
        </p:nvSpPr>
        <p:spPr>
          <a:xfrm>
            <a:off x="3255172" y="6073817"/>
            <a:ext cx="9434520" cy="1273865"/>
          </a:xfrm>
          <a:prstGeom prst="rect">
            <a:avLst/>
          </a:prstGeom>
          <a:solidFill>
            <a:srgbClr val="EFFF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arenR"/>
            </a:pPr>
            <a:r>
              <a:rPr lang="en-US" sz="700" b="1" dirty="0">
                <a:solidFill>
                  <a:schemeClr val="tx1"/>
                </a:solidFill>
                <a:highlight>
                  <a:srgbClr val="FFE7DD"/>
                </a:highlight>
                <a:latin typeface="Söhne"/>
              </a:rPr>
              <a:t>Accelerator initialization</a:t>
            </a:r>
          </a:p>
          <a:p>
            <a:pPr marL="228600" indent="-228600">
              <a:buFont typeface="+mj-lt"/>
              <a:buAutoNum type="arabicParenR"/>
            </a:pPr>
            <a:r>
              <a:rPr lang="en-US" sz="700" b="1" dirty="0">
                <a:solidFill>
                  <a:schemeClr val="tx1"/>
                </a:solidFill>
                <a:highlight>
                  <a:srgbClr val="FFE7DD"/>
                </a:highlight>
                <a:latin typeface="Söhne"/>
              </a:rPr>
              <a:t>Model transfer to device: </a:t>
            </a:r>
            <a:r>
              <a:rPr lang="en-US" sz="700" dirty="0">
                <a:solidFill>
                  <a:schemeClr val="tx1"/>
                </a:solidFill>
                <a:highlight>
                  <a:srgbClr val="FFE7DD"/>
                </a:highlight>
                <a:latin typeface="Söhne"/>
              </a:rPr>
              <a:t>The model is moved to the appropriate device (GPU or CPU) using the to() method of the </a:t>
            </a:r>
            <a:r>
              <a:rPr lang="en-US" sz="700" u="sng" dirty="0">
                <a:solidFill>
                  <a:schemeClr val="tx1"/>
                </a:solidFill>
                <a:highlight>
                  <a:srgbClr val="FFE7DD"/>
                </a:highlight>
                <a:latin typeface="Söhne"/>
              </a:rPr>
              <a:t>Accelerator</a:t>
            </a:r>
            <a:r>
              <a:rPr lang="en-US" sz="700" dirty="0">
                <a:solidFill>
                  <a:schemeClr val="tx1"/>
                </a:solidFill>
                <a:highlight>
                  <a:srgbClr val="FFE7DD"/>
                </a:highlight>
                <a:latin typeface="Söhne"/>
              </a:rPr>
              <a:t>.</a:t>
            </a:r>
          </a:p>
          <a:p>
            <a:pPr marL="228600" indent="-228600">
              <a:buFont typeface="+mj-lt"/>
              <a:buAutoNum type="arabicParenR"/>
            </a:pPr>
            <a:r>
              <a:rPr lang="en-US" sz="700" b="1" dirty="0">
                <a:solidFill>
                  <a:schemeClr val="tx1"/>
                </a:solidFill>
                <a:highlight>
                  <a:srgbClr val="FFE7DD"/>
                </a:highlight>
                <a:latin typeface="Söhne"/>
              </a:rPr>
              <a:t>Optimizer initialization:</a:t>
            </a:r>
            <a:r>
              <a:rPr lang="en-US" sz="700" dirty="0">
                <a:solidFill>
                  <a:schemeClr val="tx1"/>
                </a:solidFill>
                <a:highlight>
                  <a:srgbClr val="FFE7DD"/>
                </a:highlight>
                <a:latin typeface="Söhne"/>
              </a:rPr>
              <a:t> An </a:t>
            </a:r>
            <a:r>
              <a:rPr lang="en-US" sz="700" dirty="0" err="1">
                <a:solidFill>
                  <a:schemeClr val="tx1"/>
                </a:solidFill>
                <a:highlight>
                  <a:srgbClr val="FFE7DD"/>
                </a:highlight>
                <a:latin typeface="Söhne"/>
              </a:rPr>
              <a:t>AdamW</a:t>
            </a:r>
            <a:r>
              <a:rPr lang="en-US" sz="700" dirty="0">
                <a:solidFill>
                  <a:schemeClr val="tx1"/>
                </a:solidFill>
                <a:highlight>
                  <a:srgbClr val="FFE7DD"/>
                </a:highlight>
                <a:latin typeface="Söhne"/>
              </a:rPr>
              <a:t> optimizer is initialized with model parameters and specified hyperparameters.</a:t>
            </a:r>
          </a:p>
          <a:p>
            <a:pPr marL="228600" indent="-228600">
              <a:buFont typeface="+mj-lt"/>
              <a:buAutoNum type="arabicParenR"/>
            </a:pPr>
            <a:r>
              <a:rPr lang="en-US" sz="700" b="1" dirty="0">
                <a:solidFill>
                  <a:schemeClr val="tx1"/>
                </a:solidFill>
                <a:highlight>
                  <a:srgbClr val="FFE7DD"/>
                </a:highlight>
                <a:latin typeface="Söhne"/>
              </a:rPr>
              <a:t>Model and optimizer preparation: </a:t>
            </a:r>
            <a:r>
              <a:rPr lang="en-US" sz="700" dirty="0">
                <a:solidFill>
                  <a:schemeClr val="tx1"/>
                </a:solidFill>
                <a:highlight>
                  <a:srgbClr val="FFE7DD"/>
                </a:highlight>
                <a:latin typeface="Söhne"/>
              </a:rPr>
              <a:t>The model and optimizer are prepared for training using the </a:t>
            </a:r>
            <a:r>
              <a:rPr lang="en-US" sz="700" b="1" dirty="0">
                <a:solidFill>
                  <a:schemeClr val="tx1"/>
                </a:solidFill>
                <a:highlight>
                  <a:srgbClr val="FFE7DD"/>
                </a:highlight>
                <a:latin typeface="Söhne"/>
              </a:rPr>
              <a:t>prepare() method </a:t>
            </a:r>
            <a:r>
              <a:rPr lang="en-US" sz="700" dirty="0">
                <a:solidFill>
                  <a:schemeClr val="tx1"/>
                </a:solidFill>
                <a:highlight>
                  <a:srgbClr val="FFE7DD"/>
                </a:highlight>
                <a:latin typeface="Söhne"/>
              </a:rPr>
              <a:t>of the </a:t>
            </a:r>
            <a:r>
              <a:rPr lang="en-US" sz="700" u="sng" dirty="0">
                <a:solidFill>
                  <a:schemeClr val="tx1"/>
                </a:solidFill>
                <a:highlight>
                  <a:srgbClr val="FFE7DD"/>
                </a:highlight>
                <a:latin typeface="Söhne"/>
              </a:rPr>
              <a:t>Accelerator</a:t>
            </a:r>
            <a:r>
              <a:rPr lang="en-US" sz="700" dirty="0">
                <a:solidFill>
                  <a:schemeClr val="tx1"/>
                </a:solidFill>
                <a:highlight>
                  <a:srgbClr val="FFE7DD"/>
                </a:highlight>
                <a:latin typeface="Söhne"/>
              </a:rPr>
              <a:t>.</a:t>
            </a:r>
          </a:p>
          <a:p>
            <a:pPr marL="228600" indent="-228600">
              <a:buFont typeface="+mj-lt"/>
              <a:buAutoNum type="arabicParenR"/>
            </a:pPr>
            <a:r>
              <a:rPr lang="en-US" sz="700" b="1" dirty="0">
                <a:solidFill>
                  <a:schemeClr val="tx1"/>
                </a:solidFill>
                <a:highlight>
                  <a:srgbClr val="F3FEDA"/>
                </a:highlight>
                <a:latin typeface="Söhne"/>
              </a:rPr>
              <a:t>Training mode activation: </a:t>
            </a:r>
            <a:r>
              <a:rPr lang="en-US" sz="700" dirty="0">
                <a:solidFill>
                  <a:schemeClr val="tx1"/>
                </a:solidFill>
                <a:highlight>
                  <a:srgbClr val="F3FEDA"/>
                </a:highlight>
                <a:latin typeface="Söhne"/>
              </a:rPr>
              <a:t>The model's training mode is activated using the </a:t>
            </a:r>
            <a:r>
              <a:rPr lang="en-US" sz="700" b="1" dirty="0">
                <a:solidFill>
                  <a:schemeClr val="tx1"/>
                </a:solidFill>
                <a:highlight>
                  <a:srgbClr val="F3FEDA"/>
                </a:highlight>
                <a:latin typeface="Söhne"/>
              </a:rPr>
              <a:t>train() </a:t>
            </a:r>
            <a:r>
              <a:rPr lang="en-US" sz="700" dirty="0">
                <a:solidFill>
                  <a:schemeClr val="tx1"/>
                </a:solidFill>
                <a:highlight>
                  <a:srgbClr val="F3FEDA"/>
                </a:highlight>
                <a:latin typeface="Söhne"/>
              </a:rPr>
              <a:t>method.</a:t>
            </a:r>
          </a:p>
          <a:p>
            <a:pPr marL="228600" indent="-228600">
              <a:buFont typeface="+mj-lt"/>
              <a:buAutoNum type="arabicParenR"/>
            </a:pPr>
            <a:r>
              <a:rPr lang="en-US" sz="700" b="1" dirty="0">
                <a:solidFill>
                  <a:schemeClr val="tx1"/>
                </a:solidFill>
                <a:highlight>
                  <a:srgbClr val="F3FEDA"/>
                </a:highlight>
                <a:latin typeface="Söhne"/>
              </a:rPr>
              <a:t>Training loop: </a:t>
            </a:r>
            <a:r>
              <a:rPr lang="en-US" sz="700" dirty="0">
                <a:solidFill>
                  <a:schemeClr val="tx1"/>
                </a:solidFill>
                <a:highlight>
                  <a:srgbClr val="F3FEDA"/>
                </a:highlight>
                <a:latin typeface="Söhne"/>
              </a:rPr>
              <a:t>The training loop iterates over the specified number of epochs:</a:t>
            </a:r>
          </a:p>
          <a:p>
            <a:pPr marL="685800" lvl="1" indent="-228600">
              <a:buFont typeface="+mj-lt"/>
              <a:buAutoNum type="arabicParenR"/>
            </a:pPr>
            <a:r>
              <a:rPr lang="en-US" sz="700" b="1" dirty="0">
                <a:solidFill>
                  <a:schemeClr val="tx1"/>
                </a:solidFill>
                <a:latin typeface="Söhne"/>
              </a:rPr>
              <a:t>Model output computation: </a:t>
            </a:r>
            <a:r>
              <a:rPr lang="en-US" sz="700" dirty="0">
                <a:solidFill>
                  <a:schemeClr val="tx1"/>
                </a:solidFill>
                <a:latin typeface="Söhne"/>
              </a:rPr>
              <a:t>Model outputs are computed for the current batch using the </a:t>
            </a:r>
            <a:r>
              <a:rPr lang="en-US" sz="700" b="1" dirty="0">
                <a:solidFill>
                  <a:schemeClr val="tx1"/>
                </a:solidFill>
                <a:latin typeface="Söhne"/>
              </a:rPr>
              <a:t>forward() </a:t>
            </a:r>
            <a:r>
              <a:rPr lang="en-US" sz="700" dirty="0">
                <a:solidFill>
                  <a:schemeClr val="tx1"/>
                </a:solidFill>
                <a:latin typeface="Söhne"/>
              </a:rPr>
              <a:t>method.</a:t>
            </a:r>
          </a:p>
          <a:p>
            <a:pPr marL="685800" lvl="1" indent="-228600">
              <a:buFont typeface="+mj-lt"/>
              <a:buAutoNum type="arabicParenR"/>
            </a:pPr>
            <a:r>
              <a:rPr lang="en-US" sz="700" b="1" dirty="0">
                <a:solidFill>
                  <a:schemeClr val="tx1"/>
                </a:solidFill>
                <a:latin typeface="Söhne"/>
              </a:rPr>
              <a:t>Loss calculation: </a:t>
            </a:r>
            <a:r>
              <a:rPr lang="en-US" sz="700" dirty="0">
                <a:solidFill>
                  <a:schemeClr val="tx1"/>
                </a:solidFill>
                <a:latin typeface="Söhne"/>
              </a:rPr>
              <a:t>The loss is calculated based on the model outputs.</a:t>
            </a:r>
          </a:p>
          <a:p>
            <a:pPr marL="685800" lvl="1" indent="-228600">
              <a:buFont typeface="+mj-lt"/>
              <a:buAutoNum type="arabicParenR"/>
            </a:pPr>
            <a:r>
              <a:rPr lang="en-US" sz="700" b="1" dirty="0">
                <a:solidFill>
                  <a:schemeClr val="tx1"/>
                </a:solidFill>
                <a:latin typeface="Söhne"/>
              </a:rPr>
              <a:t>Backpropagation and parameter update: </a:t>
            </a:r>
            <a:r>
              <a:rPr lang="en-US" sz="700" dirty="0">
                <a:solidFill>
                  <a:schemeClr val="tx1"/>
                </a:solidFill>
                <a:latin typeface="Söhne"/>
              </a:rPr>
              <a:t>Backpropagation is performed to compute gradients, and model parameters are updated using the optimizer.</a:t>
            </a:r>
          </a:p>
        </p:txBody>
      </p:sp>
      <p:sp>
        <p:nvSpPr>
          <p:cNvPr id="41" name="Rectángulo 40">
            <a:extLst>
              <a:ext uri="{FF2B5EF4-FFF2-40B4-BE49-F238E27FC236}">
                <a16:creationId xmlns:a16="http://schemas.microsoft.com/office/drawing/2014/main" id="{3634D747-29C1-5532-4041-346A8B3CEE5D}"/>
              </a:ext>
            </a:extLst>
          </p:cNvPr>
          <p:cNvSpPr/>
          <p:nvPr/>
        </p:nvSpPr>
        <p:spPr>
          <a:xfrm>
            <a:off x="1115654" y="7347682"/>
            <a:ext cx="2139518" cy="1912315"/>
          </a:xfrm>
          <a:prstGeom prst="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err="1">
                <a:solidFill>
                  <a:schemeClr val="tx1"/>
                </a:solidFill>
              </a:rPr>
              <a:t>Evaluate</a:t>
            </a:r>
            <a:r>
              <a:rPr lang="es-ES" sz="1200" b="1" dirty="0">
                <a:solidFill>
                  <a:schemeClr val="tx1"/>
                </a:solidFill>
              </a:rPr>
              <a:t> </a:t>
            </a:r>
            <a:r>
              <a:rPr lang="es-ES" sz="1200" b="1" dirty="0" err="1">
                <a:solidFill>
                  <a:schemeClr val="tx1"/>
                </a:solidFill>
              </a:rPr>
              <a:t>Model</a:t>
            </a:r>
            <a:endParaRPr lang="es-ES" sz="1200" b="1" dirty="0">
              <a:solidFill>
                <a:schemeClr val="tx1"/>
              </a:solidFill>
            </a:endParaRPr>
          </a:p>
        </p:txBody>
      </p:sp>
      <p:sp>
        <p:nvSpPr>
          <p:cNvPr id="42" name="Rectángulo 41">
            <a:extLst>
              <a:ext uri="{FF2B5EF4-FFF2-40B4-BE49-F238E27FC236}">
                <a16:creationId xmlns:a16="http://schemas.microsoft.com/office/drawing/2014/main" id="{5297B636-99B5-865C-ACD0-EC9612033C5D}"/>
              </a:ext>
            </a:extLst>
          </p:cNvPr>
          <p:cNvSpPr/>
          <p:nvPr/>
        </p:nvSpPr>
        <p:spPr>
          <a:xfrm>
            <a:off x="3255173" y="7347678"/>
            <a:ext cx="2139518" cy="627279"/>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err="1">
                <a:solidFill>
                  <a:schemeClr val="tx1"/>
                </a:solidFill>
              </a:rPr>
              <a:t>forecasting</a:t>
            </a:r>
            <a:endParaRPr lang="es-ES" sz="1200" b="1" dirty="0">
              <a:solidFill>
                <a:schemeClr val="tx1"/>
              </a:solidFill>
            </a:endParaRPr>
          </a:p>
        </p:txBody>
      </p:sp>
      <p:sp>
        <p:nvSpPr>
          <p:cNvPr id="44" name="Rectángulo 43">
            <a:extLst>
              <a:ext uri="{FF2B5EF4-FFF2-40B4-BE49-F238E27FC236}">
                <a16:creationId xmlns:a16="http://schemas.microsoft.com/office/drawing/2014/main" id="{74AA30E2-D376-7E76-E49E-54BE05483B93}"/>
              </a:ext>
            </a:extLst>
          </p:cNvPr>
          <p:cNvSpPr/>
          <p:nvPr/>
        </p:nvSpPr>
        <p:spPr>
          <a:xfrm>
            <a:off x="3255172" y="7964157"/>
            <a:ext cx="2139518" cy="616478"/>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err="1">
                <a:solidFill>
                  <a:schemeClr val="tx1"/>
                </a:solidFill>
              </a:rPr>
              <a:t>see_metrics</a:t>
            </a:r>
            <a:endParaRPr lang="es-ES" sz="1200" b="1" dirty="0">
              <a:solidFill>
                <a:schemeClr val="tx1"/>
              </a:solidFill>
            </a:endParaRPr>
          </a:p>
        </p:txBody>
      </p:sp>
      <p:sp>
        <p:nvSpPr>
          <p:cNvPr id="45" name="Rectángulo 44">
            <a:extLst>
              <a:ext uri="{FF2B5EF4-FFF2-40B4-BE49-F238E27FC236}">
                <a16:creationId xmlns:a16="http://schemas.microsoft.com/office/drawing/2014/main" id="{4B50F3DB-829F-AD1F-18C4-BC833617F6B1}"/>
              </a:ext>
            </a:extLst>
          </p:cNvPr>
          <p:cNvSpPr/>
          <p:nvPr/>
        </p:nvSpPr>
        <p:spPr>
          <a:xfrm>
            <a:off x="3255172" y="8571674"/>
            <a:ext cx="2139518" cy="688321"/>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err="1">
                <a:solidFill>
                  <a:schemeClr val="tx1"/>
                </a:solidFill>
              </a:rPr>
              <a:t>plot</a:t>
            </a:r>
            <a:endParaRPr lang="es-ES" sz="1200" b="1" dirty="0">
              <a:solidFill>
                <a:schemeClr val="tx1"/>
              </a:solidFill>
            </a:endParaRPr>
          </a:p>
        </p:txBody>
      </p:sp>
      <p:grpSp>
        <p:nvGrpSpPr>
          <p:cNvPr id="50" name="Grupo 49">
            <a:extLst>
              <a:ext uri="{FF2B5EF4-FFF2-40B4-BE49-F238E27FC236}">
                <a16:creationId xmlns:a16="http://schemas.microsoft.com/office/drawing/2014/main" id="{0B31842A-C720-96DC-2A25-52676EFC4E04}"/>
              </a:ext>
            </a:extLst>
          </p:cNvPr>
          <p:cNvGrpSpPr/>
          <p:nvPr/>
        </p:nvGrpSpPr>
        <p:grpSpPr>
          <a:xfrm>
            <a:off x="3390899" y="6914751"/>
            <a:ext cx="340216" cy="227829"/>
            <a:chOff x="3390899" y="6914751"/>
            <a:chExt cx="340216" cy="227829"/>
          </a:xfrm>
        </p:grpSpPr>
        <p:sp>
          <p:nvSpPr>
            <p:cNvPr id="48" name="Flecha: curvada hacia la izquierda 47">
              <a:extLst>
                <a:ext uri="{FF2B5EF4-FFF2-40B4-BE49-F238E27FC236}">
                  <a16:creationId xmlns:a16="http://schemas.microsoft.com/office/drawing/2014/main" id="{14482B2D-BC57-0FEC-0EF4-9707BF8886FE}"/>
                </a:ext>
              </a:extLst>
            </p:cNvPr>
            <p:cNvSpPr/>
            <p:nvPr/>
          </p:nvSpPr>
          <p:spPr>
            <a:xfrm>
              <a:off x="3587115" y="6926580"/>
              <a:ext cx="144000" cy="216000"/>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9" name="Flecha: curvada hacia la izquierda 48">
              <a:extLst>
                <a:ext uri="{FF2B5EF4-FFF2-40B4-BE49-F238E27FC236}">
                  <a16:creationId xmlns:a16="http://schemas.microsoft.com/office/drawing/2014/main" id="{B6648F67-312E-492F-8C97-7ACE68985FC6}"/>
                </a:ext>
              </a:extLst>
            </p:cNvPr>
            <p:cNvSpPr/>
            <p:nvPr/>
          </p:nvSpPr>
          <p:spPr>
            <a:xfrm flipH="1" flipV="1">
              <a:off x="3390899" y="6914751"/>
              <a:ext cx="144000" cy="216000"/>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sp>
        <p:nvSpPr>
          <p:cNvPr id="2" name="Rectángulo 1">
            <a:extLst>
              <a:ext uri="{FF2B5EF4-FFF2-40B4-BE49-F238E27FC236}">
                <a16:creationId xmlns:a16="http://schemas.microsoft.com/office/drawing/2014/main" id="{D91E193A-7611-C2E9-98E8-E81C8A5AF5B7}"/>
              </a:ext>
            </a:extLst>
          </p:cNvPr>
          <p:cNvSpPr/>
          <p:nvPr/>
        </p:nvSpPr>
        <p:spPr>
          <a:xfrm>
            <a:off x="7228790" y="3699953"/>
            <a:ext cx="5460902" cy="334760"/>
          </a:xfrm>
          <a:prstGeom prst="rect">
            <a:avLst/>
          </a:prstGeom>
          <a:solidFill>
            <a:srgbClr val="EFFF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latin typeface="Söhne"/>
              </a:rPr>
              <a:t> Is used to sample windows from the dataset</a:t>
            </a:r>
            <a:r>
              <a:rPr lang="es-ES" sz="800" dirty="0">
                <a:solidFill>
                  <a:schemeClr val="tx1"/>
                </a:solidFill>
                <a:latin typeface="Söhne"/>
              </a:rPr>
              <a:t> </a:t>
            </a:r>
            <a:r>
              <a:rPr lang="es-ES" sz="800" dirty="0" err="1">
                <a:solidFill>
                  <a:schemeClr val="tx1"/>
                </a:solidFill>
                <a:latin typeface="Söhne"/>
              </a:rPr>
              <a:t>for</a:t>
            </a:r>
            <a:r>
              <a:rPr lang="es-ES" sz="800" dirty="0">
                <a:solidFill>
                  <a:schemeClr val="tx1"/>
                </a:solidFill>
                <a:latin typeface="Söhne"/>
              </a:rPr>
              <a:t> training/</a:t>
            </a:r>
            <a:r>
              <a:rPr lang="es-ES" sz="800" dirty="0" err="1">
                <a:solidFill>
                  <a:schemeClr val="tx1"/>
                </a:solidFill>
                <a:latin typeface="Söhne"/>
              </a:rPr>
              <a:t>validation</a:t>
            </a:r>
            <a:r>
              <a:rPr lang="es-ES" sz="800" dirty="0">
                <a:solidFill>
                  <a:schemeClr val="tx1"/>
                </a:solidFill>
                <a:latin typeface="Söhne"/>
              </a:rPr>
              <a:t>/</a:t>
            </a:r>
            <a:r>
              <a:rPr lang="es-ES" sz="800" dirty="0" err="1">
                <a:solidFill>
                  <a:schemeClr val="tx1"/>
                </a:solidFill>
                <a:latin typeface="Söhne"/>
              </a:rPr>
              <a:t>testing</a:t>
            </a:r>
            <a:endParaRPr lang="es-ES" sz="800" dirty="0">
              <a:solidFill>
                <a:schemeClr val="tx1"/>
              </a:solidFill>
              <a:latin typeface="Söhne"/>
            </a:endParaRPr>
          </a:p>
        </p:txBody>
      </p:sp>
    </p:spTree>
    <p:extLst>
      <p:ext uri="{BB962C8B-B14F-4D97-AF65-F5344CB8AC3E}">
        <p14:creationId xmlns:p14="http://schemas.microsoft.com/office/powerpoint/2010/main" val="3671577520"/>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573A2D08-A836-CE2A-0FF1-43E4A34F8871}"/>
              </a:ext>
            </a:extLst>
          </p:cNvPr>
          <p:cNvSpPr>
            <a:spLocks noGrp="1"/>
          </p:cNvSpPr>
          <p:nvPr>
            <p:ph type="sldNum" sz="quarter" idx="4"/>
          </p:nvPr>
        </p:nvSpPr>
        <p:spPr/>
        <p:txBody>
          <a:bodyPr/>
          <a:lstStyle/>
          <a:p>
            <a:pPr rtl="0"/>
            <a:fld id="{B5CEABB6-07DC-46E8-9B57-56EC44A396E5}" type="slidenum">
              <a:rPr lang="es-ES" smtClean="0"/>
              <a:pPr rtl="0"/>
              <a:t>5</a:t>
            </a:fld>
            <a:endParaRPr lang="es-ES" dirty="0"/>
          </a:p>
        </p:txBody>
      </p:sp>
      <p:pic>
        <p:nvPicPr>
          <p:cNvPr id="6" name="Imagen 5" descr="Gráfico, Histograma&#10;&#10;Descripción generada automáticamente">
            <a:extLst>
              <a:ext uri="{FF2B5EF4-FFF2-40B4-BE49-F238E27FC236}">
                <a16:creationId xmlns:a16="http://schemas.microsoft.com/office/drawing/2014/main" id="{B62B8F6D-DA34-8C90-2E71-C17D8137C559}"/>
              </a:ext>
            </a:extLst>
          </p:cNvPr>
          <p:cNvPicPr>
            <a:picLocks noChangeAspect="1"/>
          </p:cNvPicPr>
          <p:nvPr/>
        </p:nvPicPr>
        <p:blipFill>
          <a:blip r:embed="rId2"/>
          <a:stretch>
            <a:fillRect/>
          </a:stretch>
        </p:blipFill>
        <p:spPr>
          <a:xfrm>
            <a:off x="4410837" y="1249126"/>
            <a:ext cx="4838095" cy="3149206"/>
          </a:xfrm>
          <a:prstGeom prst="rect">
            <a:avLst/>
          </a:prstGeom>
        </p:spPr>
      </p:pic>
      <p:pic>
        <p:nvPicPr>
          <p:cNvPr id="8" name="Imagen 7" descr="Gráfico, Gráfico de dispersión&#10;&#10;Descripción generada automáticamente">
            <a:extLst>
              <a:ext uri="{FF2B5EF4-FFF2-40B4-BE49-F238E27FC236}">
                <a16:creationId xmlns:a16="http://schemas.microsoft.com/office/drawing/2014/main" id="{B75EC12A-94F1-8053-97DE-3C172BE5D3C1}"/>
              </a:ext>
            </a:extLst>
          </p:cNvPr>
          <p:cNvPicPr>
            <a:picLocks noChangeAspect="1"/>
          </p:cNvPicPr>
          <p:nvPr/>
        </p:nvPicPr>
        <p:blipFill>
          <a:blip r:embed="rId3"/>
          <a:stretch>
            <a:fillRect/>
          </a:stretch>
        </p:blipFill>
        <p:spPr>
          <a:xfrm>
            <a:off x="4379092" y="4986337"/>
            <a:ext cx="4901587" cy="3326984"/>
          </a:xfrm>
          <a:prstGeom prst="rect">
            <a:avLst/>
          </a:prstGeom>
        </p:spPr>
      </p:pic>
      <p:sp>
        <p:nvSpPr>
          <p:cNvPr id="9" name="Título 3">
            <a:extLst>
              <a:ext uri="{FF2B5EF4-FFF2-40B4-BE49-F238E27FC236}">
                <a16:creationId xmlns:a16="http://schemas.microsoft.com/office/drawing/2014/main" id="{035D154C-0D44-583E-D7D2-61B9BE778808}"/>
              </a:ext>
            </a:extLst>
          </p:cNvPr>
          <p:cNvSpPr>
            <a:spLocks noGrp="1"/>
          </p:cNvSpPr>
          <p:nvPr>
            <p:ph type="title"/>
          </p:nvPr>
        </p:nvSpPr>
        <p:spPr>
          <a:xfrm>
            <a:off x="374062" y="134172"/>
            <a:ext cx="11168109" cy="679605"/>
          </a:xfrm>
        </p:spPr>
        <p:txBody>
          <a:bodyPr anchor="t">
            <a:normAutofit fontScale="90000"/>
          </a:bodyPr>
          <a:lstStyle/>
          <a:p>
            <a:r>
              <a:rPr lang="es-ES" sz="2700" dirty="0" err="1"/>
              <a:t>Transformer</a:t>
            </a:r>
            <a:r>
              <a:rPr lang="es-ES" sz="2700" dirty="0"/>
              <a:t> </a:t>
            </a:r>
            <a:r>
              <a:rPr lang="es-ES" sz="2700" dirty="0" err="1"/>
              <a:t>Univariate</a:t>
            </a:r>
            <a:r>
              <a:rPr lang="es-ES" sz="2700" dirty="0"/>
              <a:t> </a:t>
            </a:r>
            <a:r>
              <a:rPr lang="es-ES" sz="2700" dirty="0" err="1"/>
              <a:t>Result</a:t>
            </a:r>
            <a:r>
              <a:rPr lang="es-ES" sz="2700" dirty="0"/>
              <a:t> (</a:t>
            </a:r>
            <a:r>
              <a:rPr lang="es-ES" sz="2700" dirty="0" err="1"/>
              <a:t>Loading</a:t>
            </a:r>
            <a:r>
              <a:rPr lang="es-ES" sz="2700" dirty="0"/>
              <a:t> </a:t>
            </a:r>
            <a:r>
              <a:rPr lang="es-ES" sz="2700" dirty="0" err="1"/>
              <a:t>example</a:t>
            </a:r>
            <a:r>
              <a:rPr lang="es-ES" sz="2700" dirty="0"/>
              <a:t>)</a:t>
            </a:r>
            <a:br>
              <a:rPr lang="es-ES" dirty="0"/>
            </a:br>
            <a:br>
              <a:rPr lang="es-ES" dirty="0"/>
            </a:br>
            <a:endParaRPr lang="es-ES" dirty="0"/>
          </a:p>
        </p:txBody>
      </p:sp>
    </p:spTree>
    <p:extLst>
      <p:ext uri="{BB962C8B-B14F-4D97-AF65-F5344CB8AC3E}">
        <p14:creationId xmlns:p14="http://schemas.microsoft.com/office/powerpoint/2010/main" val="1787768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3">
            <a:extLst>
              <a:ext uri="{FF2B5EF4-FFF2-40B4-BE49-F238E27FC236}">
                <a16:creationId xmlns:a16="http://schemas.microsoft.com/office/drawing/2014/main" id="{43271670-4DC6-7C26-D9E6-6BA068FABB95}"/>
              </a:ext>
            </a:extLst>
          </p:cNvPr>
          <p:cNvSpPr>
            <a:spLocks noGrp="1"/>
          </p:cNvSpPr>
          <p:nvPr>
            <p:ph type="title"/>
          </p:nvPr>
        </p:nvSpPr>
        <p:spPr>
          <a:xfrm>
            <a:off x="374062" y="134172"/>
            <a:ext cx="11168109" cy="679605"/>
          </a:xfrm>
        </p:spPr>
        <p:txBody>
          <a:bodyPr anchor="t">
            <a:normAutofit fontScale="90000"/>
          </a:bodyPr>
          <a:lstStyle/>
          <a:p>
            <a:r>
              <a:rPr lang="es-ES" sz="2700" dirty="0" err="1"/>
              <a:t>Code</a:t>
            </a:r>
            <a:r>
              <a:rPr lang="es-ES" sz="2700" dirty="0"/>
              <a:t> </a:t>
            </a:r>
            <a:r>
              <a:rPr lang="es-ES" sz="2700" dirty="0" err="1"/>
              <a:t>Structure</a:t>
            </a:r>
            <a:r>
              <a:rPr lang="es-ES" sz="2700" dirty="0"/>
              <a:t> </a:t>
            </a:r>
            <a:r>
              <a:rPr lang="es-ES" sz="2700" dirty="0" err="1"/>
              <a:t>Transformer</a:t>
            </a:r>
            <a:r>
              <a:rPr lang="es-ES" sz="2700" dirty="0"/>
              <a:t> </a:t>
            </a:r>
            <a:r>
              <a:rPr lang="es-ES" sz="2700" dirty="0" err="1"/>
              <a:t>Multivariate</a:t>
            </a:r>
            <a:br>
              <a:rPr lang="es-ES" sz="2700" dirty="0"/>
            </a:br>
            <a:br>
              <a:rPr lang="es-ES" dirty="0"/>
            </a:br>
            <a:br>
              <a:rPr lang="es-ES" dirty="0"/>
            </a:br>
            <a:endParaRPr lang="es-ES" dirty="0"/>
          </a:p>
        </p:txBody>
      </p:sp>
      <p:sp>
        <p:nvSpPr>
          <p:cNvPr id="10" name="Rectángulo 9">
            <a:extLst>
              <a:ext uri="{FF2B5EF4-FFF2-40B4-BE49-F238E27FC236}">
                <a16:creationId xmlns:a16="http://schemas.microsoft.com/office/drawing/2014/main" id="{62B7A9A0-A8D5-C24F-D9FF-EAB6AB0D1879}"/>
              </a:ext>
            </a:extLst>
          </p:cNvPr>
          <p:cNvSpPr/>
          <p:nvPr/>
        </p:nvSpPr>
        <p:spPr>
          <a:xfrm>
            <a:off x="523071" y="655743"/>
            <a:ext cx="592584" cy="86042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tx1"/>
                </a:solidFill>
              </a:rPr>
              <a:t>main</a:t>
            </a:r>
          </a:p>
        </p:txBody>
      </p:sp>
      <p:sp>
        <p:nvSpPr>
          <p:cNvPr id="13" name="Rectángulo 12">
            <a:extLst>
              <a:ext uri="{FF2B5EF4-FFF2-40B4-BE49-F238E27FC236}">
                <a16:creationId xmlns:a16="http://schemas.microsoft.com/office/drawing/2014/main" id="{7E4A7C96-0087-38BE-9496-FF57854EA215}"/>
              </a:ext>
            </a:extLst>
          </p:cNvPr>
          <p:cNvSpPr/>
          <p:nvPr/>
        </p:nvSpPr>
        <p:spPr>
          <a:xfrm>
            <a:off x="1115655" y="655744"/>
            <a:ext cx="2139518" cy="673168"/>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err="1">
                <a:solidFill>
                  <a:schemeClr val="tx1"/>
                </a:solidFill>
              </a:rPr>
              <a:t>load_and_preprocess_dataset</a:t>
            </a:r>
            <a:endParaRPr lang="es-ES" sz="1200" b="1" dirty="0">
              <a:solidFill>
                <a:schemeClr val="tx1"/>
              </a:solidFill>
            </a:endParaRPr>
          </a:p>
        </p:txBody>
      </p:sp>
      <p:sp>
        <p:nvSpPr>
          <p:cNvPr id="14" name="Rectángulo 13">
            <a:extLst>
              <a:ext uri="{FF2B5EF4-FFF2-40B4-BE49-F238E27FC236}">
                <a16:creationId xmlns:a16="http://schemas.microsoft.com/office/drawing/2014/main" id="{E48CBBAD-1ABF-431C-FC0C-3A51EE9BD552}"/>
              </a:ext>
            </a:extLst>
          </p:cNvPr>
          <p:cNvSpPr/>
          <p:nvPr/>
        </p:nvSpPr>
        <p:spPr>
          <a:xfrm>
            <a:off x="3255173" y="655748"/>
            <a:ext cx="2139518" cy="679603"/>
          </a:xfrm>
          <a:prstGeom prst="rect">
            <a:avLst/>
          </a:prstGeom>
          <a:solidFill>
            <a:srgbClr val="EFFF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a:pPr>
            <a:r>
              <a:rPr lang="es-ES" sz="1000" b="1" dirty="0">
                <a:solidFill>
                  <a:schemeClr val="tx1"/>
                </a:solidFill>
              </a:rPr>
              <a:t>Load </a:t>
            </a:r>
            <a:r>
              <a:rPr lang="es-ES" sz="1000" b="1" dirty="0" err="1">
                <a:solidFill>
                  <a:schemeClr val="tx1"/>
                </a:solidFill>
              </a:rPr>
              <a:t>dataset</a:t>
            </a:r>
            <a:endParaRPr lang="es-ES" sz="1000" b="1" dirty="0">
              <a:solidFill>
                <a:schemeClr val="tx1"/>
              </a:solidFill>
            </a:endParaRPr>
          </a:p>
          <a:p>
            <a:pPr marL="228600" indent="-228600">
              <a:buFont typeface="+mj-lt"/>
              <a:buAutoNum type="arabicPeriod"/>
            </a:pPr>
            <a:r>
              <a:rPr lang="es-ES" sz="1000" b="1" dirty="0">
                <a:solidFill>
                  <a:schemeClr val="tx1"/>
                </a:solidFill>
              </a:rPr>
              <a:t>Split the data in </a:t>
            </a:r>
            <a:r>
              <a:rPr lang="es-ES" sz="1000" b="1" dirty="0" err="1">
                <a:solidFill>
                  <a:schemeClr val="tx1"/>
                </a:solidFill>
              </a:rPr>
              <a:t>train</a:t>
            </a:r>
            <a:r>
              <a:rPr lang="es-ES" sz="1000" b="1" dirty="0">
                <a:solidFill>
                  <a:schemeClr val="tx1"/>
                </a:solidFill>
              </a:rPr>
              <a:t> and test</a:t>
            </a:r>
          </a:p>
          <a:p>
            <a:pPr marL="228600" indent="-228600">
              <a:buFont typeface="+mj-lt"/>
              <a:buAutoNum type="arabicPeriod"/>
            </a:pPr>
            <a:r>
              <a:rPr lang="es-ES" sz="1000" b="1" dirty="0" err="1">
                <a:solidFill>
                  <a:schemeClr val="tx1"/>
                </a:solidFill>
              </a:rPr>
              <a:t>Convert</a:t>
            </a:r>
            <a:r>
              <a:rPr lang="es-ES" sz="1000" b="1" dirty="0">
                <a:solidFill>
                  <a:schemeClr val="tx1"/>
                </a:solidFill>
              </a:rPr>
              <a:t> </a:t>
            </a:r>
            <a:r>
              <a:rPr lang="es-ES" sz="1000" b="1" dirty="0" err="1">
                <a:solidFill>
                  <a:schemeClr val="tx1"/>
                </a:solidFill>
              </a:rPr>
              <a:t>to</a:t>
            </a:r>
            <a:r>
              <a:rPr lang="es-ES" sz="1000" b="1" dirty="0">
                <a:solidFill>
                  <a:schemeClr val="tx1"/>
                </a:solidFill>
              </a:rPr>
              <a:t> </a:t>
            </a:r>
            <a:r>
              <a:rPr lang="es-ES" sz="1000" b="1" dirty="0" err="1">
                <a:solidFill>
                  <a:schemeClr val="tx1"/>
                </a:solidFill>
              </a:rPr>
              <a:t>pd.Period</a:t>
            </a:r>
            <a:endParaRPr lang="es-ES" sz="1000" b="1" dirty="0">
              <a:solidFill>
                <a:schemeClr val="tx1"/>
              </a:solidFill>
            </a:endParaRPr>
          </a:p>
          <a:p>
            <a:pPr marL="228600" indent="-228600">
              <a:buFont typeface="+mj-lt"/>
              <a:buAutoNum type="arabicPeriod"/>
            </a:pPr>
            <a:r>
              <a:rPr lang="es-ES" sz="1000" b="1" dirty="0" err="1">
                <a:solidFill>
                  <a:schemeClr val="tx1"/>
                </a:solidFill>
                <a:highlight>
                  <a:srgbClr val="FFFF00"/>
                </a:highlight>
              </a:rPr>
              <a:t>MultivariateGrouper</a:t>
            </a:r>
            <a:endParaRPr lang="es-ES" sz="1000" b="1" dirty="0">
              <a:solidFill>
                <a:schemeClr val="tx1"/>
              </a:solidFill>
              <a:highlight>
                <a:srgbClr val="FFFF00"/>
              </a:highlight>
            </a:endParaRPr>
          </a:p>
        </p:txBody>
      </p:sp>
      <p:sp>
        <p:nvSpPr>
          <p:cNvPr id="15" name="Rectángulo 14">
            <a:extLst>
              <a:ext uri="{FF2B5EF4-FFF2-40B4-BE49-F238E27FC236}">
                <a16:creationId xmlns:a16="http://schemas.microsoft.com/office/drawing/2014/main" id="{C367208A-0F36-213E-6517-6932C2FB4BBE}"/>
              </a:ext>
            </a:extLst>
          </p:cNvPr>
          <p:cNvSpPr/>
          <p:nvPr/>
        </p:nvSpPr>
        <p:spPr>
          <a:xfrm>
            <a:off x="1115655" y="1328915"/>
            <a:ext cx="2139518" cy="679605"/>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err="1">
                <a:solidFill>
                  <a:schemeClr val="tx1"/>
                </a:solidFill>
              </a:rPr>
              <a:t>define_my_model</a:t>
            </a:r>
            <a:endParaRPr lang="es-ES" sz="1200" b="1" dirty="0">
              <a:solidFill>
                <a:schemeClr val="tx1"/>
              </a:solidFill>
            </a:endParaRPr>
          </a:p>
        </p:txBody>
      </p:sp>
      <p:sp>
        <p:nvSpPr>
          <p:cNvPr id="16" name="Rectángulo 15">
            <a:extLst>
              <a:ext uri="{FF2B5EF4-FFF2-40B4-BE49-F238E27FC236}">
                <a16:creationId xmlns:a16="http://schemas.microsoft.com/office/drawing/2014/main" id="{9CDEA37E-8191-DC2A-4EBA-31AC66126BF1}"/>
              </a:ext>
            </a:extLst>
          </p:cNvPr>
          <p:cNvSpPr/>
          <p:nvPr/>
        </p:nvSpPr>
        <p:spPr>
          <a:xfrm>
            <a:off x="3255173" y="1326345"/>
            <a:ext cx="2139518" cy="679605"/>
          </a:xfrm>
          <a:prstGeom prst="rect">
            <a:avLst/>
          </a:prstGeom>
          <a:solidFill>
            <a:srgbClr val="EFFF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ES" sz="1000" b="1" dirty="0">
                <a:solidFill>
                  <a:schemeClr val="tx1"/>
                </a:solidFill>
              </a:rPr>
              <a:t>1 - </a:t>
            </a:r>
            <a:r>
              <a:rPr lang="es-ES" sz="1000" b="1" dirty="0" err="1">
                <a:solidFill>
                  <a:schemeClr val="tx1"/>
                </a:solidFill>
              </a:rPr>
              <a:t>Lags_sequence</a:t>
            </a:r>
            <a:r>
              <a:rPr lang="es-ES" sz="1000" b="1" dirty="0">
                <a:solidFill>
                  <a:schemeClr val="tx1"/>
                </a:solidFill>
              </a:rPr>
              <a:t> </a:t>
            </a:r>
          </a:p>
          <a:p>
            <a:r>
              <a:rPr lang="es-ES" sz="1000" b="1" dirty="0">
                <a:solidFill>
                  <a:schemeClr val="tx1"/>
                </a:solidFill>
              </a:rPr>
              <a:t>2 - </a:t>
            </a:r>
            <a:r>
              <a:rPr lang="es-ES" sz="1000" b="1" dirty="0" err="1">
                <a:solidFill>
                  <a:schemeClr val="tx1"/>
                </a:solidFill>
              </a:rPr>
              <a:t>Time_features</a:t>
            </a:r>
            <a:endParaRPr lang="es-ES" sz="1000" b="1" dirty="0">
              <a:solidFill>
                <a:schemeClr val="tx1"/>
              </a:solidFill>
            </a:endParaRPr>
          </a:p>
          <a:p>
            <a:r>
              <a:rPr lang="es-ES" sz="1000" b="1" dirty="0">
                <a:solidFill>
                  <a:schemeClr val="tx1"/>
                </a:solidFill>
              </a:rPr>
              <a:t>3 – Define </a:t>
            </a:r>
            <a:r>
              <a:rPr lang="es-ES" sz="1000" b="1" dirty="0" err="1">
                <a:solidFill>
                  <a:schemeClr val="tx1"/>
                </a:solidFill>
              </a:rPr>
              <a:t>config</a:t>
            </a:r>
            <a:r>
              <a:rPr lang="es-ES" sz="1000" b="1" dirty="0">
                <a:solidFill>
                  <a:schemeClr val="tx1"/>
                </a:solidFill>
              </a:rPr>
              <a:t> </a:t>
            </a:r>
          </a:p>
        </p:txBody>
      </p:sp>
      <p:sp>
        <p:nvSpPr>
          <p:cNvPr id="17" name="Rectángulo 16">
            <a:extLst>
              <a:ext uri="{FF2B5EF4-FFF2-40B4-BE49-F238E27FC236}">
                <a16:creationId xmlns:a16="http://schemas.microsoft.com/office/drawing/2014/main" id="{0568ADE0-AB0D-2D24-C829-087E34E70C2E}"/>
              </a:ext>
            </a:extLst>
          </p:cNvPr>
          <p:cNvSpPr/>
          <p:nvPr/>
        </p:nvSpPr>
        <p:spPr>
          <a:xfrm>
            <a:off x="7228793" y="154199"/>
            <a:ext cx="3487523" cy="1724141"/>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600" b="1" dirty="0">
                <a:solidFill>
                  <a:schemeClr val="tx1"/>
                </a:solidFill>
              </a:rPr>
              <a:t> # in the multivariate setting, </a:t>
            </a:r>
            <a:r>
              <a:rPr lang="en-US" sz="600" b="1" dirty="0" err="1">
                <a:solidFill>
                  <a:schemeClr val="tx1"/>
                </a:solidFill>
              </a:rPr>
              <a:t>input_size</a:t>
            </a:r>
            <a:r>
              <a:rPr lang="en-US" sz="600" b="1" dirty="0">
                <a:solidFill>
                  <a:schemeClr val="tx1"/>
                </a:solidFill>
              </a:rPr>
              <a:t> is the number of variates in the time series per time step:</a:t>
            </a:r>
          </a:p>
          <a:p>
            <a:r>
              <a:rPr lang="en-US" sz="600" b="1" dirty="0">
                <a:solidFill>
                  <a:schemeClr val="tx1"/>
                </a:solidFill>
                <a:highlight>
                  <a:srgbClr val="FFFF00"/>
                </a:highlight>
              </a:rPr>
              <a:t>        </a:t>
            </a:r>
            <a:r>
              <a:rPr lang="en-US" sz="600" b="1" dirty="0" err="1">
                <a:solidFill>
                  <a:schemeClr val="tx1"/>
                </a:solidFill>
                <a:highlight>
                  <a:srgbClr val="FFFF00"/>
                </a:highlight>
              </a:rPr>
              <a:t>input_size</a:t>
            </a:r>
            <a:r>
              <a:rPr lang="en-US" sz="600" b="1" dirty="0">
                <a:solidFill>
                  <a:schemeClr val="tx1"/>
                </a:solidFill>
                <a:highlight>
                  <a:srgbClr val="FFFF00"/>
                </a:highlight>
              </a:rPr>
              <a:t>=</a:t>
            </a:r>
            <a:r>
              <a:rPr lang="en-US" sz="600" b="1" dirty="0" err="1">
                <a:solidFill>
                  <a:schemeClr val="tx1"/>
                </a:solidFill>
                <a:highlight>
                  <a:srgbClr val="FFFF00"/>
                </a:highlight>
              </a:rPr>
              <a:t>num_of_variates</a:t>
            </a:r>
            <a:r>
              <a:rPr lang="en-US" sz="600" b="1" dirty="0">
                <a:solidFill>
                  <a:schemeClr val="tx1"/>
                </a:solidFill>
                <a:highlight>
                  <a:srgbClr val="FFFF00"/>
                </a:highlight>
              </a:rPr>
              <a:t>,</a:t>
            </a:r>
          </a:p>
          <a:p>
            <a:r>
              <a:rPr lang="en-US" sz="600" b="1" dirty="0">
                <a:solidFill>
                  <a:schemeClr val="tx1"/>
                </a:solidFill>
              </a:rPr>
              <a:t>        # prediction length:</a:t>
            </a:r>
          </a:p>
          <a:p>
            <a:r>
              <a:rPr lang="en-US" sz="600" b="1" dirty="0">
                <a:solidFill>
                  <a:schemeClr val="tx1"/>
                </a:solidFill>
              </a:rPr>
              <a:t>        </a:t>
            </a:r>
            <a:r>
              <a:rPr lang="en-US" sz="600" b="1" dirty="0" err="1">
                <a:solidFill>
                  <a:schemeClr val="tx1"/>
                </a:solidFill>
              </a:rPr>
              <a:t>prediction_length</a:t>
            </a:r>
            <a:r>
              <a:rPr lang="en-US" sz="600" b="1" dirty="0">
                <a:solidFill>
                  <a:schemeClr val="tx1"/>
                </a:solidFill>
              </a:rPr>
              <a:t>=</a:t>
            </a:r>
            <a:r>
              <a:rPr lang="en-US" sz="600" b="1" dirty="0" err="1">
                <a:solidFill>
                  <a:schemeClr val="tx1"/>
                </a:solidFill>
              </a:rPr>
              <a:t>prediction_length</a:t>
            </a:r>
            <a:r>
              <a:rPr lang="en-US" sz="600" b="1" dirty="0">
                <a:solidFill>
                  <a:schemeClr val="tx1"/>
                </a:solidFill>
              </a:rPr>
              <a:t>,</a:t>
            </a:r>
          </a:p>
          <a:p>
            <a:r>
              <a:rPr lang="en-US" sz="600" b="1" dirty="0">
                <a:solidFill>
                  <a:schemeClr val="tx1"/>
                </a:solidFill>
              </a:rPr>
              <a:t>        # context length:</a:t>
            </a:r>
          </a:p>
          <a:p>
            <a:r>
              <a:rPr lang="en-US" sz="600" b="1" dirty="0">
                <a:solidFill>
                  <a:schemeClr val="tx1"/>
                </a:solidFill>
              </a:rPr>
              <a:t>        </a:t>
            </a:r>
            <a:r>
              <a:rPr lang="en-US" sz="600" b="1" dirty="0" err="1">
                <a:solidFill>
                  <a:schemeClr val="tx1"/>
                </a:solidFill>
              </a:rPr>
              <a:t>context_length</a:t>
            </a:r>
            <a:r>
              <a:rPr lang="en-US" sz="600" b="1" dirty="0">
                <a:solidFill>
                  <a:schemeClr val="tx1"/>
                </a:solidFill>
              </a:rPr>
              <a:t>=</a:t>
            </a:r>
            <a:r>
              <a:rPr lang="en-US" sz="600" b="1" dirty="0" err="1">
                <a:solidFill>
                  <a:schemeClr val="tx1"/>
                </a:solidFill>
              </a:rPr>
              <a:t>prediction_length</a:t>
            </a:r>
            <a:r>
              <a:rPr lang="en-US" sz="600" b="1" dirty="0">
                <a:solidFill>
                  <a:schemeClr val="tx1"/>
                </a:solidFill>
              </a:rPr>
              <a:t> * 2,</a:t>
            </a:r>
          </a:p>
          <a:p>
            <a:r>
              <a:rPr lang="en-US" sz="600" b="1" dirty="0">
                <a:solidFill>
                  <a:schemeClr val="tx1"/>
                </a:solidFill>
              </a:rPr>
              <a:t>        # lags value copied from 1 week before:</a:t>
            </a:r>
          </a:p>
          <a:p>
            <a:r>
              <a:rPr lang="en-US" sz="600" b="1" dirty="0">
                <a:solidFill>
                  <a:schemeClr val="tx1"/>
                </a:solidFill>
              </a:rPr>
              <a:t>        </a:t>
            </a:r>
            <a:r>
              <a:rPr lang="en-US" sz="600" b="1" dirty="0" err="1">
                <a:solidFill>
                  <a:schemeClr val="tx1"/>
                </a:solidFill>
              </a:rPr>
              <a:t>lags_sequence</a:t>
            </a:r>
            <a:r>
              <a:rPr lang="en-US" sz="600" b="1" dirty="0">
                <a:solidFill>
                  <a:schemeClr val="tx1"/>
                </a:solidFill>
              </a:rPr>
              <a:t>=[1, 24 * 7],</a:t>
            </a:r>
          </a:p>
          <a:p>
            <a:r>
              <a:rPr lang="en-US" sz="600" b="1" dirty="0">
                <a:solidFill>
                  <a:schemeClr val="tx1"/>
                </a:solidFill>
              </a:rPr>
              <a:t>        # we'll add 2 time features ("month of year" and "age", see further):</a:t>
            </a:r>
          </a:p>
          <a:p>
            <a:r>
              <a:rPr lang="en-US" sz="600" b="1" dirty="0">
                <a:solidFill>
                  <a:schemeClr val="tx1"/>
                </a:solidFill>
              </a:rPr>
              <a:t>        </a:t>
            </a:r>
            <a:r>
              <a:rPr lang="en-US" sz="600" b="1" dirty="0" err="1">
                <a:solidFill>
                  <a:schemeClr val="tx1"/>
                </a:solidFill>
              </a:rPr>
              <a:t>num_time_features</a:t>
            </a:r>
            <a:r>
              <a:rPr lang="en-US" sz="600" b="1" dirty="0">
                <a:solidFill>
                  <a:schemeClr val="tx1"/>
                </a:solidFill>
              </a:rPr>
              <a:t>=</a:t>
            </a:r>
            <a:r>
              <a:rPr lang="en-US" sz="600" b="1" dirty="0" err="1">
                <a:solidFill>
                  <a:schemeClr val="tx1"/>
                </a:solidFill>
              </a:rPr>
              <a:t>len</a:t>
            </a:r>
            <a:r>
              <a:rPr lang="en-US" sz="600" b="1" dirty="0">
                <a:solidFill>
                  <a:schemeClr val="tx1"/>
                </a:solidFill>
              </a:rPr>
              <a:t>(</a:t>
            </a:r>
            <a:r>
              <a:rPr lang="en-US" sz="600" b="1" dirty="0" err="1">
                <a:solidFill>
                  <a:schemeClr val="tx1"/>
                </a:solidFill>
              </a:rPr>
              <a:t>time_features</a:t>
            </a:r>
            <a:r>
              <a:rPr lang="en-US" sz="600" b="1" dirty="0">
                <a:solidFill>
                  <a:schemeClr val="tx1"/>
                </a:solidFill>
              </a:rPr>
              <a:t>) + 1,</a:t>
            </a:r>
          </a:p>
          <a:p>
            <a:r>
              <a:rPr lang="en-US" sz="600" b="1" dirty="0">
                <a:solidFill>
                  <a:schemeClr val="tx1"/>
                </a:solidFill>
              </a:rPr>
              <a:t>        # transformer params:</a:t>
            </a:r>
          </a:p>
          <a:p>
            <a:r>
              <a:rPr lang="en-US" sz="600" b="1" dirty="0">
                <a:solidFill>
                  <a:schemeClr val="tx1"/>
                </a:solidFill>
              </a:rPr>
              <a:t>        dropout=0.1,</a:t>
            </a:r>
          </a:p>
          <a:p>
            <a:r>
              <a:rPr lang="en-US" sz="600" b="1" dirty="0">
                <a:solidFill>
                  <a:schemeClr val="tx1"/>
                </a:solidFill>
              </a:rPr>
              <a:t>        </a:t>
            </a:r>
            <a:r>
              <a:rPr lang="en-US" sz="600" b="1" dirty="0" err="1">
                <a:solidFill>
                  <a:schemeClr val="tx1"/>
                </a:solidFill>
              </a:rPr>
              <a:t>encoder_layers</a:t>
            </a:r>
            <a:r>
              <a:rPr lang="en-US" sz="600" b="1" dirty="0">
                <a:solidFill>
                  <a:schemeClr val="tx1"/>
                </a:solidFill>
              </a:rPr>
              <a:t>=6,</a:t>
            </a:r>
          </a:p>
          <a:p>
            <a:r>
              <a:rPr lang="en-US" sz="600" b="1" dirty="0">
                <a:solidFill>
                  <a:schemeClr val="tx1"/>
                </a:solidFill>
              </a:rPr>
              <a:t>        </a:t>
            </a:r>
            <a:r>
              <a:rPr lang="en-US" sz="600" b="1" dirty="0" err="1">
                <a:solidFill>
                  <a:schemeClr val="tx1"/>
                </a:solidFill>
              </a:rPr>
              <a:t>decoder_layers</a:t>
            </a:r>
            <a:r>
              <a:rPr lang="en-US" sz="600" b="1" dirty="0">
                <a:solidFill>
                  <a:schemeClr val="tx1"/>
                </a:solidFill>
              </a:rPr>
              <a:t>=4,</a:t>
            </a:r>
          </a:p>
          <a:p>
            <a:r>
              <a:rPr lang="en-US" sz="600" b="1" dirty="0">
                <a:solidFill>
                  <a:schemeClr val="tx1"/>
                </a:solidFill>
              </a:rPr>
              <a:t>        </a:t>
            </a:r>
            <a:r>
              <a:rPr lang="en-US" sz="600" b="1" dirty="0" err="1">
                <a:solidFill>
                  <a:schemeClr val="tx1"/>
                </a:solidFill>
              </a:rPr>
              <a:t>d_model</a:t>
            </a:r>
            <a:r>
              <a:rPr lang="en-US" sz="600" b="1" dirty="0">
                <a:solidFill>
                  <a:schemeClr val="tx1"/>
                </a:solidFill>
              </a:rPr>
              <a:t>=64,</a:t>
            </a:r>
            <a:endParaRPr lang="es-ES" sz="600" b="1" dirty="0">
              <a:solidFill>
                <a:schemeClr val="tx1"/>
              </a:solidFill>
            </a:endParaRPr>
          </a:p>
        </p:txBody>
      </p:sp>
      <p:sp>
        <p:nvSpPr>
          <p:cNvPr id="28" name="Rectángulo 27">
            <a:extLst>
              <a:ext uri="{FF2B5EF4-FFF2-40B4-BE49-F238E27FC236}">
                <a16:creationId xmlns:a16="http://schemas.microsoft.com/office/drawing/2014/main" id="{65242D52-A21D-1B2F-BCAD-BE071A55763D}"/>
              </a:ext>
            </a:extLst>
          </p:cNvPr>
          <p:cNvSpPr/>
          <p:nvPr/>
        </p:nvSpPr>
        <p:spPr>
          <a:xfrm>
            <a:off x="1115655" y="2008518"/>
            <a:ext cx="2139518" cy="4067868"/>
          </a:xfrm>
          <a:prstGeom prst="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err="1">
                <a:solidFill>
                  <a:schemeClr val="tx1"/>
                </a:solidFill>
              </a:rPr>
              <a:t>Create</a:t>
            </a:r>
            <a:r>
              <a:rPr lang="es-ES" sz="1200" b="1" dirty="0">
                <a:solidFill>
                  <a:schemeClr val="tx1"/>
                </a:solidFill>
              </a:rPr>
              <a:t> Data </a:t>
            </a:r>
            <a:r>
              <a:rPr lang="es-ES" sz="1200" b="1" dirty="0" err="1">
                <a:solidFill>
                  <a:schemeClr val="tx1"/>
                </a:solidFill>
              </a:rPr>
              <a:t>Loaders</a:t>
            </a:r>
            <a:endParaRPr lang="es-ES" sz="1200" b="1" dirty="0">
              <a:solidFill>
                <a:schemeClr val="tx1"/>
              </a:solidFill>
            </a:endParaRPr>
          </a:p>
          <a:p>
            <a:pPr algn="ctr"/>
            <a:endParaRPr lang="es-ES" sz="800" b="1" dirty="0">
              <a:solidFill>
                <a:schemeClr val="tx1"/>
              </a:solidFill>
            </a:endParaRPr>
          </a:p>
          <a:p>
            <a:pPr algn="ctr"/>
            <a:r>
              <a:rPr lang="en-US" sz="800" b="1" dirty="0" err="1">
                <a:solidFill>
                  <a:schemeClr val="tx1"/>
                </a:solidFill>
              </a:rPr>
              <a:t>DataLoaders</a:t>
            </a:r>
            <a:r>
              <a:rPr lang="en-US" sz="800" b="1" dirty="0">
                <a:solidFill>
                  <a:schemeClr val="tx1"/>
                </a:solidFill>
              </a:rPr>
              <a:t>, allow us to have batches of (input, output) pairs - or in other words (</a:t>
            </a:r>
            <a:r>
              <a:rPr lang="en-US" sz="800" b="1" dirty="0" err="1">
                <a:solidFill>
                  <a:schemeClr val="tx1"/>
                </a:solidFill>
              </a:rPr>
              <a:t>past_values</a:t>
            </a:r>
            <a:r>
              <a:rPr lang="en-US" sz="800" b="1" dirty="0">
                <a:solidFill>
                  <a:schemeClr val="tx1"/>
                </a:solidFill>
              </a:rPr>
              <a:t>, </a:t>
            </a:r>
            <a:r>
              <a:rPr lang="en-US" sz="800" b="1" dirty="0" err="1">
                <a:solidFill>
                  <a:schemeClr val="tx1"/>
                </a:solidFill>
              </a:rPr>
              <a:t>future_values</a:t>
            </a:r>
            <a:r>
              <a:rPr lang="en-US" sz="800" b="1" dirty="0">
                <a:solidFill>
                  <a:schemeClr val="tx1"/>
                </a:solidFill>
              </a:rPr>
              <a:t>).</a:t>
            </a:r>
            <a:endParaRPr lang="es-ES" sz="800" b="1" dirty="0">
              <a:solidFill>
                <a:schemeClr val="tx1"/>
              </a:solidFill>
            </a:endParaRPr>
          </a:p>
        </p:txBody>
      </p:sp>
      <p:sp>
        <p:nvSpPr>
          <p:cNvPr id="29" name="Rectángulo 28">
            <a:extLst>
              <a:ext uri="{FF2B5EF4-FFF2-40B4-BE49-F238E27FC236}">
                <a16:creationId xmlns:a16="http://schemas.microsoft.com/office/drawing/2014/main" id="{8CF1D78D-CC6F-71CF-3BFA-397934F2BCB4}"/>
              </a:ext>
            </a:extLst>
          </p:cNvPr>
          <p:cNvSpPr/>
          <p:nvPr/>
        </p:nvSpPr>
        <p:spPr>
          <a:xfrm>
            <a:off x="3255173" y="2008517"/>
            <a:ext cx="2139518" cy="2687848"/>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err="1">
                <a:solidFill>
                  <a:schemeClr val="tx1"/>
                </a:solidFill>
              </a:rPr>
              <a:t>create_train_dataloader</a:t>
            </a:r>
            <a:endParaRPr lang="es-ES" sz="1200" b="1" dirty="0">
              <a:solidFill>
                <a:schemeClr val="tx1"/>
              </a:solidFill>
            </a:endParaRPr>
          </a:p>
        </p:txBody>
      </p:sp>
      <p:sp>
        <p:nvSpPr>
          <p:cNvPr id="30" name="Rectángulo 29">
            <a:extLst>
              <a:ext uri="{FF2B5EF4-FFF2-40B4-BE49-F238E27FC236}">
                <a16:creationId xmlns:a16="http://schemas.microsoft.com/office/drawing/2014/main" id="{C1DCD035-732B-802B-46A7-0D98A378AB8A}"/>
              </a:ext>
            </a:extLst>
          </p:cNvPr>
          <p:cNvSpPr/>
          <p:nvPr/>
        </p:nvSpPr>
        <p:spPr>
          <a:xfrm>
            <a:off x="3255173" y="4696367"/>
            <a:ext cx="2139518" cy="1380021"/>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err="1">
                <a:solidFill>
                  <a:schemeClr val="tx1"/>
                </a:solidFill>
              </a:rPr>
              <a:t>create_backtest_dataloader</a:t>
            </a:r>
            <a:endParaRPr lang="es-ES" sz="1200" b="1" dirty="0">
              <a:solidFill>
                <a:schemeClr val="tx1"/>
              </a:solidFill>
            </a:endParaRPr>
          </a:p>
        </p:txBody>
      </p:sp>
      <p:cxnSp>
        <p:nvCxnSpPr>
          <p:cNvPr id="32" name="Conector: curvado 31">
            <a:extLst>
              <a:ext uri="{FF2B5EF4-FFF2-40B4-BE49-F238E27FC236}">
                <a16:creationId xmlns:a16="http://schemas.microsoft.com/office/drawing/2014/main" id="{B7C52EA1-860E-6B6E-B804-08FED97400FA}"/>
              </a:ext>
            </a:extLst>
          </p:cNvPr>
          <p:cNvCxnSpPr>
            <a:cxnSpLocks/>
            <a:endCxn id="17" idx="1"/>
          </p:cNvCxnSpPr>
          <p:nvPr/>
        </p:nvCxnSpPr>
        <p:spPr>
          <a:xfrm flipV="1">
            <a:off x="4340506" y="1016270"/>
            <a:ext cx="2888284" cy="831649"/>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ángulo 42">
            <a:extLst>
              <a:ext uri="{FF2B5EF4-FFF2-40B4-BE49-F238E27FC236}">
                <a16:creationId xmlns:a16="http://schemas.microsoft.com/office/drawing/2014/main" id="{C4933A76-E4E4-8E17-A7A6-1BA0F0F4D8C8}"/>
              </a:ext>
            </a:extLst>
          </p:cNvPr>
          <p:cNvSpPr/>
          <p:nvPr/>
        </p:nvSpPr>
        <p:spPr>
          <a:xfrm>
            <a:off x="5394690" y="2378990"/>
            <a:ext cx="1836000" cy="989816"/>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ES" sz="1050" b="1" dirty="0">
                <a:solidFill>
                  <a:schemeClr val="tx1"/>
                </a:solidFill>
              </a:rPr>
              <a:t>2 - </a:t>
            </a:r>
            <a:r>
              <a:rPr lang="es-ES" sz="1050" b="1" dirty="0" err="1">
                <a:solidFill>
                  <a:schemeClr val="tx1"/>
                </a:solidFill>
              </a:rPr>
              <a:t>create_transformation</a:t>
            </a:r>
            <a:endParaRPr lang="es-ES" sz="1050" b="1" dirty="0">
              <a:solidFill>
                <a:schemeClr val="tx1"/>
              </a:solidFill>
            </a:endParaRPr>
          </a:p>
        </p:txBody>
      </p:sp>
      <p:sp>
        <p:nvSpPr>
          <p:cNvPr id="46" name="Rectángulo 45">
            <a:extLst>
              <a:ext uri="{FF2B5EF4-FFF2-40B4-BE49-F238E27FC236}">
                <a16:creationId xmlns:a16="http://schemas.microsoft.com/office/drawing/2014/main" id="{F4C9ADCA-0352-4526-84FA-5617041C636D}"/>
              </a:ext>
            </a:extLst>
          </p:cNvPr>
          <p:cNvSpPr/>
          <p:nvPr/>
        </p:nvSpPr>
        <p:spPr>
          <a:xfrm>
            <a:off x="5394691" y="3699316"/>
            <a:ext cx="1836000" cy="334760"/>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ES" sz="1050" b="1" dirty="0">
                <a:solidFill>
                  <a:schemeClr val="tx1"/>
                </a:solidFill>
              </a:rPr>
              <a:t>4 - </a:t>
            </a:r>
            <a:r>
              <a:rPr lang="es-ES" sz="1050" b="1" dirty="0" err="1">
                <a:solidFill>
                  <a:schemeClr val="tx1"/>
                </a:solidFill>
              </a:rPr>
              <a:t>create_instance_splitter</a:t>
            </a:r>
            <a:endParaRPr lang="es-ES" sz="1050" b="1" dirty="0">
              <a:solidFill>
                <a:schemeClr val="tx1"/>
              </a:solidFill>
            </a:endParaRPr>
          </a:p>
        </p:txBody>
      </p:sp>
      <p:sp>
        <p:nvSpPr>
          <p:cNvPr id="4" name="Rectángulo 3">
            <a:extLst>
              <a:ext uri="{FF2B5EF4-FFF2-40B4-BE49-F238E27FC236}">
                <a16:creationId xmlns:a16="http://schemas.microsoft.com/office/drawing/2014/main" id="{6758047B-51BA-2C2F-02C0-E650D672BD53}"/>
              </a:ext>
            </a:extLst>
          </p:cNvPr>
          <p:cNvSpPr/>
          <p:nvPr/>
        </p:nvSpPr>
        <p:spPr>
          <a:xfrm>
            <a:off x="1115654" y="6076386"/>
            <a:ext cx="2139518" cy="1282094"/>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err="1">
                <a:solidFill>
                  <a:schemeClr val="tx1"/>
                </a:solidFill>
              </a:rPr>
              <a:t>Train_model</a:t>
            </a:r>
            <a:endParaRPr lang="es-ES" sz="1200" b="1" dirty="0">
              <a:solidFill>
                <a:schemeClr val="tx1"/>
              </a:solidFill>
            </a:endParaRPr>
          </a:p>
        </p:txBody>
      </p:sp>
      <p:sp>
        <p:nvSpPr>
          <p:cNvPr id="7" name="Rectángulo 6">
            <a:extLst>
              <a:ext uri="{FF2B5EF4-FFF2-40B4-BE49-F238E27FC236}">
                <a16:creationId xmlns:a16="http://schemas.microsoft.com/office/drawing/2014/main" id="{B096C03D-1F6F-1235-4C09-3BE58A638CC2}"/>
              </a:ext>
            </a:extLst>
          </p:cNvPr>
          <p:cNvSpPr/>
          <p:nvPr/>
        </p:nvSpPr>
        <p:spPr>
          <a:xfrm>
            <a:off x="7228790" y="2381972"/>
            <a:ext cx="5460902" cy="989816"/>
          </a:xfrm>
          <a:prstGeom prst="rect">
            <a:avLst/>
          </a:prstGeom>
          <a:solidFill>
            <a:srgbClr val="EFFF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arenR"/>
            </a:pPr>
            <a:r>
              <a:rPr lang="en-US" sz="700" b="1" dirty="0">
                <a:solidFill>
                  <a:schemeClr val="tx1"/>
                </a:solidFill>
                <a:latin typeface="Söhne"/>
              </a:rPr>
              <a:t>Remove static/dynamic fields if not specified: </a:t>
            </a:r>
            <a:r>
              <a:rPr lang="en-US" sz="700" dirty="0">
                <a:solidFill>
                  <a:schemeClr val="tx1"/>
                </a:solidFill>
                <a:latin typeface="Söhne"/>
              </a:rPr>
              <a:t>Fields are removed if the number of specified static or dynamic features is zero.</a:t>
            </a:r>
          </a:p>
          <a:p>
            <a:pPr marL="228600" indent="-228600">
              <a:buFont typeface="+mj-lt"/>
              <a:buAutoNum type="arabicParenR"/>
            </a:pPr>
            <a:r>
              <a:rPr lang="en-US" sz="700" b="1" dirty="0">
                <a:solidFill>
                  <a:schemeClr val="tx1"/>
                </a:solidFill>
                <a:latin typeface="Söhne"/>
              </a:rPr>
              <a:t>Convert the data to NumPy: </a:t>
            </a:r>
            <a:r>
              <a:rPr lang="en-US" sz="700" dirty="0">
                <a:solidFill>
                  <a:schemeClr val="tx1"/>
                </a:solidFill>
                <a:latin typeface="Söhne"/>
              </a:rPr>
              <a:t>Data is converted to NumPy arrays for static categorical and real features if they exist.</a:t>
            </a:r>
          </a:p>
          <a:p>
            <a:pPr marL="228600" indent="-228600">
              <a:buFont typeface="+mj-lt"/>
              <a:buAutoNum type="arabicParenR"/>
            </a:pPr>
            <a:r>
              <a:rPr lang="en-US" sz="700" b="1" dirty="0">
                <a:solidFill>
                  <a:schemeClr val="tx1"/>
                </a:solidFill>
                <a:latin typeface="Söhne"/>
              </a:rPr>
              <a:t>Handle </a:t>
            </a:r>
            <a:r>
              <a:rPr lang="en-US" sz="700" b="1" dirty="0" err="1">
                <a:solidFill>
                  <a:schemeClr val="tx1"/>
                </a:solidFill>
                <a:latin typeface="Söhne"/>
              </a:rPr>
              <a:t>NaN</a:t>
            </a:r>
            <a:r>
              <a:rPr lang="en-US" sz="700" b="1" dirty="0">
                <a:solidFill>
                  <a:schemeClr val="tx1"/>
                </a:solidFill>
                <a:latin typeface="Söhne"/>
              </a:rPr>
              <a:t> values: </a:t>
            </a:r>
            <a:r>
              <a:rPr lang="en-US" sz="700" dirty="0">
                <a:solidFill>
                  <a:schemeClr val="tx1"/>
                </a:solidFill>
                <a:latin typeface="Söhne"/>
              </a:rPr>
              <a:t>Indicators for observed values are added to handle </a:t>
            </a:r>
            <a:r>
              <a:rPr lang="en-US" sz="700" dirty="0" err="1">
                <a:solidFill>
                  <a:schemeClr val="tx1"/>
                </a:solidFill>
                <a:latin typeface="Söhne"/>
              </a:rPr>
              <a:t>NaN</a:t>
            </a:r>
            <a:r>
              <a:rPr lang="en-US" sz="700" dirty="0">
                <a:solidFill>
                  <a:schemeClr val="tx1"/>
                </a:solidFill>
                <a:latin typeface="Söhne"/>
              </a:rPr>
              <a:t> values in the target field.</a:t>
            </a:r>
          </a:p>
          <a:p>
            <a:pPr marL="228600" indent="-228600">
              <a:buFont typeface="+mj-lt"/>
              <a:buAutoNum type="arabicParenR"/>
            </a:pPr>
            <a:r>
              <a:rPr lang="en-US" sz="700" b="1" dirty="0">
                <a:solidFill>
                  <a:schemeClr val="tx1"/>
                </a:solidFill>
                <a:latin typeface="Söhne"/>
              </a:rPr>
              <a:t>Add temporal features: </a:t>
            </a:r>
            <a:r>
              <a:rPr lang="en-US" sz="700" dirty="0">
                <a:solidFill>
                  <a:schemeClr val="tx1"/>
                </a:solidFill>
                <a:latin typeface="Söhne"/>
              </a:rPr>
              <a:t>Features like month of the year are added based on the data frequency.</a:t>
            </a:r>
          </a:p>
          <a:p>
            <a:pPr marL="228600" indent="-228600">
              <a:buFont typeface="+mj-lt"/>
              <a:buAutoNum type="arabicParenR"/>
            </a:pPr>
            <a:r>
              <a:rPr lang="en-US" sz="700" b="1" dirty="0">
                <a:solidFill>
                  <a:schemeClr val="tx1"/>
                </a:solidFill>
                <a:latin typeface="Söhne"/>
              </a:rPr>
              <a:t>Add an age feature</a:t>
            </a:r>
            <a:r>
              <a:rPr lang="en-US" sz="700" dirty="0">
                <a:solidFill>
                  <a:schemeClr val="tx1"/>
                </a:solidFill>
                <a:latin typeface="Söhne"/>
              </a:rPr>
              <a:t>: A feature indicating the "age" of the time series is added, representing how long it has been since the series started.</a:t>
            </a:r>
          </a:p>
          <a:p>
            <a:pPr marL="228600" indent="-228600">
              <a:buFont typeface="+mj-lt"/>
              <a:buAutoNum type="arabicParenR"/>
            </a:pPr>
            <a:r>
              <a:rPr lang="en-US" sz="700" b="1" dirty="0">
                <a:solidFill>
                  <a:schemeClr val="tx1"/>
                </a:solidFill>
                <a:latin typeface="Söhne"/>
              </a:rPr>
              <a:t>Vertically stack temporal features</a:t>
            </a:r>
            <a:r>
              <a:rPr lang="en-US" sz="700" dirty="0">
                <a:solidFill>
                  <a:schemeClr val="tx1"/>
                </a:solidFill>
                <a:latin typeface="Söhne"/>
              </a:rPr>
              <a:t>: All temporal features are stacked vertically into a single field.</a:t>
            </a:r>
          </a:p>
          <a:p>
            <a:pPr marL="228600" indent="-228600">
              <a:buFont typeface="+mj-lt"/>
              <a:buAutoNum type="arabicParenR"/>
            </a:pPr>
            <a:r>
              <a:rPr lang="en-US" sz="700" b="1" dirty="0">
                <a:solidFill>
                  <a:schemeClr val="tx1"/>
                </a:solidFill>
                <a:latin typeface="Söhne"/>
              </a:rPr>
              <a:t>Rename fields</a:t>
            </a:r>
            <a:r>
              <a:rPr lang="en-US" sz="700" dirty="0">
                <a:solidFill>
                  <a:schemeClr val="tx1"/>
                </a:solidFill>
                <a:latin typeface="Söhne"/>
              </a:rPr>
              <a:t>: Fields are renamed to match </a:t>
            </a:r>
            <a:r>
              <a:rPr lang="en-US" sz="700" dirty="0" err="1">
                <a:solidFill>
                  <a:schemeClr val="tx1"/>
                </a:solidFill>
                <a:latin typeface="Söhne"/>
              </a:rPr>
              <a:t>HuggingFace</a:t>
            </a:r>
            <a:r>
              <a:rPr lang="en-US" sz="700" dirty="0">
                <a:solidFill>
                  <a:schemeClr val="tx1"/>
                </a:solidFill>
                <a:latin typeface="Söhne"/>
              </a:rPr>
              <a:t> library conventions.</a:t>
            </a:r>
          </a:p>
        </p:txBody>
      </p:sp>
      <p:sp>
        <p:nvSpPr>
          <p:cNvPr id="24" name="Rectángulo 23">
            <a:extLst>
              <a:ext uri="{FF2B5EF4-FFF2-40B4-BE49-F238E27FC236}">
                <a16:creationId xmlns:a16="http://schemas.microsoft.com/office/drawing/2014/main" id="{DCAC10D4-6401-AC30-F4C3-2B5B2030351B}"/>
              </a:ext>
            </a:extLst>
          </p:cNvPr>
          <p:cNvSpPr/>
          <p:nvPr/>
        </p:nvSpPr>
        <p:spPr>
          <a:xfrm>
            <a:off x="5394690" y="2008384"/>
            <a:ext cx="7295002" cy="374129"/>
          </a:xfrm>
          <a:prstGeom prst="rect">
            <a:avLst/>
          </a:prstGeom>
          <a:solidFill>
            <a:srgbClr val="EFFF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b="1" dirty="0">
                <a:solidFill>
                  <a:schemeClr val="tx1"/>
                </a:solidFill>
                <a:latin typeface="Söhne"/>
              </a:rPr>
              <a:t>1 - </a:t>
            </a:r>
            <a:r>
              <a:rPr lang="en-US" sz="800" b="1" dirty="0">
                <a:solidFill>
                  <a:schemeClr val="tx1"/>
                </a:solidFill>
                <a:latin typeface="Söhne"/>
              </a:rPr>
              <a:t>Definition of input names for prediction and training</a:t>
            </a:r>
            <a:r>
              <a:rPr lang="en-US" sz="800" dirty="0">
                <a:solidFill>
                  <a:schemeClr val="tx1"/>
                </a:solidFill>
                <a:latin typeface="Söhne"/>
              </a:rPr>
              <a:t>: Lists of field names are defined for prediction and training inputs.</a:t>
            </a:r>
            <a:endParaRPr lang="es-ES" sz="800" b="1" dirty="0">
              <a:solidFill>
                <a:schemeClr val="tx1"/>
              </a:solidFill>
            </a:endParaRPr>
          </a:p>
        </p:txBody>
      </p:sp>
      <p:sp>
        <p:nvSpPr>
          <p:cNvPr id="25" name="Rectángulo 24">
            <a:extLst>
              <a:ext uri="{FF2B5EF4-FFF2-40B4-BE49-F238E27FC236}">
                <a16:creationId xmlns:a16="http://schemas.microsoft.com/office/drawing/2014/main" id="{A25BF452-A785-8DF5-5E01-E4153C2D3C54}"/>
              </a:ext>
            </a:extLst>
          </p:cNvPr>
          <p:cNvSpPr/>
          <p:nvPr/>
        </p:nvSpPr>
        <p:spPr>
          <a:xfrm>
            <a:off x="5394691" y="3364556"/>
            <a:ext cx="7295002" cy="334760"/>
          </a:xfrm>
          <a:prstGeom prst="rect">
            <a:avLst/>
          </a:prstGeom>
          <a:solidFill>
            <a:srgbClr val="EFFF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b="1" dirty="0">
                <a:solidFill>
                  <a:schemeClr val="tx1"/>
                </a:solidFill>
                <a:latin typeface="Söhne"/>
              </a:rPr>
              <a:t>3 - </a:t>
            </a:r>
            <a:r>
              <a:rPr lang="en-US" sz="800" b="1" dirty="0">
                <a:solidFill>
                  <a:schemeClr val="tx1"/>
                </a:solidFill>
                <a:latin typeface="Söhne"/>
              </a:rPr>
              <a:t>Data caching (optional)</a:t>
            </a:r>
            <a:r>
              <a:rPr lang="en-US" sz="800" dirty="0">
                <a:solidFill>
                  <a:schemeClr val="tx1"/>
                </a:solidFill>
                <a:latin typeface="Söhne"/>
              </a:rPr>
              <a:t>: Transformed data is cached if specified.</a:t>
            </a:r>
            <a:endParaRPr lang="es-ES" sz="800" b="1" dirty="0">
              <a:solidFill>
                <a:schemeClr val="tx1"/>
              </a:solidFill>
            </a:endParaRPr>
          </a:p>
        </p:txBody>
      </p:sp>
      <p:sp>
        <p:nvSpPr>
          <p:cNvPr id="27" name="Rectángulo 26">
            <a:extLst>
              <a:ext uri="{FF2B5EF4-FFF2-40B4-BE49-F238E27FC236}">
                <a16:creationId xmlns:a16="http://schemas.microsoft.com/office/drawing/2014/main" id="{E8C24FBB-47D5-0CD8-FB9D-5539D1D0F881}"/>
              </a:ext>
            </a:extLst>
          </p:cNvPr>
          <p:cNvSpPr/>
          <p:nvPr/>
        </p:nvSpPr>
        <p:spPr>
          <a:xfrm>
            <a:off x="5394690" y="4034076"/>
            <a:ext cx="7295002" cy="334760"/>
          </a:xfrm>
          <a:prstGeom prst="rect">
            <a:avLst/>
          </a:prstGeom>
          <a:solidFill>
            <a:srgbClr val="EFFF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b="1" dirty="0">
                <a:solidFill>
                  <a:schemeClr val="tx1"/>
                </a:solidFill>
                <a:latin typeface="Söhne"/>
              </a:rPr>
              <a:t>5 - </a:t>
            </a:r>
            <a:r>
              <a:rPr lang="en-US" sz="800" b="1" dirty="0">
                <a:solidFill>
                  <a:schemeClr val="tx1"/>
                </a:solidFill>
                <a:latin typeface="Söhne"/>
              </a:rPr>
              <a:t>Training instance sampling</a:t>
            </a:r>
            <a:r>
              <a:rPr lang="en-US" sz="800" dirty="0">
                <a:solidFill>
                  <a:schemeClr val="tx1"/>
                </a:solidFill>
                <a:latin typeface="Söhne"/>
              </a:rPr>
              <a:t>: The instance splitter randomly samples training instances from transformed time series data.</a:t>
            </a:r>
            <a:endParaRPr lang="es-ES" sz="800" b="1" dirty="0">
              <a:solidFill>
                <a:schemeClr val="tx1"/>
              </a:solidFill>
            </a:endParaRPr>
          </a:p>
        </p:txBody>
      </p:sp>
      <p:sp>
        <p:nvSpPr>
          <p:cNvPr id="34" name="Rectángulo 33">
            <a:extLst>
              <a:ext uri="{FF2B5EF4-FFF2-40B4-BE49-F238E27FC236}">
                <a16:creationId xmlns:a16="http://schemas.microsoft.com/office/drawing/2014/main" id="{D0B3F3B3-C2BD-5338-A2E9-51D4DB74302A}"/>
              </a:ext>
            </a:extLst>
          </p:cNvPr>
          <p:cNvSpPr/>
          <p:nvPr/>
        </p:nvSpPr>
        <p:spPr>
          <a:xfrm>
            <a:off x="5394690" y="4361604"/>
            <a:ext cx="7295002" cy="334760"/>
          </a:xfrm>
          <a:prstGeom prst="rect">
            <a:avLst/>
          </a:prstGeom>
          <a:solidFill>
            <a:srgbClr val="EFFF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b="1" dirty="0">
                <a:solidFill>
                  <a:schemeClr val="tx1"/>
                </a:solidFill>
                <a:latin typeface="Söhne"/>
              </a:rPr>
              <a:t>6 - </a:t>
            </a:r>
            <a:r>
              <a:rPr lang="en-US" sz="800" b="1" dirty="0">
                <a:solidFill>
                  <a:schemeClr val="tx1"/>
                </a:solidFill>
                <a:latin typeface="Söhne"/>
              </a:rPr>
              <a:t>Batch creation</a:t>
            </a:r>
            <a:r>
              <a:rPr lang="en-US" sz="800" dirty="0">
                <a:solidFill>
                  <a:schemeClr val="tx1"/>
                </a:solidFill>
                <a:latin typeface="Söhne"/>
              </a:rPr>
              <a:t>: Batches of training data are created according to the model's input dimensions and batch size, potentially shuffling the batches.</a:t>
            </a:r>
            <a:endParaRPr lang="es-ES" sz="500" b="1" dirty="0">
              <a:solidFill>
                <a:schemeClr val="tx1"/>
              </a:solidFill>
            </a:endParaRPr>
          </a:p>
        </p:txBody>
      </p:sp>
      <p:sp>
        <p:nvSpPr>
          <p:cNvPr id="37" name="Rectángulo 36">
            <a:extLst>
              <a:ext uri="{FF2B5EF4-FFF2-40B4-BE49-F238E27FC236}">
                <a16:creationId xmlns:a16="http://schemas.microsoft.com/office/drawing/2014/main" id="{E4DE08C4-7431-A4C4-ADCB-BE44DCBAA79C}"/>
              </a:ext>
            </a:extLst>
          </p:cNvPr>
          <p:cNvSpPr/>
          <p:nvPr/>
        </p:nvSpPr>
        <p:spPr>
          <a:xfrm>
            <a:off x="3255172" y="6073817"/>
            <a:ext cx="9434520" cy="1273865"/>
          </a:xfrm>
          <a:prstGeom prst="rect">
            <a:avLst/>
          </a:prstGeom>
          <a:solidFill>
            <a:srgbClr val="EFFF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arenR"/>
            </a:pPr>
            <a:r>
              <a:rPr lang="en-US" sz="700" b="1" dirty="0">
                <a:solidFill>
                  <a:schemeClr val="tx1"/>
                </a:solidFill>
                <a:highlight>
                  <a:srgbClr val="FFE7DD"/>
                </a:highlight>
                <a:latin typeface="Söhne"/>
              </a:rPr>
              <a:t>Accelerator initialization</a:t>
            </a:r>
          </a:p>
          <a:p>
            <a:pPr marL="228600" indent="-228600">
              <a:buFont typeface="+mj-lt"/>
              <a:buAutoNum type="arabicParenR"/>
            </a:pPr>
            <a:r>
              <a:rPr lang="en-US" sz="700" b="1" dirty="0">
                <a:solidFill>
                  <a:schemeClr val="tx1"/>
                </a:solidFill>
                <a:highlight>
                  <a:srgbClr val="FFE7DD"/>
                </a:highlight>
                <a:latin typeface="Söhne"/>
              </a:rPr>
              <a:t>Model transfer to device: </a:t>
            </a:r>
            <a:r>
              <a:rPr lang="en-US" sz="700" dirty="0">
                <a:solidFill>
                  <a:schemeClr val="tx1"/>
                </a:solidFill>
                <a:highlight>
                  <a:srgbClr val="FFE7DD"/>
                </a:highlight>
                <a:latin typeface="Söhne"/>
              </a:rPr>
              <a:t>The model is moved to the appropriate device (GPU or CPU) using the to() method of the </a:t>
            </a:r>
            <a:r>
              <a:rPr lang="en-US" sz="700" u="sng" dirty="0">
                <a:solidFill>
                  <a:schemeClr val="tx1"/>
                </a:solidFill>
                <a:highlight>
                  <a:srgbClr val="FFE7DD"/>
                </a:highlight>
                <a:latin typeface="Söhne"/>
              </a:rPr>
              <a:t>Accelerator</a:t>
            </a:r>
            <a:r>
              <a:rPr lang="en-US" sz="700" dirty="0">
                <a:solidFill>
                  <a:schemeClr val="tx1"/>
                </a:solidFill>
                <a:highlight>
                  <a:srgbClr val="FFE7DD"/>
                </a:highlight>
                <a:latin typeface="Söhne"/>
              </a:rPr>
              <a:t>.</a:t>
            </a:r>
          </a:p>
          <a:p>
            <a:pPr marL="228600" indent="-228600">
              <a:buFont typeface="+mj-lt"/>
              <a:buAutoNum type="arabicParenR"/>
            </a:pPr>
            <a:r>
              <a:rPr lang="en-US" sz="700" b="1" dirty="0">
                <a:solidFill>
                  <a:schemeClr val="tx1"/>
                </a:solidFill>
                <a:highlight>
                  <a:srgbClr val="FFE7DD"/>
                </a:highlight>
                <a:latin typeface="Söhne"/>
              </a:rPr>
              <a:t>Optimizer initialization:</a:t>
            </a:r>
            <a:r>
              <a:rPr lang="en-US" sz="700" dirty="0">
                <a:solidFill>
                  <a:schemeClr val="tx1"/>
                </a:solidFill>
                <a:highlight>
                  <a:srgbClr val="FFE7DD"/>
                </a:highlight>
                <a:latin typeface="Söhne"/>
              </a:rPr>
              <a:t> An </a:t>
            </a:r>
            <a:r>
              <a:rPr lang="en-US" sz="700" dirty="0" err="1">
                <a:solidFill>
                  <a:schemeClr val="tx1"/>
                </a:solidFill>
                <a:highlight>
                  <a:srgbClr val="FFE7DD"/>
                </a:highlight>
                <a:latin typeface="Söhne"/>
              </a:rPr>
              <a:t>AdamW</a:t>
            </a:r>
            <a:r>
              <a:rPr lang="en-US" sz="700" dirty="0">
                <a:solidFill>
                  <a:schemeClr val="tx1"/>
                </a:solidFill>
                <a:highlight>
                  <a:srgbClr val="FFE7DD"/>
                </a:highlight>
                <a:latin typeface="Söhne"/>
              </a:rPr>
              <a:t> optimizer is initialized with model parameters and specified hyperparameters.</a:t>
            </a:r>
          </a:p>
          <a:p>
            <a:pPr marL="228600" indent="-228600">
              <a:buFont typeface="+mj-lt"/>
              <a:buAutoNum type="arabicParenR"/>
            </a:pPr>
            <a:r>
              <a:rPr lang="en-US" sz="700" b="1" dirty="0">
                <a:solidFill>
                  <a:schemeClr val="tx1"/>
                </a:solidFill>
                <a:highlight>
                  <a:srgbClr val="FFE7DD"/>
                </a:highlight>
                <a:latin typeface="Söhne"/>
              </a:rPr>
              <a:t>Model and optimizer preparation: </a:t>
            </a:r>
            <a:r>
              <a:rPr lang="en-US" sz="700" dirty="0">
                <a:solidFill>
                  <a:schemeClr val="tx1"/>
                </a:solidFill>
                <a:highlight>
                  <a:srgbClr val="FFE7DD"/>
                </a:highlight>
                <a:latin typeface="Söhne"/>
              </a:rPr>
              <a:t>The model and optimizer are prepared for training using the </a:t>
            </a:r>
            <a:r>
              <a:rPr lang="en-US" sz="700" b="1" dirty="0">
                <a:solidFill>
                  <a:schemeClr val="tx1"/>
                </a:solidFill>
                <a:highlight>
                  <a:srgbClr val="FFE7DD"/>
                </a:highlight>
                <a:latin typeface="Söhne"/>
              </a:rPr>
              <a:t>prepare() method </a:t>
            </a:r>
            <a:r>
              <a:rPr lang="en-US" sz="700" dirty="0">
                <a:solidFill>
                  <a:schemeClr val="tx1"/>
                </a:solidFill>
                <a:highlight>
                  <a:srgbClr val="FFE7DD"/>
                </a:highlight>
                <a:latin typeface="Söhne"/>
              </a:rPr>
              <a:t>of the </a:t>
            </a:r>
            <a:r>
              <a:rPr lang="en-US" sz="700" u="sng" dirty="0">
                <a:solidFill>
                  <a:schemeClr val="tx1"/>
                </a:solidFill>
                <a:highlight>
                  <a:srgbClr val="FFE7DD"/>
                </a:highlight>
                <a:latin typeface="Söhne"/>
              </a:rPr>
              <a:t>Accelerator</a:t>
            </a:r>
            <a:r>
              <a:rPr lang="en-US" sz="700" dirty="0">
                <a:solidFill>
                  <a:schemeClr val="tx1"/>
                </a:solidFill>
                <a:highlight>
                  <a:srgbClr val="FFE7DD"/>
                </a:highlight>
                <a:latin typeface="Söhne"/>
              </a:rPr>
              <a:t>.</a:t>
            </a:r>
          </a:p>
          <a:p>
            <a:pPr marL="228600" indent="-228600">
              <a:buFont typeface="+mj-lt"/>
              <a:buAutoNum type="arabicParenR"/>
            </a:pPr>
            <a:r>
              <a:rPr lang="en-US" sz="700" b="1" dirty="0">
                <a:solidFill>
                  <a:schemeClr val="tx1"/>
                </a:solidFill>
                <a:highlight>
                  <a:srgbClr val="F3FEDA"/>
                </a:highlight>
                <a:latin typeface="Söhne"/>
              </a:rPr>
              <a:t>Training mode activation: </a:t>
            </a:r>
            <a:r>
              <a:rPr lang="en-US" sz="700" dirty="0">
                <a:solidFill>
                  <a:schemeClr val="tx1"/>
                </a:solidFill>
                <a:highlight>
                  <a:srgbClr val="F3FEDA"/>
                </a:highlight>
                <a:latin typeface="Söhne"/>
              </a:rPr>
              <a:t>The model's training mode is activated using the </a:t>
            </a:r>
            <a:r>
              <a:rPr lang="en-US" sz="700" b="1" dirty="0">
                <a:solidFill>
                  <a:schemeClr val="tx1"/>
                </a:solidFill>
                <a:highlight>
                  <a:srgbClr val="F3FEDA"/>
                </a:highlight>
                <a:latin typeface="Söhne"/>
              </a:rPr>
              <a:t>train() </a:t>
            </a:r>
            <a:r>
              <a:rPr lang="en-US" sz="700" dirty="0">
                <a:solidFill>
                  <a:schemeClr val="tx1"/>
                </a:solidFill>
                <a:highlight>
                  <a:srgbClr val="F3FEDA"/>
                </a:highlight>
                <a:latin typeface="Söhne"/>
              </a:rPr>
              <a:t>method.</a:t>
            </a:r>
          </a:p>
          <a:p>
            <a:pPr marL="228600" indent="-228600">
              <a:buFont typeface="+mj-lt"/>
              <a:buAutoNum type="arabicParenR"/>
            </a:pPr>
            <a:r>
              <a:rPr lang="en-US" sz="700" b="1" dirty="0">
                <a:solidFill>
                  <a:schemeClr val="tx1"/>
                </a:solidFill>
                <a:highlight>
                  <a:srgbClr val="F3FEDA"/>
                </a:highlight>
                <a:latin typeface="Söhne"/>
              </a:rPr>
              <a:t>Training loop: </a:t>
            </a:r>
            <a:r>
              <a:rPr lang="en-US" sz="700" dirty="0">
                <a:solidFill>
                  <a:schemeClr val="tx1"/>
                </a:solidFill>
                <a:highlight>
                  <a:srgbClr val="F3FEDA"/>
                </a:highlight>
                <a:latin typeface="Söhne"/>
              </a:rPr>
              <a:t>The training loop iterates over the specified number of epochs:</a:t>
            </a:r>
          </a:p>
          <a:p>
            <a:pPr marL="685800" lvl="1" indent="-228600">
              <a:buFont typeface="+mj-lt"/>
              <a:buAutoNum type="arabicParenR"/>
            </a:pPr>
            <a:r>
              <a:rPr lang="en-US" sz="700" b="1" dirty="0">
                <a:solidFill>
                  <a:schemeClr val="tx1"/>
                </a:solidFill>
                <a:latin typeface="Söhne"/>
              </a:rPr>
              <a:t>Model output computation: </a:t>
            </a:r>
            <a:r>
              <a:rPr lang="en-US" sz="700" dirty="0">
                <a:solidFill>
                  <a:schemeClr val="tx1"/>
                </a:solidFill>
                <a:latin typeface="Söhne"/>
              </a:rPr>
              <a:t>Model outputs are computed for the current batch using the </a:t>
            </a:r>
            <a:r>
              <a:rPr lang="en-US" sz="700" b="1" dirty="0">
                <a:solidFill>
                  <a:schemeClr val="tx1"/>
                </a:solidFill>
                <a:latin typeface="Söhne"/>
              </a:rPr>
              <a:t>forward() </a:t>
            </a:r>
            <a:r>
              <a:rPr lang="en-US" sz="700" dirty="0">
                <a:solidFill>
                  <a:schemeClr val="tx1"/>
                </a:solidFill>
                <a:latin typeface="Söhne"/>
              </a:rPr>
              <a:t>method.</a:t>
            </a:r>
          </a:p>
          <a:p>
            <a:pPr marL="685800" lvl="1" indent="-228600">
              <a:buFont typeface="+mj-lt"/>
              <a:buAutoNum type="arabicParenR"/>
            </a:pPr>
            <a:r>
              <a:rPr lang="en-US" sz="700" b="1" dirty="0">
                <a:solidFill>
                  <a:schemeClr val="tx1"/>
                </a:solidFill>
                <a:latin typeface="Söhne"/>
              </a:rPr>
              <a:t>Loss calculation: </a:t>
            </a:r>
            <a:r>
              <a:rPr lang="en-US" sz="700" dirty="0">
                <a:solidFill>
                  <a:schemeClr val="tx1"/>
                </a:solidFill>
                <a:latin typeface="Söhne"/>
              </a:rPr>
              <a:t>The loss is calculated based on the model outputs.</a:t>
            </a:r>
          </a:p>
          <a:p>
            <a:pPr marL="685800" lvl="1" indent="-228600">
              <a:buFont typeface="+mj-lt"/>
              <a:buAutoNum type="arabicParenR"/>
            </a:pPr>
            <a:r>
              <a:rPr lang="en-US" sz="700" b="1" dirty="0">
                <a:solidFill>
                  <a:schemeClr val="tx1"/>
                </a:solidFill>
                <a:latin typeface="Söhne"/>
              </a:rPr>
              <a:t>Backpropagation and parameter update: </a:t>
            </a:r>
            <a:r>
              <a:rPr lang="en-US" sz="700" dirty="0">
                <a:solidFill>
                  <a:schemeClr val="tx1"/>
                </a:solidFill>
                <a:latin typeface="Söhne"/>
              </a:rPr>
              <a:t>Backpropagation is performed to compute gradients, and model parameters are updated using the optimizer.</a:t>
            </a:r>
          </a:p>
        </p:txBody>
      </p:sp>
      <p:sp>
        <p:nvSpPr>
          <p:cNvPr id="41" name="Rectángulo 40">
            <a:extLst>
              <a:ext uri="{FF2B5EF4-FFF2-40B4-BE49-F238E27FC236}">
                <a16:creationId xmlns:a16="http://schemas.microsoft.com/office/drawing/2014/main" id="{3634D747-29C1-5532-4041-346A8B3CEE5D}"/>
              </a:ext>
            </a:extLst>
          </p:cNvPr>
          <p:cNvSpPr/>
          <p:nvPr/>
        </p:nvSpPr>
        <p:spPr>
          <a:xfrm>
            <a:off x="1115654" y="7347682"/>
            <a:ext cx="2139518" cy="1912315"/>
          </a:xfrm>
          <a:prstGeom prst="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err="1">
                <a:solidFill>
                  <a:schemeClr val="tx1"/>
                </a:solidFill>
              </a:rPr>
              <a:t>Evaluate</a:t>
            </a:r>
            <a:r>
              <a:rPr lang="es-ES" sz="1200" b="1" dirty="0">
                <a:solidFill>
                  <a:schemeClr val="tx1"/>
                </a:solidFill>
              </a:rPr>
              <a:t> </a:t>
            </a:r>
            <a:r>
              <a:rPr lang="es-ES" sz="1200" b="1" dirty="0" err="1">
                <a:solidFill>
                  <a:schemeClr val="tx1"/>
                </a:solidFill>
              </a:rPr>
              <a:t>Model</a:t>
            </a:r>
            <a:endParaRPr lang="es-ES" sz="1200" b="1" dirty="0">
              <a:solidFill>
                <a:schemeClr val="tx1"/>
              </a:solidFill>
            </a:endParaRPr>
          </a:p>
        </p:txBody>
      </p:sp>
      <p:sp>
        <p:nvSpPr>
          <p:cNvPr id="42" name="Rectángulo 41">
            <a:extLst>
              <a:ext uri="{FF2B5EF4-FFF2-40B4-BE49-F238E27FC236}">
                <a16:creationId xmlns:a16="http://schemas.microsoft.com/office/drawing/2014/main" id="{5297B636-99B5-865C-ACD0-EC9612033C5D}"/>
              </a:ext>
            </a:extLst>
          </p:cNvPr>
          <p:cNvSpPr/>
          <p:nvPr/>
        </p:nvSpPr>
        <p:spPr>
          <a:xfrm>
            <a:off x="3255173" y="7347678"/>
            <a:ext cx="2139518" cy="627279"/>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err="1">
                <a:solidFill>
                  <a:schemeClr val="tx1"/>
                </a:solidFill>
              </a:rPr>
              <a:t>forecasting</a:t>
            </a:r>
            <a:endParaRPr lang="es-ES" sz="1200" b="1" dirty="0">
              <a:solidFill>
                <a:schemeClr val="tx1"/>
              </a:solidFill>
            </a:endParaRPr>
          </a:p>
        </p:txBody>
      </p:sp>
      <p:sp>
        <p:nvSpPr>
          <p:cNvPr id="44" name="Rectángulo 43">
            <a:extLst>
              <a:ext uri="{FF2B5EF4-FFF2-40B4-BE49-F238E27FC236}">
                <a16:creationId xmlns:a16="http://schemas.microsoft.com/office/drawing/2014/main" id="{74AA30E2-D376-7E76-E49E-54BE05483B93}"/>
              </a:ext>
            </a:extLst>
          </p:cNvPr>
          <p:cNvSpPr/>
          <p:nvPr/>
        </p:nvSpPr>
        <p:spPr>
          <a:xfrm>
            <a:off x="3255172" y="7964157"/>
            <a:ext cx="2139518" cy="616478"/>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err="1">
                <a:solidFill>
                  <a:schemeClr val="tx1"/>
                </a:solidFill>
              </a:rPr>
              <a:t>see_metrics</a:t>
            </a:r>
            <a:endParaRPr lang="es-ES" sz="1200" b="1" dirty="0">
              <a:solidFill>
                <a:schemeClr val="tx1"/>
              </a:solidFill>
            </a:endParaRPr>
          </a:p>
        </p:txBody>
      </p:sp>
      <p:sp>
        <p:nvSpPr>
          <p:cNvPr id="45" name="Rectángulo 44">
            <a:extLst>
              <a:ext uri="{FF2B5EF4-FFF2-40B4-BE49-F238E27FC236}">
                <a16:creationId xmlns:a16="http://schemas.microsoft.com/office/drawing/2014/main" id="{4B50F3DB-829F-AD1F-18C4-BC833617F6B1}"/>
              </a:ext>
            </a:extLst>
          </p:cNvPr>
          <p:cNvSpPr/>
          <p:nvPr/>
        </p:nvSpPr>
        <p:spPr>
          <a:xfrm>
            <a:off x="3255172" y="8571674"/>
            <a:ext cx="2139518" cy="688321"/>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err="1">
                <a:solidFill>
                  <a:schemeClr val="tx1"/>
                </a:solidFill>
              </a:rPr>
              <a:t>plot</a:t>
            </a:r>
            <a:endParaRPr lang="es-ES" sz="1200" b="1" dirty="0">
              <a:solidFill>
                <a:schemeClr val="tx1"/>
              </a:solidFill>
            </a:endParaRPr>
          </a:p>
        </p:txBody>
      </p:sp>
      <p:grpSp>
        <p:nvGrpSpPr>
          <p:cNvPr id="50" name="Grupo 49">
            <a:extLst>
              <a:ext uri="{FF2B5EF4-FFF2-40B4-BE49-F238E27FC236}">
                <a16:creationId xmlns:a16="http://schemas.microsoft.com/office/drawing/2014/main" id="{0B31842A-C720-96DC-2A25-52676EFC4E04}"/>
              </a:ext>
            </a:extLst>
          </p:cNvPr>
          <p:cNvGrpSpPr/>
          <p:nvPr/>
        </p:nvGrpSpPr>
        <p:grpSpPr>
          <a:xfrm>
            <a:off x="3390899" y="6914751"/>
            <a:ext cx="340216" cy="227829"/>
            <a:chOff x="3390899" y="6914751"/>
            <a:chExt cx="340216" cy="227829"/>
          </a:xfrm>
        </p:grpSpPr>
        <p:sp>
          <p:nvSpPr>
            <p:cNvPr id="48" name="Flecha: curvada hacia la izquierda 47">
              <a:extLst>
                <a:ext uri="{FF2B5EF4-FFF2-40B4-BE49-F238E27FC236}">
                  <a16:creationId xmlns:a16="http://schemas.microsoft.com/office/drawing/2014/main" id="{14482B2D-BC57-0FEC-0EF4-9707BF8886FE}"/>
                </a:ext>
              </a:extLst>
            </p:cNvPr>
            <p:cNvSpPr/>
            <p:nvPr/>
          </p:nvSpPr>
          <p:spPr>
            <a:xfrm>
              <a:off x="3587115" y="6926580"/>
              <a:ext cx="144000" cy="216000"/>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9" name="Flecha: curvada hacia la izquierda 48">
              <a:extLst>
                <a:ext uri="{FF2B5EF4-FFF2-40B4-BE49-F238E27FC236}">
                  <a16:creationId xmlns:a16="http://schemas.microsoft.com/office/drawing/2014/main" id="{B6648F67-312E-492F-8C97-7ACE68985FC6}"/>
                </a:ext>
              </a:extLst>
            </p:cNvPr>
            <p:cNvSpPr/>
            <p:nvPr/>
          </p:nvSpPr>
          <p:spPr>
            <a:xfrm flipH="1" flipV="1">
              <a:off x="3390899" y="6914751"/>
              <a:ext cx="144000" cy="216000"/>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sp>
        <p:nvSpPr>
          <p:cNvPr id="2" name="Rectángulo 1">
            <a:extLst>
              <a:ext uri="{FF2B5EF4-FFF2-40B4-BE49-F238E27FC236}">
                <a16:creationId xmlns:a16="http://schemas.microsoft.com/office/drawing/2014/main" id="{D91E193A-7611-C2E9-98E8-E81C8A5AF5B7}"/>
              </a:ext>
            </a:extLst>
          </p:cNvPr>
          <p:cNvSpPr/>
          <p:nvPr/>
        </p:nvSpPr>
        <p:spPr>
          <a:xfrm>
            <a:off x="7228790" y="3699953"/>
            <a:ext cx="5460902" cy="334760"/>
          </a:xfrm>
          <a:prstGeom prst="rect">
            <a:avLst/>
          </a:prstGeom>
          <a:solidFill>
            <a:srgbClr val="EFFF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latin typeface="Söhne"/>
              </a:rPr>
              <a:t> Is used to sample windows from the dataset</a:t>
            </a:r>
            <a:r>
              <a:rPr lang="es-ES" sz="800" dirty="0">
                <a:solidFill>
                  <a:schemeClr val="tx1"/>
                </a:solidFill>
                <a:latin typeface="Söhne"/>
              </a:rPr>
              <a:t> </a:t>
            </a:r>
            <a:r>
              <a:rPr lang="es-ES" sz="800" dirty="0" err="1">
                <a:solidFill>
                  <a:schemeClr val="tx1"/>
                </a:solidFill>
                <a:latin typeface="Söhne"/>
              </a:rPr>
              <a:t>for</a:t>
            </a:r>
            <a:r>
              <a:rPr lang="es-ES" sz="800" dirty="0">
                <a:solidFill>
                  <a:schemeClr val="tx1"/>
                </a:solidFill>
                <a:latin typeface="Söhne"/>
              </a:rPr>
              <a:t> training/</a:t>
            </a:r>
            <a:r>
              <a:rPr lang="es-ES" sz="800" dirty="0" err="1">
                <a:solidFill>
                  <a:schemeClr val="tx1"/>
                </a:solidFill>
                <a:latin typeface="Söhne"/>
              </a:rPr>
              <a:t>validation</a:t>
            </a:r>
            <a:r>
              <a:rPr lang="es-ES" sz="800" dirty="0">
                <a:solidFill>
                  <a:schemeClr val="tx1"/>
                </a:solidFill>
                <a:latin typeface="Söhne"/>
              </a:rPr>
              <a:t>/</a:t>
            </a:r>
            <a:r>
              <a:rPr lang="es-ES" sz="800" dirty="0" err="1">
                <a:solidFill>
                  <a:schemeClr val="tx1"/>
                </a:solidFill>
                <a:latin typeface="Söhne"/>
              </a:rPr>
              <a:t>testing</a:t>
            </a:r>
            <a:endParaRPr lang="es-ES" sz="800" dirty="0">
              <a:solidFill>
                <a:schemeClr val="tx1"/>
              </a:solidFill>
              <a:latin typeface="Söhne"/>
            </a:endParaRPr>
          </a:p>
        </p:txBody>
      </p:sp>
    </p:spTree>
    <p:extLst>
      <p:ext uri="{BB962C8B-B14F-4D97-AF65-F5344CB8AC3E}">
        <p14:creationId xmlns:p14="http://schemas.microsoft.com/office/powerpoint/2010/main" val="1883129443"/>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573A2D08-A836-CE2A-0FF1-43E4A34F8871}"/>
              </a:ext>
            </a:extLst>
          </p:cNvPr>
          <p:cNvSpPr>
            <a:spLocks noGrp="1"/>
          </p:cNvSpPr>
          <p:nvPr>
            <p:ph type="sldNum" sz="quarter" idx="4"/>
          </p:nvPr>
        </p:nvSpPr>
        <p:spPr/>
        <p:txBody>
          <a:bodyPr/>
          <a:lstStyle/>
          <a:p>
            <a:pPr rtl="0"/>
            <a:fld id="{B5CEABB6-07DC-46E8-9B57-56EC44A396E5}" type="slidenum">
              <a:rPr lang="es-ES" smtClean="0"/>
              <a:pPr rtl="0"/>
              <a:t>7</a:t>
            </a:fld>
            <a:endParaRPr lang="es-ES" dirty="0"/>
          </a:p>
        </p:txBody>
      </p:sp>
      <p:sp>
        <p:nvSpPr>
          <p:cNvPr id="9" name="Título 3">
            <a:extLst>
              <a:ext uri="{FF2B5EF4-FFF2-40B4-BE49-F238E27FC236}">
                <a16:creationId xmlns:a16="http://schemas.microsoft.com/office/drawing/2014/main" id="{035D154C-0D44-583E-D7D2-61B9BE778808}"/>
              </a:ext>
            </a:extLst>
          </p:cNvPr>
          <p:cNvSpPr>
            <a:spLocks noGrp="1"/>
          </p:cNvSpPr>
          <p:nvPr>
            <p:ph type="title"/>
          </p:nvPr>
        </p:nvSpPr>
        <p:spPr>
          <a:xfrm>
            <a:off x="374062" y="134172"/>
            <a:ext cx="11168109" cy="679605"/>
          </a:xfrm>
        </p:spPr>
        <p:txBody>
          <a:bodyPr anchor="t">
            <a:normAutofit fontScale="90000"/>
          </a:bodyPr>
          <a:lstStyle/>
          <a:p>
            <a:r>
              <a:rPr lang="es-ES" sz="2700" dirty="0" err="1"/>
              <a:t>Transformer</a:t>
            </a:r>
            <a:r>
              <a:rPr lang="es-ES" sz="2700" dirty="0"/>
              <a:t> </a:t>
            </a:r>
            <a:r>
              <a:rPr lang="es-ES" sz="2700" dirty="0" err="1"/>
              <a:t>Multivariate</a:t>
            </a:r>
            <a:r>
              <a:rPr lang="es-ES" sz="2700" dirty="0"/>
              <a:t> </a:t>
            </a:r>
            <a:r>
              <a:rPr lang="es-ES" sz="2700" dirty="0" err="1"/>
              <a:t>Result</a:t>
            </a:r>
            <a:r>
              <a:rPr lang="es-ES" sz="2700" dirty="0"/>
              <a:t> (</a:t>
            </a:r>
            <a:r>
              <a:rPr lang="es-ES" sz="2700" dirty="0" err="1"/>
              <a:t>Loading</a:t>
            </a:r>
            <a:r>
              <a:rPr lang="es-ES" sz="2700" dirty="0"/>
              <a:t> </a:t>
            </a:r>
            <a:r>
              <a:rPr lang="es-ES" sz="2700" dirty="0" err="1"/>
              <a:t>example</a:t>
            </a:r>
            <a:r>
              <a:rPr lang="es-ES" sz="2700" dirty="0"/>
              <a:t> </a:t>
            </a:r>
            <a:r>
              <a:rPr lang="es-ES" sz="2700" dirty="0" err="1"/>
              <a:t>dataset</a:t>
            </a:r>
            <a:r>
              <a:rPr lang="es-ES" sz="2700" dirty="0"/>
              <a:t>)</a:t>
            </a:r>
            <a:br>
              <a:rPr lang="es-ES" dirty="0"/>
            </a:br>
            <a:br>
              <a:rPr lang="es-ES" dirty="0"/>
            </a:br>
            <a:endParaRPr lang="es-ES" dirty="0"/>
          </a:p>
        </p:txBody>
      </p:sp>
      <p:sp>
        <p:nvSpPr>
          <p:cNvPr id="2" name="Cara sonriente 1">
            <a:extLst>
              <a:ext uri="{FF2B5EF4-FFF2-40B4-BE49-F238E27FC236}">
                <a16:creationId xmlns:a16="http://schemas.microsoft.com/office/drawing/2014/main" id="{31F2ECED-7A1B-1188-CE7D-1BC8F33FD772}"/>
              </a:ext>
            </a:extLst>
          </p:cNvPr>
          <p:cNvSpPr/>
          <p:nvPr/>
        </p:nvSpPr>
        <p:spPr>
          <a:xfrm>
            <a:off x="4852416" y="3194304"/>
            <a:ext cx="3767328" cy="2938272"/>
          </a:xfrm>
          <a:prstGeom prst="smileyFace">
            <a:avLst>
              <a:gd name="adj" fmla="val -50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01130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3">
            <a:extLst>
              <a:ext uri="{FF2B5EF4-FFF2-40B4-BE49-F238E27FC236}">
                <a16:creationId xmlns:a16="http://schemas.microsoft.com/office/drawing/2014/main" id="{43271670-4DC6-7C26-D9E6-6BA068FABB95}"/>
              </a:ext>
            </a:extLst>
          </p:cNvPr>
          <p:cNvSpPr>
            <a:spLocks noGrp="1"/>
          </p:cNvSpPr>
          <p:nvPr>
            <p:ph type="title"/>
          </p:nvPr>
        </p:nvSpPr>
        <p:spPr>
          <a:xfrm>
            <a:off x="374062" y="134172"/>
            <a:ext cx="11168109" cy="679605"/>
          </a:xfrm>
        </p:spPr>
        <p:txBody>
          <a:bodyPr anchor="t">
            <a:normAutofit fontScale="90000"/>
          </a:bodyPr>
          <a:lstStyle/>
          <a:p>
            <a:r>
              <a:rPr lang="es-ES" sz="2700" dirty="0" err="1"/>
              <a:t>Code</a:t>
            </a:r>
            <a:r>
              <a:rPr lang="es-ES" sz="2700" dirty="0"/>
              <a:t> </a:t>
            </a:r>
            <a:r>
              <a:rPr lang="es-ES" sz="2700" dirty="0" err="1"/>
              <a:t>Structure</a:t>
            </a:r>
            <a:r>
              <a:rPr lang="es-ES" sz="2700" dirty="0"/>
              <a:t> </a:t>
            </a:r>
            <a:r>
              <a:rPr lang="es-ES" sz="2700" dirty="0" err="1"/>
              <a:t>Informer</a:t>
            </a:r>
            <a:r>
              <a:rPr lang="es-ES" sz="2700" dirty="0"/>
              <a:t> (</a:t>
            </a:r>
            <a:r>
              <a:rPr lang="es-ES" sz="2700" dirty="0" err="1"/>
              <a:t>Multivariate</a:t>
            </a:r>
            <a:r>
              <a:rPr lang="es-ES" sz="2700" dirty="0"/>
              <a:t>)</a:t>
            </a:r>
            <a:br>
              <a:rPr lang="es-ES" sz="2700" dirty="0"/>
            </a:br>
            <a:br>
              <a:rPr lang="es-ES" dirty="0"/>
            </a:br>
            <a:br>
              <a:rPr lang="es-ES" dirty="0"/>
            </a:br>
            <a:endParaRPr lang="es-ES" dirty="0"/>
          </a:p>
        </p:txBody>
      </p:sp>
      <p:sp>
        <p:nvSpPr>
          <p:cNvPr id="10" name="Rectángulo 9">
            <a:extLst>
              <a:ext uri="{FF2B5EF4-FFF2-40B4-BE49-F238E27FC236}">
                <a16:creationId xmlns:a16="http://schemas.microsoft.com/office/drawing/2014/main" id="{62B7A9A0-A8D5-C24F-D9FF-EAB6AB0D1879}"/>
              </a:ext>
            </a:extLst>
          </p:cNvPr>
          <p:cNvSpPr/>
          <p:nvPr/>
        </p:nvSpPr>
        <p:spPr>
          <a:xfrm>
            <a:off x="523071" y="655743"/>
            <a:ext cx="592584" cy="86042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tx1"/>
                </a:solidFill>
              </a:rPr>
              <a:t>main</a:t>
            </a:r>
          </a:p>
        </p:txBody>
      </p:sp>
      <p:sp>
        <p:nvSpPr>
          <p:cNvPr id="13" name="Rectángulo 12">
            <a:extLst>
              <a:ext uri="{FF2B5EF4-FFF2-40B4-BE49-F238E27FC236}">
                <a16:creationId xmlns:a16="http://schemas.microsoft.com/office/drawing/2014/main" id="{7E4A7C96-0087-38BE-9496-FF57854EA215}"/>
              </a:ext>
            </a:extLst>
          </p:cNvPr>
          <p:cNvSpPr/>
          <p:nvPr/>
        </p:nvSpPr>
        <p:spPr>
          <a:xfrm>
            <a:off x="1115655" y="655744"/>
            <a:ext cx="2139518" cy="673168"/>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err="1">
                <a:solidFill>
                  <a:schemeClr val="tx1"/>
                </a:solidFill>
              </a:rPr>
              <a:t>load_and_preprocess_dataset</a:t>
            </a:r>
            <a:endParaRPr lang="es-ES" sz="1200" b="1" dirty="0">
              <a:solidFill>
                <a:schemeClr val="tx1"/>
              </a:solidFill>
            </a:endParaRPr>
          </a:p>
        </p:txBody>
      </p:sp>
      <p:sp>
        <p:nvSpPr>
          <p:cNvPr id="14" name="Rectángulo 13">
            <a:extLst>
              <a:ext uri="{FF2B5EF4-FFF2-40B4-BE49-F238E27FC236}">
                <a16:creationId xmlns:a16="http://schemas.microsoft.com/office/drawing/2014/main" id="{E48CBBAD-1ABF-431C-FC0C-3A51EE9BD552}"/>
              </a:ext>
            </a:extLst>
          </p:cNvPr>
          <p:cNvSpPr/>
          <p:nvPr/>
        </p:nvSpPr>
        <p:spPr>
          <a:xfrm>
            <a:off x="3255173" y="655748"/>
            <a:ext cx="2139518" cy="679603"/>
          </a:xfrm>
          <a:prstGeom prst="rect">
            <a:avLst/>
          </a:prstGeom>
          <a:solidFill>
            <a:srgbClr val="EFFF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a:pPr>
            <a:r>
              <a:rPr lang="es-ES" sz="1000" b="1" dirty="0">
                <a:solidFill>
                  <a:schemeClr val="tx1"/>
                </a:solidFill>
              </a:rPr>
              <a:t>Load </a:t>
            </a:r>
            <a:r>
              <a:rPr lang="es-ES" sz="1000" b="1" dirty="0" err="1">
                <a:solidFill>
                  <a:schemeClr val="tx1"/>
                </a:solidFill>
              </a:rPr>
              <a:t>dataset</a:t>
            </a:r>
            <a:endParaRPr lang="es-ES" sz="1000" b="1" dirty="0">
              <a:solidFill>
                <a:schemeClr val="tx1"/>
              </a:solidFill>
            </a:endParaRPr>
          </a:p>
          <a:p>
            <a:pPr marL="228600" indent="-228600">
              <a:buFont typeface="+mj-lt"/>
              <a:buAutoNum type="arabicPeriod"/>
            </a:pPr>
            <a:r>
              <a:rPr lang="es-ES" sz="1000" b="1" dirty="0">
                <a:solidFill>
                  <a:schemeClr val="tx1"/>
                </a:solidFill>
              </a:rPr>
              <a:t>Split the data in </a:t>
            </a:r>
            <a:r>
              <a:rPr lang="es-ES" sz="1000" b="1" dirty="0" err="1">
                <a:solidFill>
                  <a:schemeClr val="tx1"/>
                </a:solidFill>
              </a:rPr>
              <a:t>train</a:t>
            </a:r>
            <a:r>
              <a:rPr lang="es-ES" sz="1000" b="1" dirty="0">
                <a:solidFill>
                  <a:schemeClr val="tx1"/>
                </a:solidFill>
              </a:rPr>
              <a:t> and test</a:t>
            </a:r>
          </a:p>
          <a:p>
            <a:pPr marL="228600" indent="-228600">
              <a:buFont typeface="+mj-lt"/>
              <a:buAutoNum type="arabicPeriod"/>
            </a:pPr>
            <a:r>
              <a:rPr lang="es-ES" sz="1000" b="1" dirty="0" err="1">
                <a:solidFill>
                  <a:schemeClr val="tx1"/>
                </a:solidFill>
              </a:rPr>
              <a:t>Convert</a:t>
            </a:r>
            <a:r>
              <a:rPr lang="es-ES" sz="1000" b="1" dirty="0">
                <a:solidFill>
                  <a:schemeClr val="tx1"/>
                </a:solidFill>
              </a:rPr>
              <a:t> </a:t>
            </a:r>
            <a:r>
              <a:rPr lang="es-ES" sz="1000" b="1" dirty="0" err="1">
                <a:solidFill>
                  <a:schemeClr val="tx1"/>
                </a:solidFill>
              </a:rPr>
              <a:t>to</a:t>
            </a:r>
            <a:r>
              <a:rPr lang="es-ES" sz="1000" b="1" dirty="0">
                <a:solidFill>
                  <a:schemeClr val="tx1"/>
                </a:solidFill>
              </a:rPr>
              <a:t> </a:t>
            </a:r>
            <a:r>
              <a:rPr lang="es-ES" sz="1000" b="1" dirty="0" err="1">
                <a:solidFill>
                  <a:schemeClr val="tx1"/>
                </a:solidFill>
              </a:rPr>
              <a:t>pd.Period</a:t>
            </a:r>
            <a:endParaRPr lang="es-ES" sz="1000" b="1" dirty="0">
              <a:solidFill>
                <a:schemeClr val="tx1"/>
              </a:solidFill>
            </a:endParaRPr>
          </a:p>
          <a:p>
            <a:pPr marL="228600" indent="-228600">
              <a:buFont typeface="+mj-lt"/>
              <a:buAutoNum type="arabicPeriod"/>
            </a:pPr>
            <a:r>
              <a:rPr lang="es-ES" sz="1000" b="1" dirty="0" err="1">
                <a:solidFill>
                  <a:schemeClr val="tx1"/>
                </a:solidFill>
                <a:highlight>
                  <a:srgbClr val="FFFF00"/>
                </a:highlight>
              </a:rPr>
              <a:t>MultivariateGrouper</a:t>
            </a:r>
            <a:endParaRPr lang="es-ES" sz="1000" b="1" dirty="0">
              <a:solidFill>
                <a:schemeClr val="tx1"/>
              </a:solidFill>
              <a:highlight>
                <a:srgbClr val="FFFF00"/>
              </a:highlight>
            </a:endParaRPr>
          </a:p>
        </p:txBody>
      </p:sp>
      <p:sp>
        <p:nvSpPr>
          <p:cNvPr id="15" name="Rectángulo 14">
            <a:extLst>
              <a:ext uri="{FF2B5EF4-FFF2-40B4-BE49-F238E27FC236}">
                <a16:creationId xmlns:a16="http://schemas.microsoft.com/office/drawing/2014/main" id="{C367208A-0F36-213E-6517-6932C2FB4BBE}"/>
              </a:ext>
            </a:extLst>
          </p:cNvPr>
          <p:cNvSpPr/>
          <p:nvPr/>
        </p:nvSpPr>
        <p:spPr>
          <a:xfrm>
            <a:off x="1115655" y="1328915"/>
            <a:ext cx="2139518" cy="679605"/>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err="1">
                <a:solidFill>
                  <a:schemeClr val="tx1"/>
                </a:solidFill>
              </a:rPr>
              <a:t>define_my_model</a:t>
            </a:r>
            <a:endParaRPr lang="es-ES" sz="1200" b="1" dirty="0">
              <a:solidFill>
                <a:schemeClr val="tx1"/>
              </a:solidFill>
            </a:endParaRPr>
          </a:p>
        </p:txBody>
      </p:sp>
      <p:sp>
        <p:nvSpPr>
          <p:cNvPr id="16" name="Rectángulo 15">
            <a:extLst>
              <a:ext uri="{FF2B5EF4-FFF2-40B4-BE49-F238E27FC236}">
                <a16:creationId xmlns:a16="http://schemas.microsoft.com/office/drawing/2014/main" id="{9CDEA37E-8191-DC2A-4EBA-31AC66126BF1}"/>
              </a:ext>
            </a:extLst>
          </p:cNvPr>
          <p:cNvSpPr/>
          <p:nvPr/>
        </p:nvSpPr>
        <p:spPr>
          <a:xfrm>
            <a:off x="3255173" y="1326345"/>
            <a:ext cx="2139518" cy="679605"/>
          </a:xfrm>
          <a:prstGeom prst="rect">
            <a:avLst/>
          </a:prstGeom>
          <a:solidFill>
            <a:srgbClr val="EFFF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ES" sz="1000" b="1" dirty="0">
                <a:solidFill>
                  <a:schemeClr val="tx1"/>
                </a:solidFill>
              </a:rPr>
              <a:t>1 - </a:t>
            </a:r>
            <a:r>
              <a:rPr lang="es-ES" sz="1000" b="1" dirty="0" err="1">
                <a:solidFill>
                  <a:schemeClr val="tx1"/>
                </a:solidFill>
              </a:rPr>
              <a:t>Lags_sequence</a:t>
            </a:r>
            <a:r>
              <a:rPr lang="es-ES" sz="1000" b="1" dirty="0">
                <a:solidFill>
                  <a:schemeClr val="tx1"/>
                </a:solidFill>
              </a:rPr>
              <a:t> </a:t>
            </a:r>
          </a:p>
          <a:p>
            <a:r>
              <a:rPr lang="es-ES" sz="1000" b="1" dirty="0">
                <a:solidFill>
                  <a:schemeClr val="tx1"/>
                </a:solidFill>
              </a:rPr>
              <a:t>2 - </a:t>
            </a:r>
            <a:r>
              <a:rPr lang="es-ES" sz="1000" b="1" dirty="0" err="1">
                <a:solidFill>
                  <a:schemeClr val="tx1"/>
                </a:solidFill>
              </a:rPr>
              <a:t>Time_features</a:t>
            </a:r>
            <a:endParaRPr lang="es-ES" sz="1000" b="1" dirty="0">
              <a:solidFill>
                <a:schemeClr val="tx1"/>
              </a:solidFill>
            </a:endParaRPr>
          </a:p>
          <a:p>
            <a:r>
              <a:rPr lang="es-ES" sz="1000" b="1" dirty="0">
                <a:solidFill>
                  <a:schemeClr val="tx1"/>
                </a:solidFill>
              </a:rPr>
              <a:t>3 – Define </a:t>
            </a:r>
            <a:r>
              <a:rPr lang="es-ES" sz="1000" b="1" dirty="0" err="1">
                <a:solidFill>
                  <a:schemeClr val="tx1"/>
                </a:solidFill>
              </a:rPr>
              <a:t>config</a:t>
            </a:r>
            <a:r>
              <a:rPr lang="es-ES" sz="1000" b="1" dirty="0">
                <a:solidFill>
                  <a:schemeClr val="tx1"/>
                </a:solidFill>
              </a:rPr>
              <a:t> </a:t>
            </a:r>
          </a:p>
        </p:txBody>
      </p:sp>
      <p:sp>
        <p:nvSpPr>
          <p:cNvPr id="17" name="Rectángulo 16">
            <a:extLst>
              <a:ext uri="{FF2B5EF4-FFF2-40B4-BE49-F238E27FC236}">
                <a16:creationId xmlns:a16="http://schemas.microsoft.com/office/drawing/2014/main" id="{0568ADE0-AB0D-2D24-C829-087E34E70C2E}"/>
              </a:ext>
            </a:extLst>
          </p:cNvPr>
          <p:cNvSpPr/>
          <p:nvPr/>
        </p:nvSpPr>
        <p:spPr>
          <a:xfrm>
            <a:off x="7228793" y="154199"/>
            <a:ext cx="3487523" cy="1724141"/>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600" b="1" dirty="0">
                <a:solidFill>
                  <a:schemeClr val="tx1"/>
                </a:solidFill>
              </a:rPr>
              <a:t> # in the multivariate setting, </a:t>
            </a:r>
            <a:r>
              <a:rPr lang="en-US" sz="600" b="1" dirty="0" err="1">
                <a:solidFill>
                  <a:schemeClr val="tx1"/>
                </a:solidFill>
              </a:rPr>
              <a:t>input_size</a:t>
            </a:r>
            <a:r>
              <a:rPr lang="en-US" sz="600" b="1" dirty="0">
                <a:solidFill>
                  <a:schemeClr val="tx1"/>
                </a:solidFill>
              </a:rPr>
              <a:t> is the number of variates in the time series per time step:</a:t>
            </a:r>
          </a:p>
          <a:p>
            <a:r>
              <a:rPr lang="en-US" sz="600" b="1" dirty="0">
                <a:solidFill>
                  <a:schemeClr val="tx1"/>
                </a:solidFill>
                <a:highlight>
                  <a:srgbClr val="FFFF00"/>
                </a:highlight>
              </a:rPr>
              <a:t>        </a:t>
            </a:r>
            <a:r>
              <a:rPr lang="en-US" sz="600" b="1" dirty="0" err="1">
                <a:solidFill>
                  <a:schemeClr val="tx1"/>
                </a:solidFill>
                <a:highlight>
                  <a:srgbClr val="FFFF00"/>
                </a:highlight>
              </a:rPr>
              <a:t>input_size</a:t>
            </a:r>
            <a:r>
              <a:rPr lang="en-US" sz="600" b="1" dirty="0">
                <a:solidFill>
                  <a:schemeClr val="tx1"/>
                </a:solidFill>
                <a:highlight>
                  <a:srgbClr val="FFFF00"/>
                </a:highlight>
              </a:rPr>
              <a:t>=</a:t>
            </a:r>
            <a:r>
              <a:rPr lang="en-US" sz="600" b="1" dirty="0" err="1">
                <a:solidFill>
                  <a:schemeClr val="tx1"/>
                </a:solidFill>
                <a:highlight>
                  <a:srgbClr val="FFFF00"/>
                </a:highlight>
              </a:rPr>
              <a:t>num_of_variates</a:t>
            </a:r>
            <a:r>
              <a:rPr lang="en-US" sz="600" b="1" dirty="0">
                <a:solidFill>
                  <a:schemeClr val="tx1"/>
                </a:solidFill>
                <a:highlight>
                  <a:srgbClr val="FFFF00"/>
                </a:highlight>
              </a:rPr>
              <a:t>,</a:t>
            </a:r>
          </a:p>
          <a:p>
            <a:r>
              <a:rPr lang="en-US" sz="600" b="1" dirty="0">
                <a:solidFill>
                  <a:schemeClr val="tx1"/>
                </a:solidFill>
              </a:rPr>
              <a:t>        # prediction length:</a:t>
            </a:r>
          </a:p>
          <a:p>
            <a:r>
              <a:rPr lang="en-US" sz="600" b="1" dirty="0">
                <a:solidFill>
                  <a:schemeClr val="tx1"/>
                </a:solidFill>
              </a:rPr>
              <a:t>        </a:t>
            </a:r>
            <a:r>
              <a:rPr lang="en-US" sz="600" b="1" dirty="0" err="1">
                <a:solidFill>
                  <a:schemeClr val="tx1"/>
                </a:solidFill>
              </a:rPr>
              <a:t>prediction_length</a:t>
            </a:r>
            <a:r>
              <a:rPr lang="en-US" sz="600" b="1" dirty="0">
                <a:solidFill>
                  <a:schemeClr val="tx1"/>
                </a:solidFill>
              </a:rPr>
              <a:t>=</a:t>
            </a:r>
            <a:r>
              <a:rPr lang="en-US" sz="600" b="1" dirty="0" err="1">
                <a:solidFill>
                  <a:schemeClr val="tx1"/>
                </a:solidFill>
              </a:rPr>
              <a:t>prediction_length</a:t>
            </a:r>
            <a:r>
              <a:rPr lang="en-US" sz="600" b="1" dirty="0">
                <a:solidFill>
                  <a:schemeClr val="tx1"/>
                </a:solidFill>
              </a:rPr>
              <a:t>,</a:t>
            </a:r>
          </a:p>
          <a:p>
            <a:r>
              <a:rPr lang="en-US" sz="600" b="1" dirty="0">
                <a:solidFill>
                  <a:schemeClr val="tx1"/>
                </a:solidFill>
              </a:rPr>
              <a:t>        # context length:</a:t>
            </a:r>
          </a:p>
          <a:p>
            <a:r>
              <a:rPr lang="en-US" sz="600" b="1" dirty="0">
                <a:solidFill>
                  <a:schemeClr val="tx1"/>
                </a:solidFill>
              </a:rPr>
              <a:t>        </a:t>
            </a:r>
            <a:r>
              <a:rPr lang="en-US" sz="600" b="1" dirty="0" err="1">
                <a:solidFill>
                  <a:schemeClr val="tx1"/>
                </a:solidFill>
              </a:rPr>
              <a:t>context_length</a:t>
            </a:r>
            <a:r>
              <a:rPr lang="en-US" sz="600" b="1" dirty="0">
                <a:solidFill>
                  <a:schemeClr val="tx1"/>
                </a:solidFill>
              </a:rPr>
              <a:t>=</a:t>
            </a:r>
            <a:r>
              <a:rPr lang="en-US" sz="600" b="1" dirty="0" err="1">
                <a:solidFill>
                  <a:schemeClr val="tx1"/>
                </a:solidFill>
              </a:rPr>
              <a:t>prediction_length</a:t>
            </a:r>
            <a:r>
              <a:rPr lang="en-US" sz="600" b="1" dirty="0">
                <a:solidFill>
                  <a:schemeClr val="tx1"/>
                </a:solidFill>
              </a:rPr>
              <a:t> * 2,</a:t>
            </a:r>
          </a:p>
          <a:p>
            <a:r>
              <a:rPr lang="en-US" sz="600" b="1" dirty="0">
                <a:solidFill>
                  <a:schemeClr val="tx1"/>
                </a:solidFill>
              </a:rPr>
              <a:t>        # lags value copied from 1 week before:</a:t>
            </a:r>
          </a:p>
          <a:p>
            <a:r>
              <a:rPr lang="en-US" sz="600" b="1" dirty="0">
                <a:solidFill>
                  <a:schemeClr val="tx1"/>
                </a:solidFill>
              </a:rPr>
              <a:t>        </a:t>
            </a:r>
            <a:r>
              <a:rPr lang="en-US" sz="600" b="1" dirty="0" err="1">
                <a:solidFill>
                  <a:schemeClr val="tx1"/>
                </a:solidFill>
              </a:rPr>
              <a:t>lags_sequence</a:t>
            </a:r>
            <a:r>
              <a:rPr lang="en-US" sz="600" b="1" dirty="0">
                <a:solidFill>
                  <a:schemeClr val="tx1"/>
                </a:solidFill>
              </a:rPr>
              <a:t>=[1, 24 * 7],</a:t>
            </a:r>
          </a:p>
          <a:p>
            <a:r>
              <a:rPr lang="en-US" sz="600" b="1" dirty="0">
                <a:solidFill>
                  <a:schemeClr val="tx1"/>
                </a:solidFill>
              </a:rPr>
              <a:t>        # we'll add 2 time features ("month of year" and "age", see further):</a:t>
            </a:r>
          </a:p>
          <a:p>
            <a:r>
              <a:rPr lang="en-US" sz="600" b="1" dirty="0">
                <a:solidFill>
                  <a:schemeClr val="tx1"/>
                </a:solidFill>
              </a:rPr>
              <a:t>        </a:t>
            </a:r>
            <a:r>
              <a:rPr lang="en-US" sz="600" b="1" dirty="0" err="1">
                <a:solidFill>
                  <a:schemeClr val="tx1"/>
                </a:solidFill>
              </a:rPr>
              <a:t>num_time_features</a:t>
            </a:r>
            <a:r>
              <a:rPr lang="en-US" sz="600" b="1" dirty="0">
                <a:solidFill>
                  <a:schemeClr val="tx1"/>
                </a:solidFill>
              </a:rPr>
              <a:t>=</a:t>
            </a:r>
            <a:r>
              <a:rPr lang="en-US" sz="600" b="1" dirty="0" err="1">
                <a:solidFill>
                  <a:schemeClr val="tx1"/>
                </a:solidFill>
              </a:rPr>
              <a:t>len</a:t>
            </a:r>
            <a:r>
              <a:rPr lang="en-US" sz="600" b="1" dirty="0">
                <a:solidFill>
                  <a:schemeClr val="tx1"/>
                </a:solidFill>
              </a:rPr>
              <a:t>(</a:t>
            </a:r>
            <a:r>
              <a:rPr lang="en-US" sz="600" b="1" dirty="0" err="1">
                <a:solidFill>
                  <a:schemeClr val="tx1"/>
                </a:solidFill>
              </a:rPr>
              <a:t>time_features</a:t>
            </a:r>
            <a:r>
              <a:rPr lang="en-US" sz="600" b="1" dirty="0">
                <a:solidFill>
                  <a:schemeClr val="tx1"/>
                </a:solidFill>
              </a:rPr>
              <a:t>) + 1,</a:t>
            </a:r>
          </a:p>
          <a:p>
            <a:r>
              <a:rPr lang="en-US" sz="600" b="1" dirty="0">
                <a:solidFill>
                  <a:schemeClr val="tx1"/>
                </a:solidFill>
              </a:rPr>
              <a:t>        # transformer params:</a:t>
            </a:r>
          </a:p>
          <a:p>
            <a:r>
              <a:rPr lang="en-US" sz="600" b="1" dirty="0">
                <a:solidFill>
                  <a:schemeClr val="tx1"/>
                </a:solidFill>
              </a:rPr>
              <a:t>        dropout=0.1,</a:t>
            </a:r>
          </a:p>
          <a:p>
            <a:r>
              <a:rPr lang="en-US" sz="600" b="1" dirty="0">
                <a:solidFill>
                  <a:schemeClr val="tx1"/>
                </a:solidFill>
              </a:rPr>
              <a:t>        </a:t>
            </a:r>
            <a:r>
              <a:rPr lang="en-US" sz="600" b="1" dirty="0" err="1">
                <a:solidFill>
                  <a:schemeClr val="tx1"/>
                </a:solidFill>
              </a:rPr>
              <a:t>encoder_layers</a:t>
            </a:r>
            <a:r>
              <a:rPr lang="en-US" sz="600" b="1" dirty="0">
                <a:solidFill>
                  <a:schemeClr val="tx1"/>
                </a:solidFill>
              </a:rPr>
              <a:t>=6,</a:t>
            </a:r>
          </a:p>
          <a:p>
            <a:r>
              <a:rPr lang="en-US" sz="600" b="1" dirty="0">
                <a:solidFill>
                  <a:schemeClr val="tx1"/>
                </a:solidFill>
              </a:rPr>
              <a:t>        </a:t>
            </a:r>
            <a:r>
              <a:rPr lang="en-US" sz="600" b="1" dirty="0" err="1">
                <a:solidFill>
                  <a:schemeClr val="tx1"/>
                </a:solidFill>
              </a:rPr>
              <a:t>decoder_layers</a:t>
            </a:r>
            <a:r>
              <a:rPr lang="en-US" sz="600" b="1" dirty="0">
                <a:solidFill>
                  <a:schemeClr val="tx1"/>
                </a:solidFill>
              </a:rPr>
              <a:t>=4,</a:t>
            </a:r>
          </a:p>
          <a:p>
            <a:r>
              <a:rPr lang="en-US" sz="600" b="1" dirty="0">
                <a:solidFill>
                  <a:schemeClr val="tx1"/>
                </a:solidFill>
              </a:rPr>
              <a:t>        </a:t>
            </a:r>
            <a:r>
              <a:rPr lang="en-US" sz="600" b="1" dirty="0" err="1">
                <a:solidFill>
                  <a:schemeClr val="tx1"/>
                </a:solidFill>
              </a:rPr>
              <a:t>d_model</a:t>
            </a:r>
            <a:r>
              <a:rPr lang="en-US" sz="600" b="1" dirty="0">
                <a:solidFill>
                  <a:schemeClr val="tx1"/>
                </a:solidFill>
              </a:rPr>
              <a:t>=64,</a:t>
            </a:r>
            <a:endParaRPr lang="es-ES" sz="600" b="1" dirty="0">
              <a:solidFill>
                <a:schemeClr val="tx1"/>
              </a:solidFill>
            </a:endParaRPr>
          </a:p>
        </p:txBody>
      </p:sp>
      <p:sp>
        <p:nvSpPr>
          <p:cNvPr id="28" name="Rectángulo 27">
            <a:extLst>
              <a:ext uri="{FF2B5EF4-FFF2-40B4-BE49-F238E27FC236}">
                <a16:creationId xmlns:a16="http://schemas.microsoft.com/office/drawing/2014/main" id="{65242D52-A21D-1B2F-BCAD-BE071A55763D}"/>
              </a:ext>
            </a:extLst>
          </p:cNvPr>
          <p:cNvSpPr/>
          <p:nvPr/>
        </p:nvSpPr>
        <p:spPr>
          <a:xfrm>
            <a:off x="1115655" y="2008518"/>
            <a:ext cx="2139518" cy="4067868"/>
          </a:xfrm>
          <a:prstGeom prst="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err="1">
                <a:solidFill>
                  <a:schemeClr val="tx1"/>
                </a:solidFill>
              </a:rPr>
              <a:t>Create</a:t>
            </a:r>
            <a:r>
              <a:rPr lang="es-ES" sz="1200" b="1" dirty="0">
                <a:solidFill>
                  <a:schemeClr val="tx1"/>
                </a:solidFill>
              </a:rPr>
              <a:t> Data </a:t>
            </a:r>
            <a:r>
              <a:rPr lang="es-ES" sz="1200" b="1" dirty="0" err="1">
                <a:solidFill>
                  <a:schemeClr val="tx1"/>
                </a:solidFill>
              </a:rPr>
              <a:t>Loaders</a:t>
            </a:r>
            <a:endParaRPr lang="es-ES" sz="1200" b="1" dirty="0">
              <a:solidFill>
                <a:schemeClr val="tx1"/>
              </a:solidFill>
            </a:endParaRPr>
          </a:p>
          <a:p>
            <a:pPr algn="ctr"/>
            <a:endParaRPr lang="es-ES" sz="800" b="1" dirty="0">
              <a:solidFill>
                <a:schemeClr val="tx1"/>
              </a:solidFill>
            </a:endParaRPr>
          </a:p>
          <a:p>
            <a:pPr algn="ctr"/>
            <a:r>
              <a:rPr lang="en-US" sz="800" b="1" dirty="0" err="1">
                <a:solidFill>
                  <a:schemeClr val="tx1"/>
                </a:solidFill>
              </a:rPr>
              <a:t>DataLoaders</a:t>
            </a:r>
            <a:r>
              <a:rPr lang="en-US" sz="800" b="1" dirty="0">
                <a:solidFill>
                  <a:schemeClr val="tx1"/>
                </a:solidFill>
              </a:rPr>
              <a:t>, allow us to have batches of (input, output) pairs - or in other words (</a:t>
            </a:r>
            <a:r>
              <a:rPr lang="en-US" sz="800" b="1" dirty="0" err="1">
                <a:solidFill>
                  <a:schemeClr val="tx1"/>
                </a:solidFill>
              </a:rPr>
              <a:t>past_values</a:t>
            </a:r>
            <a:r>
              <a:rPr lang="en-US" sz="800" b="1" dirty="0">
                <a:solidFill>
                  <a:schemeClr val="tx1"/>
                </a:solidFill>
              </a:rPr>
              <a:t>, </a:t>
            </a:r>
            <a:r>
              <a:rPr lang="en-US" sz="800" b="1" dirty="0" err="1">
                <a:solidFill>
                  <a:schemeClr val="tx1"/>
                </a:solidFill>
              </a:rPr>
              <a:t>future_values</a:t>
            </a:r>
            <a:r>
              <a:rPr lang="en-US" sz="800" b="1" dirty="0">
                <a:solidFill>
                  <a:schemeClr val="tx1"/>
                </a:solidFill>
              </a:rPr>
              <a:t>).</a:t>
            </a:r>
            <a:endParaRPr lang="es-ES" sz="800" b="1" dirty="0">
              <a:solidFill>
                <a:schemeClr val="tx1"/>
              </a:solidFill>
            </a:endParaRPr>
          </a:p>
        </p:txBody>
      </p:sp>
      <p:sp>
        <p:nvSpPr>
          <p:cNvPr id="29" name="Rectángulo 28">
            <a:extLst>
              <a:ext uri="{FF2B5EF4-FFF2-40B4-BE49-F238E27FC236}">
                <a16:creationId xmlns:a16="http://schemas.microsoft.com/office/drawing/2014/main" id="{8CF1D78D-CC6F-71CF-3BFA-397934F2BCB4}"/>
              </a:ext>
            </a:extLst>
          </p:cNvPr>
          <p:cNvSpPr/>
          <p:nvPr/>
        </p:nvSpPr>
        <p:spPr>
          <a:xfrm>
            <a:off x="3255173" y="2008517"/>
            <a:ext cx="2139518" cy="2687848"/>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err="1">
                <a:solidFill>
                  <a:schemeClr val="tx1"/>
                </a:solidFill>
              </a:rPr>
              <a:t>create_train_dataloader</a:t>
            </a:r>
            <a:endParaRPr lang="es-ES" sz="1200" b="1" dirty="0">
              <a:solidFill>
                <a:schemeClr val="tx1"/>
              </a:solidFill>
            </a:endParaRPr>
          </a:p>
        </p:txBody>
      </p:sp>
      <p:sp>
        <p:nvSpPr>
          <p:cNvPr id="30" name="Rectángulo 29">
            <a:extLst>
              <a:ext uri="{FF2B5EF4-FFF2-40B4-BE49-F238E27FC236}">
                <a16:creationId xmlns:a16="http://schemas.microsoft.com/office/drawing/2014/main" id="{C1DCD035-732B-802B-46A7-0D98A378AB8A}"/>
              </a:ext>
            </a:extLst>
          </p:cNvPr>
          <p:cNvSpPr/>
          <p:nvPr/>
        </p:nvSpPr>
        <p:spPr>
          <a:xfrm>
            <a:off x="3255173" y="4696367"/>
            <a:ext cx="2139518" cy="1380021"/>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err="1">
                <a:solidFill>
                  <a:schemeClr val="tx1"/>
                </a:solidFill>
              </a:rPr>
              <a:t>create_backtest_dataloader</a:t>
            </a:r>
            <a:endParaRPr lang="es-ES" sz="1200" b="1" dirty="0">
              <a:solidFill>
                <a:schemeClr val="tx1"/>
              </a:solidFill>
            </a:endParaRPr>
          </a:p>
        </p:txBody>
      </p:sp>
      <p:cxnSp>
        <p:nvCxnSpPr>
          <p:cNvPr id="32" name="Conector: curvado 31">
            <a:extLst>
              <a:ext uri="{FF2B5EF4-FFF2-40B4-BE49-F238E27FC236}">
                <a16:creationId xmlns:a16="http://schemas.microsoft.com/office/drawing/2014/main" id="{B7C52EA1-860E-6B6E-B804-08FED97400FA}"/>
              </a:ext>
            </a:extLst>
          </p:cNvPr>
          <p:cNvCxnSpPr>
            <a:cxnSpLocks/>
            <a:endCxn id="17" idx="1"/>
          </p:cNvCxnSpPr>
          <p:nvPr/>
        </p:nvCxnSpPr>
        <p:spPr>
          <a:xfrm flipV="1">
            <a:off x="4340506" y="1016270"/>
            <a:ext cx="2888284" cy="831649"/>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ángulo 42">
            <a:extLst>
              <a:ext uri="{FF2B5EF4-FFF2-40B4-BE49-F238E27FC236}">
                <a16:creationId xmlns:a16="http://schemas.microsoft.com/office/drawing/2014/main" id="{C4933A76-E4E4-8E17-A7A6-1BA0F0F4D8C8}"/>
              </a:ext>
            </a:extLst>
          </p:cNvPr>
          <p:cNvSpPr/>
          <p:nvPr/>
        </p:nvSpPr>
        <p:spPr>
          <a:xfrm>
            <a:off x="5394690" y="2378990"/>
            <a:ext cx="1836000" cy="989816"/>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ES" sz="1050" b="1" dirty="0">
                <a:solidFill>
                  <a:schemeClr val="tx1"/>
                </a:solidFill>
              </a:rPr>
              <a:t>2 - </a:t>
            </a:r>
            <a:r>
              <a:rPr lang="es-ES" sz="1050" b="1" dirty="0" err="1">
                <a:solidFill>
                  <a:schemeClr val="tx1"/>
                </a:solidFill>
              </a:rPr>
              <a:t>create_transformation</a:t>
            </a:r>
            <a:endParaRPr lang="es-ES" sz="1050" b="1" dirty="0">
              <a:solidFill>
                <a:schemeClr val="tx1"/>
              </a:solidFill>
            </a:endParaRPr>
          </a:p>
        </p:txBody>
      </p:sp>
      <p:sp>
        <p:nvSpPr>
          <p:cNvPr id="46" name="Rectángulo 45">
            <a:extLst>
              <a:ext uri="{FF2B5EF4-FFF2-40B4-BE49-F238E27FC236}">
                <a16:creationId xmlns:a16="http://schemas.microsoft.com/office/drawing/2014/main" id="{F4C9ADCA-0352-4526-84FA-5617041C636D}"/>
              </a:ext>
            </a:extLst>
          </p:cNvPr>
          <p:cNvSpPr/>
          <p:nvPr/>
        </p:nvSpPr>
        <p:spPr>
          <a:xfrm>
            <a:off x="5394691" y="3699316"/>
            <a:ext cx="1836000" cy="334760"/>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ES" sz="1050" b="1" dirty="0">
                <a:solidFill>
                  <a:schemeClr val="tx1"/>
                </a:solidFill>
              </a:rPr>
              <a:t>4 - </a:t>
            </a:r>
            <a:r>
              <a:rPr lang="es-ES" sz="1050" b="1" dirty="0" err="1">
                <a:solidFill>
                  <a:schemeClr val="tx1"/>
                </a:solidFill>
              </a:rPr>
              <a:t>create_instance_splitter</a:t>
            </a:r>
            <a:endParaRPr lang="es-ES" sz="1050" b="1" dirty="0">
              <a:solidFill>
                <a:schemeClr val="tx1"/>
              </a:solidFill>
            </a:endParaRPr>
          </a:p>
        </p:txBody>
      </p:sp>
      <p:sp>
        <p:nvSpPr>
          <p:cNvPr id="4" name="Rectángulo 3">
            <a:extLst>
              <a:ext uri="{FF2B5EF4-FFF2-40B4-BE49-F238E27FC236}">
                <a16:creationId xmlns:a16="http://schemas.microsoft.com/office/drawing/2014/main" id="{6758047B-51BA-2C2F-02C0-E650D672BD53}"/>
              </a:ext>
            </a:extLst>
          </p:cNvPr>
          <p:cNvSpPr/>
          <p:nvPr/>
        </p:nvSpPr>
        <p:spPr>
          <a:xfrm>
            <a:off x="1115654" y="6076386"/>
            <a:ext cx="2139518" cy="1282094"/>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err="1">
                <a:solidFill>
                  <a:schemeClr val="tx1"/>
                </a:solidFill>
              </a:rPr>
              <a:t>Train_model</a:t>
            </a:r>
            <a:endParaRPr lang="es-ES" sz="1200" b="1" dirty="0">
              <a:solidFill>
                <a:schemeClr val="tx1"/>
              </a:solidFill>
            </a:endParaRPr>
          </a:p>
        </p:txBody>
      </p:sp>
      <p:sp>
        <p:nvSpPr>
          <p:cNvPr id="7" name="Rectángulo 6">
            <a:extLst>
              <a:ext uri="{FF2B5EF4-FFF2-40B4-BE49-F238E27FC236}">
                <a16:creationId xmlns:a16="http://schemas.microsoft.com/office/drawing/2014/main" id="{B096C03D-1F6F-1235-4C09-3BE58A638CC2}"/>
              </a:ext>
            </a:extLst>
          </p:cNvPr>
          <p:cNvSpPr/>
          <p:nvPr/>
        </p:nvSpPr>
        <p:spPr>
          <a:xfrm>
            <a:off x="7228790" y="2381972"/>
            <a:ext cx="5460902" cy="989816"/>
          </a:xfrm>
          <a:prstGeom prst="rect">
            <a:avLst/>
          </a:prstGeom>
          <a:solidFill>
            <a:srgbClr val="EFFF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arenR"/>
            </a:pPr>
            <a:r>
              <a:rPr lang="en-US" sz="700" b="1" dirty="0">
                <a:solidFill>
                  <a:schemeClr val="tx1"/>
                </a:solidFill>
                <a:latin typeface="Söhne"/>
              </a:rPr>
              <a:t>Remove static/dynamic fields if not specified: </a:t>
            </a:r>
            <a:r>
              <a:rPr lang="en-US" sz="700" dirty="0">
                <a:solidFill>
                  <a:schemeClr val="tx1"/>
                </a:solidFill>
                <a:latin typeface="Söhne"/>
              </a:rPr>
              <a:t>Fields are removed if the number of specified static or dynamic features is zero.</a:t>
            </a:r>
          </a:p>
          <a:p>
            <a:pPr marL="228600" indent="-228600">
              <a:buFont typeface="+mj-lt"/>
              <a:buAutoNum type="arabicParenR"/>
            </a:pPr>
            <a:r>
              <a:rPr lang="en-US" sz="700" b="1" dirty="0">
                <a:solidFill>
                  <a:schemeClr val="tx1"/>
                </a:solidFill>
                <a:latin typeface="Söhne"/>
              </a:rPr>
              <a:t>Convert the data to NumPy: </a:t>
            </a:r>
            <a:r>
              <a:rPr lang="en-US" sz="700" dirty="0">
                <a:solidFill>
                  <a:schemeClr val="tx1"/>
                </a:solidFill>
                <a:latin typeface="Söhne"/>
              </a:rPr>
              <a:t>Data is converted to NumPy arrays for static categorical and real features if they exist.</a:t>
            </a:r>
          </a:p>
          <a:p>
            <a:pPr marL="228600" indent="-228600">
              <a:buFont typeface="+mj-lt"/>
              <a:buAutoNum type="arabicParenR"/>
            </a:pPr>
            <a:r>
              <a:rPr lang="en-US" sz="700" b="1" dirty="0">
                <a:solidFill>
                  <a:schemeClr val="tx1"/>
                </a:solidFill>
                <a:latin typeface="Söhne"/>
              </a:rPr>
              <a:t>Handle </a:t>
            </a:r>
            <a:r>
              <a:rPr lang="en-US" sz="700" b="1" dirty="0" err="1">
                <a:solidFill>
                  <a:schemeClr val="tx1"/>
                </a:solidFill>
                <a:latin typeface="Söhne"/>
              </a:rPr>
              <a:t>NaN</a:t>
            </a:r>
            <a:r>
              <a:rPr lang="en-US" sz="700" b="1" dirty="0">
                <a:solidFill>
                  <a:schemeClr val="tx1"/>
                </a:solidFill>
                <a:latin typeface="Söhne"/>
              </a:rPr>
              <a:t> values: </a:t>
            </a:r>
            <a:r>
              <a:rPr lang="en-US" sz="700" dirty="0">
                <a:solidFill>
                  <a:schemeClr val="tx1"/>
                </a:solidFill>
                <a:latin typeface="Söhne"/>
              </a:rPr>
              <a:t>Indicators for observed values are added to handle </a:t>
            </a:r>
            <a:r>
              <a:rPr lang="en-US" sz="700" dirty="0" err="1">
                <a:solidFill>
                  <a:schemeClr val="tx1"/>
                </a:solidFill>
                <a:latin typeface="Söhne"/>
              </a:rPr>
              <a:t>NaN</a:t>
            </a:r>
            <a:r>
              <a:rPr lang="en-US" sz="700" dirty="0">
                <a:solidFill>
                  <a:schemeClr val="tx1"/>
                </a:solidFill>
                <a:latin typeface="Söhne"/>
              </a:rPr>
              <a:t> values in the target field.</a:t>
            </a:r>
          </a:p>
          <a:p>
            <a:pPr marL="228600" indent="-228600">
              <a:buFont typeface="+mj-lt"/>
              <a:buAutoNum type="arabicParenR"/>
            </a:pPr>
            <a:r>
              <a:rPr lang="en-US" sz="700" b="1" dirty="0">
                <a:solidFill>
                  <a:schemeClr val="tx1"/>
                </a:solidFill>
                <a:latin typeface="Söhne"/>
              </a:rPr>
              <a:t>Add temporal features: </a:t>
            </a:r>
            <a:r>
              <a:rPr lang="en-US" sz="700" dirty="0">
                <a:solidFill>
                  <a:schemeClr val="tx1"/>
                </a:solidFill>
                <a:latin typeface="Söhne"/>
              </a:rPr>
              <a:t>Features like month of the year are added based on the data frequency.</a:t>
            </a:r>
          </a:p>
          <a:p>
            <a:pPr marL="228600" indent="-228600">
              <a:buFont typeface="+mj-lt"/>
              <a:buAutoNum type="arabicParenR"/>
            </a:pPr>
            <a:r>
              <a:rPr lang="en-US" sz="700" b="1" dirty="0">
                <a:solidFill>
                  <a:schemeClr val="tx1"/>
                </a:solidFill>
                <a:latin typeface="Söhne"/>
              </a:rPr>
              <a:t>Add an age feature</a:t>
            </a:r>
            <a:r>
              <a:rPr lang="en-US" sz="700" dirty="0">
                <a:solidFill>
                  <a:schemeClr val="tx1"/>
                </a:solidFill>
                <a:latin typeface="Söhne"/>
              </a:rPr>
              <a:t>: A feature indicating the "age" of the time series is added, representing how long it has been since the series started.</a:t>
            </a:r>
          </a:p>
          <a:p>
            <a:pPr marL="228600" indent="-228600">
              <a:buFont typeface="+mj-lt"/>
              <a:buAutoNum type="arabicParenR"/>
            </a:pPr>
            <a:r>
              <a:rPr lang="en-US" sz="700" b="1" dirty="0">
                <a:solidFill>
                  <a:schemeClr val="tx1"/>
                </a:solidFill>
                <a:latin typeface="Söhne"/>
              </a:rPr>
              <a:t>Vertically stack temporal features</a:t>
            </a:r>
            <a:r>
              <a:rPr lang="en-US" sz="700" dirty="0">
                <a:solidFill>
                  <a:schemeClr val="tx1"/>
                </a:solidFill>
                <a:latin typeface="Söhne"/>
              </a:rPr>
              <a:t>: All temporal features are stacked vertically into a single field.</a:t>
            </a:r>
          </a:p>
          <a:p>
            <a:pPr marL="228600" indent="-228600">
              <a:buFont typeface="+mj-lt"/>
              <a:buAutoNum type="arabicParenR"/>
            </a:pPr>
            <a:r>
              <a:rPr lang="en-US" sz="700" b="1" dirty="0">
                <a:solidFill>
                  <a:schemeClr val="tx1"/>
                </a:solidFill>
                <a:latin typeface="Söhne"/>
              </a:rPr>
              <a:t>Rename fields</a:t>
            </a:r>
            <a:r>
              <a:rPr lang="en-US" sz="700" dirty="0">
                <a:solidFill>
                  <a:schemeClr val="tx1"/>
                </a:solidFill>
                <a:latin typeface="Söhne"/>
              </a:rPr>
              <a:t>: Fields are renamed to match </a:t>
            </a:r>
            <a:r>
              <a:rPr lang="en-US" sz="700" dirty="0" err="1">
                <a:solidFill>
                  <a:schemeClr val="tx1"/>
                </a:solidFill>
                <a:latin typeface="Söhne"/>
              </a:rPr>
              <a:t>HuggingFace</a:t>
            </a:r>
            <a:r>
              <a:rPr lang="en-US" sz="700" dirty="0">
                <a:solidFill>
                  <a:schemeClr val="tx1"/>
                </a:solidFill>
                <a:latin typeface="Söhne"/>
              </a:rPr>
              <a:t> library conventions.</a:t>
            </a:r>
          </a:p>
        </p:txBody>
      </p:sp>
      <p:sp>
        <p:nvSpPr>
          <p:cNvPr id="24" name="Rectángulo 23">
            <a:extLst>
              <a:ext uri="{FF2B5EF4-FFF2-40B4-BE49-F238E27FC236}">
                <a16:creationId xmlns:a16="http://schemas.microsoft.com/office/drawing/2014/main" id="{DCAC10D4-6401-AC30-F4C3-2B5B2030351B}"/>
              </a:ext>
            </a:extLst>
          </p:cNvPr>
          <p:cNvSpPr/>
          <p:nvPr/>
        </p:nvSpPr>
        <p:spPr>
          <a:xfrm>
            <a:off x="5394690" y="2008384"/>
            <a:ext cx="7295002" cy="374129"/>
          </a:xfrm>
          <a:prstGeom prst="rect">
            <a:avLst/>
          </a:prstGeom>
          <a:solidFill>
            <a:srgbClr val="EFFF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b="1" dirty="0">
                <a:solidFill>
                  <a:schemeClr val="tx1"/>
                </a:solidFill>
                <a:latin typeface="Söhne"/>
              </a:rPr>
              <a:t>1 - </a:t>
            </a:r>
            <a:r>
              <a:rPr lang="en-US" sz="800" b="1" dirty="0">
                <a:solidFill>
                  <a:schemeClr val="tx1"/>
                </a:solidFill>
                <a:latin typeface="Söhne"/>
              </a:rPr>
              <a:t>Definition of input names for prediction and training</a:t>
            </a:r>
            <a:r>
              <a:rPr lang="en-US" sz="800" dirty="0">
                <a:solidFill>
                  <a:schemeClr val="tx1"/>
                </a:solidFill>
                <a:latin typeface="Söhne"/>
              </a:rPr>
              <a:t>: Lists of field names are defined for prediction and training inputs.</a:t>
            </a:r>
            <a:endParaRPr lang="es-ES" sz="800" b="1" dirty="0">
              <a:solidFill>
                <a:schemeClr val="tx1"/>
              </a:solidFill>
            </a:endParaRPr>
          </a:p>
        </p:txBody>
      </p:sp>
      <p:sp>
        <p:nvSpPr>
          <p:cNvPr id="25" name="Rectángulo 24">
            <a:extLst>
              <a:ext uri="{FF2B5EF4-FFF2-40B4-BE49-F238E27FC236}">
                <a16:creationId xmlns:a16="http://schemas.microsoft.com/office/drawing/2014/main" id="{A25BF452-A785-8DF5-5E01-E4153C2D3C54}"/>
              </a:ext>
            </a:extLst>
          </p:cNvPr>
          <p:cNvSpPr/>
          <p:nvPr/>
        </p:nvSpPr>
        <p:spPr>
          <a:xfrm>
            <a:off x="5394691" y="3364556"/>
            <a:ext cx="7295002" cy="334760"/>
          </a:xfrm>
          <a:prstGeom prst="rect">
            <a:avLst/>
          </a:prstGeom>
          <a:solidFill>
            <a:srgbClr val="EFFF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b="1" dirty="0">
                <a:solidFill>
                  <a:schemeClr val="tx1"/>
                </a:solidFill>
                <a:latin typeface="Söhne"/>
              </a:rPr>
              <a:t>3 - </a:t>
            </a:r>
            <a:r>
              <a:rPr lang="en-US" sz="800" b="1" dirty="0">
                <a:solidFill>
                  <a:schemeClr val="tx1"/>
                </a:solidFill>
                <a:latin typeface="Söhne"/>
              </a:rPr>
              <a:t>Data caching (optional)</a:t>
            </a:r>
            <a:r>
              <a:rPr lang="en-US" sz="800" dirty="0">
                <a:solidFill>
                  <a:schemeClr val="tx1"/>
                </a:solidFill>
                <a:latin typeface="Söhne"/>
              </a:rPr>
              <a:t>: Transformed data is cached if specified.</a:t>
            </a:r>
            <a:endParaRPr lang="es-ES" sz="800" b="1" dirty="0">
              <a:solidFill>
                <a:schemeClr val="tx1"/>
              </a:solidFill>
            </a:endParaRPr>
          </a:p>
        </p:txBody>
      </p:sp>
      <p:sp>
        <p:nvSpPr>
          <p:cNvPr id="27" name="Rectángulo 26">
            <a:extLst>
              <a:ext uri="{FF2B5EF4-FFF2-40B4-BE49-F238E27FC236}">
                <a16:creationId xmlns:a16="http://schemas.microsoft.com/office/drawing/2014/main" id="{E8C24FBB-47D5-0CD8-FB9D-5539D1D0F881}"/>
              </a:ext>
            </a:extLst>
          </p:cNvPr>
          <p:cNvSpPr/>
          <p:nvPr/>
        </p:nvSpPr>
        <p:spPr>
          <a:xfrm>
            <a:off x="5394690" y="4034076"/>
            <a:ext cx="7295002" cy="334760"/>
          </a:xfrm>
          <a:prstGeom prst="rect">
            <a:avLst/>
          </a:prstGeom>
          <a:solidFill>
            <a:srgbClr val="EFFF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b="1" dirty="0">
                <a:solidFill>
                  <a:schemeClr val="tx1"/>
                </a:solidFill>
                <a:latin typeface="Söhne"/>
              </a:rPr>
              <a:t>5 - </a:t>
            </a:r>
            <a:r>
              <a:rPr lang="en-US" sz="800" b="1" dirty="0">
                <a:solidFill>
                  <a:schemeClr val="tx1"/>
                </a:solidFill>
                <a:latin typeface="Söhne"/>
              </a:rPr>
              <a:t>Training instance sampling</a:t>
            </a:r>
            <a:r>
              <a:rPr lang="en-US" sz="800" dirty="0">
                <a:solidFill>
                  <a:schemeClr val="tx1"/>
                </a:solidFill>
                <a:latin typeface="Söhne"/>
              </a:rPr>
              <a:t>: The instance splitter randomly samples training instances from transformed time series data.</a:t>
            </a:r>
            <a:endParaRPr lang="es-ES" sz="800" b="1" dirty="0">
              <a:solidFill>
                <a:schemeClr val="tx1"/>
              </a:solidFill>
            </a:endParaRPr>
          </a:p>
        </p:txBody>
      </p:sp>
      <p:sp>
        <p:nvSpPr>
          <p:cNvPr id="34" name="Rectángulo 33">
            <a:extLst>
              <a:ext uri="{FF2B5EF4-FFF2-40B4-BE49-F238E27FC236}">
                <a16:creationId xmlns:a16="http://schemas.microsoft.com/office/drawing/2014/main" id="{D0B3F3B3-C2BD-5338-A2E9-51D4DB74302A}"/>
              </a:ext>
            </a:extLst>
          </p:cNvPr>
          <p:cNvSpPr/>
          <p:nvPr/>
        </p:nvSpPr>
        <p:spPr>
          <a:xfrm>
            <a:off x="5394690" y="4361604"/>
            <a:ext cx="7295002" cy="334760"/>
          </a:xfrm>
          <a:prstGeom prst="rect">
            <a:avLst/>
          </a:prstGeom>
          <a:solidFill>
            <a:srgbClr val="EFFF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b="1" dirty="0">
                <a:solidFill>
                  <a:schemeClr val="tx1"/>
                </a:solidFill>
                <a:latin typeface="Söhne"/>
              </a:rPr>
              <a:t>6 - </a:t>
            </a:r>
            <a:r>
              <a:rPr lang="en-US" sz="800" b="1" dirty="0">
                <a:solidFill>
                  <a:schemeClr val="tx1"/>
                </a:solidFill>
                <a:latin typeface="Söhne"/>
              </a:rPr>
              <a:t>Batch creation</a:t>
            </a:r>
            <a:r>
              <a:rPr lang="en-US" sz="800" dirty="0">
                <a:solidFill>
                  <a:schemeClr val="tx1"/>
                </a:solidFill>
                <a:latin typeface="Söhne"/>
              </a:rPr>
              <a:t>: Batches of training data are created according to the model's input dimensions and batch size, potentially shuffling the batches.</a:t>
            </a:r>
            <a:endParaRPr lang="es-ES" sz="500" b="1" dirty="0">
              <a:solidFill>
                <a:schemeClr val="tx1"/>
              </a:solidFill>
            </a:endParaRPr>
          </a:p>
        </p:txBody>
      </p:sp>
      <p:sp>
        <p:nvSpPr>
          <p:cNvPr id="37" name="Rectángulo 36">
            <a:extLst>
              <a:ext uri="{FF2B5EF4-FFF2-40B4-BE49-F238E27FC236}">
                <a16:creationId xmlns:a16="http://schemas.microsoft.com/office/drawing/2014/main" id="{E4DE08C4-7431-A4C4-ADCB-BE44DCBAA79C}"/>
              </a:ext>
            </a:extLst>
          </p:cNvPr>
          <p:cNvSpPr/>
          <p:nvPr/>
        </p:nvSpPr>
        <p:spPr>
          <a:xfrm>
            <a:off x="3255172" y="6073817"/>
            <a:ext cx="9434520" cy="1273865"/>
          </a:xfrm>
          <a:prstGeom prst="rect">
            <a:avLst/>
          </a:prstGeom>
          <a:solidFill>
            <a:srgbClr val="EFFF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arenR"/>
            </a:pPr>
            <a:r>
              <a:rPr lang="en-US" sz="700" b="1" dirty="0">
                <a:solidFill>
                  <a:schemeClr val="tx1"/>
                </a:solidFill>
                <a:highlight>
                  <a:srgbClr val="FFE7DD"/>
                </a:highlight>
                <a:latin typeface="Söhne"/>
              </a:rPr>
              <a:t>Accelerator initialization</a:t>
            </a:r>
          </a:p>
          <a:p>
            <a:pPr marL="228600" indent="-228600">
              <a:buFont typeface="+mj-lt"/>
              <a:buAutoNum type="arabicParenR"/>
            </a:pPr>
            <a:r>
              <a:rPr lang="en-US" sz="700" b="1" dirty="0">
                <a:solidFill>
                  <a:schemeClr val="tx1"/>
                </a:solidFill>
                <a:highlight>
                  <a:srgbClr val="FFE7DD"/>
                </a:highlight>
                <a:latin typeface="Söhne"/>
              </a:rPr>
              <a:t>Model transfer to device: </a:t>
            </a:r>
            <a:r>
              <a:rPr lang="en-US" sz="700" dirty="0">
                <a:solidFill>
                  <a:schemeClr val="tx1"/>
                </a:solidFill>
                <a:highlight>
                  <a:srgbClr val="FFE7DD"/>
                </a:highlight>
                <a:latin typeface="Söhne"/>
              </a:rPr>
              <a:t>The model is moved to the appropriate device (GPU or CPU) using the to() method of the </a:t>
            </a:r>
            <a:r>
              <a:rPr lang="en-US" sz="700" u="sng" dirty="0">
                <a:solidFill>
                  <a:schemeClr val="tx1"/>
                </a:solidFill>
                <a:highlight>
                  <a:srgbClr val="FFE7DD"/>
                </a:highlight>
                <a:latin typeface="Söhne"/>
              </a:rPr>
              <a:t>Accelerator</a:t>
            </a:r>
            <a:r>
              <a:rPr lang="en-US" sz="700" dirty="0">
                <a:solidFill>
                  <a:schemeClr val="tx1"/>
                </a:solidFill>
                <a:highlight>
                  <a:srgbClr val="FFE7DD"/>
                </a:highlight>
                <a:latin typeface="Söhne"/>
              </a:rPr>
              <a:t>.</a:t>
            </a:r>
          </a:p>
          <a:p>
            <a:pPr marL="228600" indent="-228600">
              <a:buFont typeface="+mj-lt"/>
              <a:buAutoNum type="arabicParenR"/>
            </a:pPr>
            <a:r>
              <a:rPr lang="en-US" sz="700" b="1" dirty="0">
                <a:solidFill>
                  <a:schemeClr val="tx1"/>
                </a:solidFill>
                <a:highlight>
                  <a:srgbClr val="FFE7DD"/>
                </a:highlight>
                <a:latin typeface="Söhne"/>
              </a:rPr>
              <a:t>Optimizer initialization:</a:t>
            </a:r>
            <a:r>
              <a:rPr lang="en-US" sz="700" dirty="0">
                <a:solidFill>
                  <a:schemeClr val="tx1"/>
                </a:solidFill>
                <a:highlight>
                  <a:srgbClr val="FFE7DD"/>
                </a:highlight>
                <a:latin typeface="Söhne"/>
              </a:rPr>
              <a:t> An </a:t>
            </a:r>
            <a:r>
              <a:rPr lang="en-US" sz="700" dirty="0" err="1">
                <a:solidFill>
                  <a:schemeClr val="tx1"/>
                </a:solidFill>
                <a:highlight>
                  <a:srgbClr val="FFE7DD"/>
                </a:highlight>
                <a:latin typeface="Söhne"/>
              </a:rPr>
              <a:t>AdamW</a:t>
            </a:r>
            <a:r>
              <a:rPr lang="en-US" sz="700" dirty="0">
                <a:solidFill>
                  <a:schemeClr val="tx1"/>
                </a:solidFill>
                <a:highlight>
                  <a:srgbClr val="FFE7DD"/>
                </a:highlight>
                <a:latin typeface="Söhne"/>
              </a:rPr>
              <a:t> optimizer is initialized with model parameters and specified hyperparameters.</a:t>
            </a:r>
          </a:p>
          <a:p>
            <a:pPr marL="228600" indent="-228600">
              <a:buFont typeface="+mj-lt"/>
              <a:buAutoNum type="arabicParenR"/>
            </a:pPr>
            <a:r>
              <a:rPr lang="en-US" sz="700" b="1" dirty="0">
                <a:solidFill>
                  <a:schemeClr val="tx1"/>
                </a:solidFill>
                <a:highlight>
                  <a:srgbClr val="FFE7DD"/>
                </a:highlight>
                <a:latin typeface="Söhne"/>
              </a:rPr>
              <a:t>Model and optimizer preparation: </a:t>
            </a:r>
            <a:r>
              <a:rPr lang="en-US" sz="700" dirty="0">
                <a:solidFill>
                  <a:schemeClr val="tx1"/>
                </a:solidFill>
                <a:highlight>
                  <a:srgbClr val="FFE7DD"/>
                </a:highlight>
                <a:latin typeface="Söhne"/>
              </a:rPr>
              <a:t>The model and optimizer are prepared for training using the </a:t>
            </a:r>
            <a:r>
              <a:rPr lang="en-US" sz="700" b="1" dirty="0">
                <a:solidFill>
                  <a:schemeClr val="tx1"/>
                </a:solidFill>
                <a:highlight>
                  <a:srgbClr val="FFE7DD"/>
                </a:highlight>
                <a:latin typeface="Söhne"/>
              </a:rPr>
              <a:t>prepare() method </a:t>
            </a:r>
            <a:r>
              <a:rPr lang="en-US" sz="700" dirty="0">
                <a:solidFill>
                  <a:schemeClr val="tx1"/>
                </a:solidFill>
                <a:highlight>
                  <a:srgbClr val="FFE7DD"/>
                </a:highlight>
                <a:latin typeface="Söhne"/>
              </a:rPr>
              <a:t>of the </a:t>
            </a:r>
            <a:r>
              <a:rPr lang="en-US" sz="700" u="sng" dirty="0">
                <a:solidFill>
                  <a:schemeClr val="tx1"/>
                </a:solidFill>
                <a:highlight>
                  <a:srgbClr val="FFE7DD"/>
                </a:highlight>
                <a:latin typeface="Söhne"/>
              </a:rPr>
              <a:t>Accelerator</a:t>
            </a:r>
            <a:r>
              <a:rPr lang="en-US" sz="700" dirty="0">
                <a:solidFill>
                  <a:schemeClr val="tx1"/>
                </a:solidFill>
                <a:highlight>
                  <a:srgbClr val="FFE7DD"/>
                </a:highlight>
                <a:latin typeface="Söhne"/>
              </a:rPr>
              <a:t>.</a:t>
            </a:r>
          </a:p>
          <a:p>
            <a:pPr marL="228600" indent="-228600">
              <a:buFont typeface="+mj-lt"/>
              <a:buAutoNum type="arabicParenR"/>
            </a:pPr>
            <a:r>
              <a:rPr lang="en-US" sz="700" b="1" dirty="0">
                <a:solidFill>
                  <a:schemeClr val="tx1"/>
                </a:solidFill>
                <a:highlight>
                  <a:srgbClr val="F3FEDA"/>
                </a:highlight>
                <a:latin typeface="Söhne"/>
              </a:rPr>
              <a:t>Training mode activation: </a:t>
            </a:r>
            <a:r>
              <a:rPr lang="en-US" sz="700" dirty="0">
                <a:solidFill>
                  <a:schemeClr val="tx1"/>
                </a:solidFill>
                <a:highlight>
                  <a:srgbClr val="F3FEDA"/>
                </a:highlight>
                <a:latin typeface="Söhne"/>
              </a:rPr>
              <a:t>The model's training mode is activated using the </a:t>
            </a:r>
            <a:r>
              <a:rPr lang="en-US" sz="700" b="1" dirty="0">
                <a:solidFill>
                  <a:schemeClr val="tx1"/>
                </a:solidFill>
                <a:highlight>
                  <a:srgbClr val="F3FEDA"/>
                </a:highlight>
                <a:latin typeface="Söhne"/>
              </a:rPr>
              <a:t>train() </a:t>
            </a:r>
            <a:r>
              <a:rPr lang="en-US" sz="700" dirty="0">
                <a:solidFill>
                  <a:schemeClr val="tx1"/>
                </a:solidFill>
                <a:highlight>
                  <a:srgbClr val="F3FEDA"/>
                </a:highlight>
                <a:latin typeface="Söhne"/>
              </a:rPr>
              <a:t>method.</a:t>
            </a:r>
          </a:p>
          <a:p>
            <a:pPr marL="228600" indent="-228600">
              <a:buFont typeface="+mj-lt"/>
              <a:buAutoNum type="arabicParenR"/>
            </a:pPr>
            <a:r>
              <a:rPr lang="en-US" sz="700" b="1" dirty="0">
                <a:solidFill>
                  <a:schemeClr val="tx1"/>
                </a:solidFill>
                <a:highlight>
                  <a:srgbClr val="F3FEDA"/>
                </a:highlight>
                <a:latin typeface="Söhne"/>
              </a:rPr>
              <a:t>Training loop: </a:t>
            </a:r>
            <a:r>
              <a:rPr lang="en-US" sz="700" dirty="0">
                <a:solidFill>
                  <a:schemeClr val="tx1"/>
                </a:solidFill>
                <a:highlight>
                  <a:srgbClr val="F3FEDA"/>
                </a:highlight>
                <a:latin typeface="Söhne"/>
              </a:rPr>
              <a:t>The training loop iterates over the specified number of epochs:</a:t>
            </a:r>
          </a:p>
          <a:p>
            <a:pPr marL="685800" lvl="1" indent="-228600">
              <a:buFont typeface="+mj-lt"/>
              <a:buAutoNum type="arabicParenR"/>
            </a:pPr>
            <a:r>
              <a:rPr lang="en-US" sz="700" b="1" dirty="0">
                <a:solidFill>
                  <a:schemeClr val="tx1"/>
                </a:solidFill>
                <a:latin typeface="Söhne"/>
              </a:rPr>
              <a:t>Model output computation: </a:t>
            </a:r>
            <a:r>
              <a:rPr lang="en-US" sz="700" dirty="0">
                <a:solidFill>
                  <a:schemeClr val="tx1"/>
                </a:solidFill>
                <a:latin typeface="Söhne"/>
              </a:rPr>
              <a:t>Model outputs are computed for the current batch using the </a:t>
            </a:r>
            <a:r>
              <a:rPr lang="en-US" sz="700" b="1" dirty="0">
                <a:solidFill>
                  <a:schemeClr val="tx1"/>
                </a:solidFill>
                <a:latin typeface="Söhne"/>
              </a:rPr>
              <a:t>forward() </a:t>
            </a:r>
            <a:r>
              <a:rPr lang="en-US" sz="700" dirty="0">
                <a:solidFill>
                  <a:schemeClr val="tx1"/>
                </a:solidFill>
                <a:latin typeface="Söhne"/>
              </a:rPr>
              <a:t>method.</a:t>
            </a:r>
          </a:p>
          <a:p>
            <a:pPr marL="685800" lvl="1" indent="-228600">
              <a:buFont typeface="+mj-lt"/>
              <a:buAutoNum type="arabicParenR"/>
            </a:pPr>
            <a:r>
              <a:rPr lang="en-US" sz="700" b="1" dirty="0">
                <a:solidFill>
                  <a:schemeClr val="tx1"/>
                </a:solidFill>
                <a:latin typeface="Söhne"/>
              </a:rPr>
              <a:t>Loss calculation: </a:t>
            </a:r>
            <a:r>
              <a:rPr lang="en-US" sz="700" dirty="0">
                <a:solidFill>
                  <a:schemeClr val="tx1"/>
                </a:solidFill>
                <a:latin typeface="Söhne"/>
              </a:rPr>
              <a:t>The loss is calculated based on the model outputs.</a:t>
            </a:r>
          </a:p>
          <a:p>
            <a:pPr marL="685800" lvl="1" indent="-228600">
              <a:buFont typeface="+mj-lt"/>
              <a:buAutoNum type="arabicParenR"/>
            </a:pPr>
            <a:r>
              <a:rPr lang="en-US" sz="700" b="1" dirty="0">
                <a:solidFill>
                  <a:schemeClr val="tx1"/>
                </a:solidFill>
                <a:latin typeface="Söhne"/>
              </a:rPr>
              <a:t>Backpropagation and parameter update: </a:t>
            </a:r>
            <a:r>
              <a:rPr lang="en-US" sz="700" dirty="0">
                <a:solidFill>
                  <a:schemeClr val="tx1"/>
                </a:solidFill>
                <a:latin typeface="Söhne"/>
              </a:rPr>
              <a:t>Backpropagation is performed to compute gradients, and model parameters are updated using the optimizer.</a:t>
            </a:r>
          </a:p>
        </p:txBody>
      </p:sp>
      <p:sp>
        <p:nvSpPr>
          <p:cNvPr id="41" name="Rectángulo 40">
            <a:extLst>
              <a:ext uri="{FF2B5EF4-FFF2-40B4-BE49-F238E27FC236}">
                <a16:creationId xmlns:a16="http://schemas.microsoft.com/office/drawing/2014/main" id="{3634D747-29C1-5532-4041-346A8B3CEE5D}"/>
              </a:ext>
            </a:extLst>
          </p:cNvPr>
          <p:cNvSpPr/>
          <p:nvPr/>
        </p:nvSpPr>
        <p:spPr>
          <a:xfrm>
            <a:off x="1115654" y="7347682"/>
            <a:ext cx="2139518" cy="1912315"/>
          </a:xfrm>
          <a:prstGeom prst="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err="1">
                <a:solidFill>
                  <a:schemeClr val="tx1"/>
                </a:solidFill>
              </a:rPr>
              <a:t>Evaluate</a:t>
            </a:r>
            <a:r>
              <a:rPr lang="es-ES" sz="1200" b="1" dirty="0">
                <a:solidFill>
                  <a:schemeClr val="tx1"/>
                </a:solidFill>
              </a:rPr>
              <a:t> </a:t>
            </a:r>
            <a:r>
              <a:rPr lang="es-ES" sz="1200" b="1" dirty="0" err="1">
                <a:solidFill>
                  <a:schemeClr val="tx1"/>
                </a:solidFill>
              </a:rPr>
              <a:t>Model</a:t>
            </a:r>
            <a:endParaRPr lang="es-ES" sz="1200" b="1" dirty="0">
              <a:solidFill>
                <a:schemeClr val="tx1"/>
              </a:solidFill>
            </a:endParaRPr>
          </a:p>
        </p:txBody>
      </p:sp>
      <p:sp>
        <p:nvSpPr>
          <p:cNvPr id="42" name="Rectángulo 41">
            <a:extLst>
              <a:ext uri="{FF2B5EF4-FFF2-40B4-BE49-F238E27FC236}">
                <a16:creationId xmlns:a16="http://schemas.microsoft.com/office/drawing/2014/main" id="{5297B636-99B5-865C-ACD0-EC9612033C5D}"/>
              </a:ext>
            </a:extLst>
          </p:cNvPr>
          <p:cNvSpPr/>
          <p:nvPr/>
        </p:nvSpPr>
        <p:spPr>
          <a:xfrm>
            <a:off x="3255173" y="7347678"/>
            <a:ext cx="2139518" cy="627279"/>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err="1">
                <a:solidFill>
                  <a:schemeClr val="tx1"/>
                </a:solidFill>
              </a:rPr>
              <a:t>forecasting</a:t>
            </a:r>
            <a:endParaRPr lang="es-ES" sz="1200" b="1" dirty="0">
              <a:solidFill>
                <a:schemeClr val="tx1"/>
              </a:solidFill>
            </a:endParaRPr>
          </a:p>
        </p:txBody>
      </p:sp>
      <p:sp>
        <p:nvSpPr>
          <p:cNvPr id="44" name="Rectángulo 43">
            <a:extLst>
              <a:ext uri="{FF2B5EF4-FFF2-40B4-BE49-F238E27FC236}">
                <a16:creationId xmlns:a16="http://schemas.microsoft.com/office/drawing/2014/main" id="{74AA30E2-D376-7E76-E49E-54BE05483B93}"/>
              </a:ext>
            </a:extLst>
          </p:cNvPr>
          <p:cNvSpPr/>
          <p:nvPr/>
        </p:nvSpPr>
        <p:spPr>
          <a:xfrm>
            <a:off x="3255172" y="7964157"/>
            <a:ext cx="2139518" cy="616478"/>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err="1">
                <a:solidFill>
                  <a:schemeClr val="tx1"/>
                </a:solidFill>
              </a:rPr>
              <a:t>see_metrics</a:t>
            </a:r>
            <a:endParaRPr lang="es-ES" sz="1200" b="1" dirty="0">
              <a:solidFill>
                <a:schemeClr val="tx1"/>
              </a:solidFill>
            </a:endParaRPr>
          </a:p>
        </p:txBody>
      </p:sp>
      <p:sp>
        <p:nvSpPr>
          <p:cNvPr id="45" name="Rectángulo 44">
            <a:extLst>
              <a:ext uri="{FF2B5EF4-FFF2-40B4-BE49-F238E27FC236}">
                <a16:creationId xmlns:a16="http://schemas.microsoft.com/office/drawing/2014/main" id="{4B50F3DB-829F-AD1F-18C4-BC833617F6B1}"/>
              </a:ext>
            </a:extLst>
          </p:cNvPr>
          <p:cNvSpPr/>
          <p:nvPr/>
        </p:nvSpPr>
        <p:spPr>
          <a:xfrm>
            <a:off x="3255172" y="8571674"/>
            <a:ext cx="2139518" cy="688321"/>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err="1">
                <a:solidFill>
                  <a:schemeClr val="tx1"/>
                </a:solidFill>
              </a:rPr>
              <a:t>plot</a:t>
            </a:r>
            <a:endParaRPr lang="es-ES" sz="1200" b="1" dirty="0">
              <a:solidFill>
                <a:schemeClr val="tx1"/>
              </a:solidFill>
            </a:endParaRPr>
          </a:p>
        </p:txBody>
      </p:sp>
      <p:grpSp>
        <p:nvGrpSpPr>
          <p:cNvPr id="50" name="Grupo 49">
            <a:extLst>
              <a:ext uri="{FF2B5EF4-FFF2-40B4-BE49-F238E27FC236}">
                <a16:creationId xmlns:a16="http://schemas.microsoft.com/office/drawing/2014/main" id="{0B31842A-C720-96DC-2A25-52676EFC4E04}"/>
              </a:ext>
            </a:extLst>
          </p:cNvPr>
          <p:cNvGrpSpPr/>
          <p:nvPr/>
        </p:nvGrpSpPr>
        <p:grpSpPr>
          <a:xfrm>
            <a:off x="3390899" y="6914751"/>
            <a:ext cx="340216" cy="227829"/>
            <a:chOff x="3390899" y="6914751"/>
            <a:chExt cx="340216" cy="227829"/>
          </a:xfrm>
        </p:grpSpPr>
        <p:sp>
          <p:nvSpPr>
            <p:cNvPr id="48" name="Flecha: curvada hacia la izquierda 47">
              <a:extLst>
                <a:ext uri="{FF2B5EF4-FFF2-40B4-BE49-F238E27FC236}">
                  <a16:creationId xmlns:a16="http://schemas.microsoft.com/office/drawing/2014/main" id="{14482B2D-BC57-0FEC-0EF4-9707BF8886FE}"/>
                </a:ext>
              </a:extLst>
            </p:cNvPr>
            <p:cNvSpPr/>
            <p:nvPr/>
          </p:nvSpPr>
          <p:spPr>
            <a:xfrm>
              <a:off x="3587115" y="6926580"/>
              <a:ext cx="144000" cy="216000"/>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9" name="Flecha: curvada hacia la izquierda 48">
              <a:extLst>
                <a:ext uri="{FF2B5EF4-FFF2-40B4-BE49-F238E27FC236}">
                  <a16:creationId xmlns:a16="http://schemas.microsoft.com/office/drawing/2014/main" id="{B6648F67-312E-492F-8C97-7ACE68985FC6}"/>
                </a:ext>
              </a:extLst>
            </p:cNvPr>
            <p:cNvSpPr/>
            <p:nvPr/>
          </p:nvSpPr>
          <p:spPr>
            <a:xfrm flipH="1" flipV="1">
              <a:off x="3390899" y="6914751"/>
              <a:ext cx="144000" cy="216000"/>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sp>
        <p:nvSpPr>
          <p:cNvPr id="2" name="Rectángulo 1">
            <a:extLst>
              <a:ext uri="{FF2B5EF4-FFF2-40B4-BE49-F238E27FC236}">
                <a16:creationId xmlns:a16="http://schemas.microsoft.com/office/drawing/2014/main" id="{D91E193A-7611-C2E9-98E8-E81C8A5AF5B7}"/>
              </a:ext>
            </a:extLst>
          </p:cNvPr>
          <p:cNvSpPr/>
          <p:nvPr/>
        </p:nvSpPr>
        <p:spPr>
          <a:xfrm>
            <a:off x="7228790" y="3699953"/>
            <a:ext cx="5460902" cy="334760"/>
          </a:xfrm>
          <a:prstGeom prst="rect">
            <a:avLst/>
          </a:prstGeom>
          <a:solidFill>
            <a:srgbClr val="EFFF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latin typeface="Söhne"/>
              </a:rPr>
              <a:t> Is used to sample windows from the dataset</a:t>
            </a:r>
            <a:r>
              <a:rPr lang="es-ES" sz="800" dirty="0">
                <a:solidFill>
                  <a:schemeClr val="tx1"/>
                </a:solidFill>
                <a:latin typeface="Söhne"/>
              </a:rPr>
              <a:t> </a:t>
            </a:r>
            <a:r>
              <a:rPr lang="es-ES" sz="800" dirty="0" err="1">
                <a:solidFill>
                  <a:schemeClr val="tx1"/>
                </a:solidFill>
                <a:latin typeface="Söhne"/>
              </a:rPr>
              <a:t>for</a:t>
            </a:r>
            <a:r>
              <a:rPr lang="es-ES" sz="800" dirty="0">
                <a:solidFill>
                  <a:schemeClr val="tx1"/>
                </a:solidFill>
                <a:latin typeface="Söhne"/>
              </a:rPr>
              <a:t> training/</a:t>
            </a:r>
            <a:r>
              <a:rPr lang="es-ES" sz="800" dirty="0" err="1">
                <a:solidFill>
                  <a:schemeClr val="tx1"/>
                </a:solidFill>
                <a:latin typeface="Söhne"/>
              </a:rPr>
              <a:t>validation</a:t>
            </a:r>
            <a:r>
              <a:rPr lang="es-ES" sz="800" dirty="0">
                <a:solidFill>
                  <a:schemeClr val="tx1"/>
                </a:solidFill>
                <a:latin typeface="Söhne"/>
              </a:rPr>
              <a:t>/</a:t>
            </a:r>
            <a:r>
              <a:rPr lang="es-ES" sz="800" dirty="0" err="1">
                <a:solidFill>
                  <a:schemeClr val="tx1"/>
                </a:solidFill>
                <a:latin typeface="Söhne"/>
              </a:rPr>
              <a:t>testing</a:t>
            </a:r>
            <a:endParaRPr lang="es-ES" sz="800" dirty="0">
              <a:solidFill>
                <a:schemeClr val="tx1"/>
              </a:solidFill>
              <a:latin typeface="Söhne"/>
            </a:endParaRPr>
          </a:p>
        </p:txBody>
      </p:sp>
    </p:spTree>
    <p:extLst>
      <p:ext uri="{BB962C8B-B14F-4D97-AF65-F5344CB8AC3E}">
        <p14:creationId xmlns:p14="http://schemas.microsoft.com/office/powerpoint/2010/main" val="129916225"/>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573A2D08-A836-CE2A-0FF1-43E4A34F8871}"/>
              </a:ext>
            </a:extLst>
          </p:cNvPr>
          <p:cNvSpPr>
            <a:spLocks noGrp="1"/>
          </p:cNvSpPr>
          <p:nvPr>
            <p:ph type="sldNum" sz="quarter" idx="4"/>
          </p:nvPr>
        </p:nvSpPr>
        <p:spPr/>
        <p:txBody>
          <a:bodyPr/>
          <a:lstStyle/>
          <a:p>
            <a:pPr rtl="0"/>
            <a:fld id="{B5CEABB6-07DC-46E8-9B57-56EC44A396E5}" type="slidenum">
              <a:rPr lang="es-ES" smtClean="0"/>
              <a:pPr rtl="0"/>
              <a:t>9</a:t>
            </a:fld>
            <a:endParaRPr lang="es-ES" dirty="0"/>
          </a:p>
        </p:txBody>
      </p:sp>
      <p:sp>
        <p:nvSpPr>
          <p:cNvPr id="9" name="Título 3">
            <a:extLst>
              <a:ext uri="{FF2B5EF4-FFF2-40B4-BE49-F238E27FC236}">
                <a16:creationId xmlns:a16="http://schemas.microsoft.com/office/drawing/2014/main" id="{035D154C-0D44-583E-D7D2-61B9BE778808}"/>
              </a:ext>
            </a:extLst>
          </p:cNvPr>
          <p:cNvSpPr>
            <a:spLocks noGrp="1"/>
          </p:cNvSpPr>
          <p:nvPr>
            <p:ph type="title"/>
          </p:nvPr>
        </p:nvSpPr>
        <p:spPr>
          <a:xfrm>
            <a:off x="374062" y="134172"/>
            <a:ext cx="11168109" cy="679605"/>
          </a:xfrm>
        </p:spPr>
        <p:txBody>
          <a:bodyPr anchor="t">
            <a:normAutofit fontScale="90000"/>
          </a:bodyPr>
          <a:lstStyle/>
          <a:p>
            <a:r>
              <a:rPr lang="es-ES" sz="2700" dirty="0" err="1"/>
              <a:t>Transformer</a:t>
            </a:r>
            <a:r>
              <a:rPr lang="es-ES" sz="2700" dirty="0"/>
              <a:t> </a:t>
            </a:r>
            <a:r>
              <a:rPr lang="es-ES" sz="2700" dirty="0" err="1"/>
              <a:t>Multivariate</a:t>
            </a:r>
            <a:r>
              <a:rPr lang="es-ES" sz="2700" dirty="0"/>
              <a:t> </a:t>
            </a:r>
            <a:r>
              <a:rPr lang="es-ES" sz="2700" dirty="0" err="1"/>
              <a:t>Result</a:t>
            </a:r>
            <a:r>
              <a:rPr lang="es-ES" sz="2700" dirty="0"/>
              <a:t> (</a:t>
            </a:r>
            <a:r>
              <a:rPr lang="es-ES" sz="2700" dirty="0" err="1"/>
              <a:t>Loading</a:t>
            </a:r>
            <a:r>
              <a:rPr lang="es-ES" sz="2700" dirty="0"/>
              <a:t> </a:t>
            </a:r>
            <a:r>
              <a:rPr lang="es-ES" sz="2700" dirty="0" err="1"/>
              <a:t>example</a:t>
            </a:r>
            <a:r>
              <a:rPr lang="es-ES" sz="2700" dirty="0"/>
              <a:t> </a:t>
            </a:r>
            <a:r>
              <a:rPr lang="es-ES" sz="2700" dirty="0" err="1"/>
              <a:t>dataset</a:t>
            </a:r>
            <a:r>
              <a:rPr lang="es-ES" sz="2700" dirty="0"/>
              <a:t>)</a:t>
            </a:r>
            <a:br>
              <a:rPr lang="es-ES" dirty="0"/>
            </a:br>
            <a:br>
              <a:rPr lang="es-ES" dirty="0"/>
            </a:br>
            <a:endParaRPr lang="es-ES" dirty="0"/>
          </a:p>
        </p:txBody>
      </p:sp>
      <p:pic>
        <p:nvPicPr>
          <p:cNvPr id="5" name="Imagen 4" descr="Gráfico&#10;&#10;Descripción generada automáticamente">
            <a:extLst>
              <a:ext uri="{FF2B5EF4-FFF2-40B4-BE49-F238E27FC236}">
                <a16:creationId xmlns:a16="http://schemas.microsoft.com/office/drawing/2014/main" id="{BE7A789E-506B-3ACB-53E4-5A1875F4CF68}"/>
              </a:ext>
            </a:extLst>
          </p:cNvPr>
          <p:cNvPicPr>
            <a:picLocks noChangeAspect="1"/>
          </p:cNvPicPr>
          <p:nvPr/>
        </p:nvPicPr>
        <p:blipFill>
          <a:blip r:embed="rId2"/>
          <a:stretch>
            <a:fillRect/>
          </a:stretch>
        </p:blipFill>
        <p:spPr>
          <a:xfrm>
            <a:off x="1092156" y="1329773"/>
            <a:ext cx="5261162" cy="2810988"/>
          </a:xfrm>
          <a:prstGeom prst="rect">
            <a:avLst/>
          </a:prstGeom>
        </p:spPr>
      </p:pic>
      <p:pic>
        <p:nvPicPr>
          <p:cNvPr id="7" name="Imagen 6" descr="Gráfico, Gráfico de dispersión&#10;&#10;Descripción generada automáticamente">
            <a:extLst>
              <a:ext uri="{FF2B5EF4-FFF2-40B4-BE49-F238E27FC236}">
                <a16:creationId xmlns:a16="http://schemas.microsoft.com/office/drawing/2014/main" id="{44F0F6D4-0F2B-2179-7A12-AB93CD82843E}"/>
              </a:ext>
            </a:extLst>
          </p:cNvPr>
          <p:cNvPicPr>
            <a:picLocks noChangeAspect="1"/>
          </p:cNvPicPr>
          <p:nvPr/>
        </p:nvPicPr>
        <p:blipFill>
          <a:blip r:embed="rId3"/>
          <a:stretch>
            <a:fillRect/>
          </a:stretch>
        </p:blipFill>
        <p:spPr>
          <a:xfrm>
            <a:off x="7142829" y="813777"/>
            <a:ext cx="4977778" cy="3326984"/>
          </a:xfrm>
          <a:prstGeom prst="rect">
            <a:avLst/>
          </a:prstGeom>
        </p:spPr>
      </p:pic>
      <p:pic>
        <p:nvPicPr>
          <p:cNvPr id="12" name="Imagen 11" descr="Gráfico&#10;&#10;Descripción generada automáticamente">
            <a:extLst>
              <a:ext uri="{FF2B5EF4-FFF2-40B4-BE49-F238E27FC236}">
                <a16:creationId xmlns:a16="http://schemas.microsoft.com/office/drawing/2014/main" id="{547E467C-1A2B-620C-8387-0D55130F3D57}"/>
              </a:ext>
            </a:extLst>
          </p:cNvPr>
          <p:cNvPicPr>
            <a:picLocks noChangeAspect="1"/>
          </p:cNvPicPr>
          <p:nvPr/>
        </p:nvPicPr>
        <p:blipFill>
          <a:blip r:embed="rId4"/>
          <a:stretch>
            <a:fillRect/>
          </a:stretch>
        </p:blipFill>
        <p:spPr>
          <a:xfrm>
            <a:off x="3743609" y="4886461"/>
            <a:ext cx="5725544" cy="3756441"/>
          </a:xfrm>
          <a:prstGeom prst="rect">
            <a:avLst/>
          </a:prstGeom>
        </p:spPr>
      </p:pic>
    </p:spTree>
    <p:extLst>
      <p:ext uri="{BB962C8B-B14F-4D97-AF65-F5344CB8AC3E}">
        <p14:creationId xmlns:p14="http://schemas.microsoft.com/office/powerpoint/2010/main" val="492053907"/>
      </p:ext>
    </p:extLst>
  </p:cSld>
  <p:clrMapOvr>
    <a:masterClrMapping/>
  </p:clrMapOvr>
</p:sld>
</file>

<file path=ppt/theme/theme1.xml><?xml version="1.0" encoding="utf-8"?>
<a:theme xmlns:a="http://schemas.openxmlformats.org/drawingml/2006/main" name="Personalizar">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3135402_TF66722518_Win32" id="{6D798256-8C16-4E1C-98B3-52DAAB74078E}" vid="{6A8CE3A5-F029-4AA8-AE08-E71561E574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796806-D3A7-49C6-9335-B8A0B9307F8E}">
  <ds:schemaRefs>
    <ds:schemaRef ds:uri="http://schemas.microsoft.com/sharepoint/v3/contenttype/forms"/>
  </ds:schemaRefs>
</ds:datastoreItem>
</file>

<file path=customXml/itemProps2.xml><?xml version="1.0" encoding="utf-8"?>
<ds:datastoreItem xmlns:ds="http://schemas.openxmlformats.org/officeDocument/2006/customXml" ds:itemID="{337CDA33-9251-49D0-A51A-7888AA3E063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2E4FA29-61E2-42A6-9537-732ED628B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{17DFF324-2C78-48EA-BBAB-D79AA5C85651}tf66722518_win32</Template>
  <TotalTime>222</TotalTime>
  <Words>2370</Words>
  <Application>Microsoft Office PowerPoint</Application>
  <PresentationFormat>Personalizado</PresentationFormat>
  <Paragraphs>218</Paragraphs>
  <Slides>10</Slides>
  <Notes>6</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10</vt:i4>
      </vt:variant>
    </vt:vector>
  </HeadingPairs>
  <TitlesOfParts>
    <vt:vector size="20" baseType="lpstr">
      <vt:lpstr>Arial</vt:lpstr>
      <vt:lpstr>Bodoni MT</vt:lpstr>
      <vt:lpstr>Calibri</vt:lpstr>
      <vt:lpstr>Charter</vt:lpstr>
      <vt:lpstr>IBM Plex Mono</vt:lpstr>
      <vt:lpstr>Söhne</vt:lpstr>
      <vt:lpstr>Source Sans Pro</vt:lpstr>
      <vt:lpstr>Source Sans Pro Light</vt:lpstr>
      <vt:lpstr>Wingdings</vt:lpstr>
      <vt:lpstr>Personalizar</vt:lpstr>
      <vt:lpstr>Reunión TFG del 3 de abril</vt:lpstr>
      <vt:lpstr>Modelos que quiero desarrollar:   </vt:lpstr>
      <vt:lpstr>Dataset downloaded (univariate)    </vt:lpstr>
      <vt:lpstr>Code Structure Transformer Univariate  </vt:lpstr>
      <vt:lpstr>Transformer Univariate Result (Loading example)  </vt:lpstr>
      <vt:lpstr>Code Structure Transformer Multivariate   </vt:lpstr>
      <vt:lpstr>Transformer Multivariate Result (Loading example dataset)  </vt:lpstr>
      <vt:lpstr>Code Structure Informer (Multivariate)   </vt:lpstr>
      <vt:lpstr>Transformer Multivariate Result (Loading example dataset)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Reunión TFG del 3 de abril</dc:title>
  <dc:creator>ANTONIO LUIS GONZALEZ HERNANDEZ</dc:creator>
  <cp:lastModifiedBy>ANTONIO LUIS GONZALEZ HERNANDEZ</cp:lastModifiedBy>
  <cp:revision>6</cp:revision>
  <dcterms:created xsi:type="dcterms:W3CDTF">2024-04-03T12:14:36Z</dcterms:created>
  <dcterms:modified xsi:type="dcterms:W3CDTF">2024-04-04T15:00:46Z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