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4" r:id="rId5"/>
    <p:sldId id="350" r:id="rId6"/>
    <p:sldId id="347" r:id="rId7"/>
    <p:sldId id="348" r:id="rId8"/>
    <p:sldId id="349" r:id="rId9"/>
    <p:sldId id="356" r:id="rId10"/>
    <p:sldId id="355" r:id="rId11"/>
    <p:sldId id="354" r:id="rId12"/>
    <p:sldId id="351" r:id="rId13"/>
    <p:sldId id="352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6222" autoAdjust="0"/>
  </p:normalViewPr>
  <p:slideViewPr>
    <p:cSldViewPr snapToGrid="0">
      <p:cViewPr varScale="1">
        <p:scale>
          <a:sx n="108" d="100"/>
          <a:sy n="108" d="100"/>
        </p:scale>
        <p:origin x="462" y="10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569ED919-00BB-4E1F-9649-60FAA305BDC2}" type="datetime1">
              <a:rPr lang="es-ES" smtClean="0"/>
              <a:t>26/06/2024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F7F75FB2-D12E-4669-8522-D3E2C7E6DC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5D2C941-541A-451F-A21B-3E8902B9DFE8}" type="datetime1">
              <a:rPr lang="es-ES" smtClean="0"/>
              <a:t>26/06/2024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D18E0B9-48E4-499D-93B2-B07D00395BA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83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8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705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322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46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52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169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D18E0B9-48E4-499D-93B2-B07D00395BAC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70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es-ES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posición de tab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es-ES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es-ES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es-ES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es-ES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es-ES" sz="1800" b="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 b="1"/>
            </a:lvl1pPr>
            <a:lvl2pPr>
              <a:spcBef>
                <a:spcPts val="1000"/>
              </a:spcBef>
              <a:spcAft>
                <a:spcPts val="1200"/>
              </a:spcAft>
              <a:defRPr lang="es-ES" sz="1600" b="1"/>
            </a:lvl2pPr>
            <a:lvl3pPr>
              <a:spcBef>
                <a:spcPts val="1000"/>
              </a:spcBef>
              <a:spcAft>
                <a:spcPts val="1200"/>
              </a:spcAft>
              <a:defRPr lang="es-ES" sz="1400" b="1"/>
            </a:lvl3pPr>
            <a:lvl4pPr>
              <a:spcBef>
                <a:spcPts val="1000"/>
              </a:spcBef>
              <a:spcAft>
                <a:spcPts val="1200"/>
              </a:spcAft>
              <a:defRPr lang="es-ES" sz="1200" b="1"/>
            </a:lvl4pPr>
            <a:lvl5pPr>
              <a:spcBef>
                <a:spcPts val="1000"/>
              </a:spcBef>
              <a:spcAft>
                <a:spcPts val="1200"/>
              </a:spcAft>
              <a:defRPr lang="es-ES" sz="12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/>
            </a:lvl1pPr>
            <a:lvl2pPr marL="457200" indent="0">
              <a:spcBef>
                <a:spcPts val="1000"/>
              </a:spcBef>
              <a:buNone/>
              <a:defRPr lang="es-ES" sz="1600"/>
            </a:lvl2pPr>
            <a:lvl3pPr marL="914400" indent="0">
              <a:spcBef>
                <a:spcPts val="1000"/>
              </a:spcBef>
              <a:buNone/>
              <a:defRPr lang="es-ES" sz="1400"/>
            </a:lvl3pPr>
            <a:lvl4pPr marL="1371600" indent="0">
              <a:spcBef>
                <a:spcPts val="1000"/>
              </a:spcBef>
              <a:buNone/>
              <a:defRPr lang="es-ES" sz="1200"/>
            </a:lvl4pPr>
            <a:lvl5pPr marL="1828800" indent="0">
              <a:spcBef>
                <a:spcPts val="100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es-ES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es-ES" sz="1800"/>
            </a:lvl1pPr>
            <a:lvl2pPr marL="457200" indent="0">
              <a:lnSpc>
                <a:spcPct val="125000"/>
              </a:lnSpc>
              <a:buNone/>
              <a:defRPr lang="es-ES" sz="1600"/>
            </a:lvl2pPr>
            <a:lvl3pPr marL="914400" indent="0">
              <a:lnSpc>
                <a:spcPct val="125000"/>
              </a:lnSpc>
              <a:buNone/>
              <a:defRPr lang="es-ES" sz="1400"/>
            </a:lvl3pPr>
            <a:lvl4pPr marL="1371600" indent="0">
              <a:lnSpc>
                <a:spcPct val="125000"/>
              </a:lnSpc>
              <a:buNone/>
              <a:defRPr lang="es-ES" sz="1200"/>
            </a:lvl4pPr>
            <a:lvl5pPr marL="1828800" indent="0">
              <a:lnSpc>
                <a:spcPct val="125000"/>
              </a:lnSpc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" name="Marco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n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es-ES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es-ES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3" name="Marco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es-ES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es-ES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iseño de 2 column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 b="1"/>
            </a:lvl1pPr>
            <a:lvl2pPr>
              <a:spcBef>
                <a:spcPts val="1000"/>
              </a:spcBef>
              <a:spcAft>
                <a:spcPts val="1200"/>
              </a:spcAft>
              <a:defRPr lang="es-ES" sz="1600" b="1"/>
            </a:lvl2pPr>
            <a:lvl3pPr>
              <a:spcBef>
                <a:spcPts val="1000"/>
              </a:spcBef>
              <a:spcAft>
                <a:spcPts val="1200"/>
              </a:spcAft>
              <a:defRPr lang="es-ES" sz="1400" b="1"/>
            </a:lvl3pPr>
            <a:lvl4pPr>
              <a:spcBef>
                <a:spcPts val="1000"/>
              </a:spcBef>
              <a:spcAft>
                <a:spcPts val="1200"/>
              </a:spcAft>
              <a:defRPr lang="es-ES" sz="1200" b="1"/>
            </a:lvl4pPr>
            <a:lvl5pPr>
              <a:spcBef>
                <a:spcPts val="1000"/>
              </a:spcBef>
              <a:spcAft>
                <a:spcPts val="1200"/>
              </a:spcAft>
              <a:defRPr lang="es-ES" sz="12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1800"/>
            </a:lvl1pPr>
            <a:lvl2pPr>
              <a:spcBef>
                <a:spcPts val="1000"/>
              </a:spcBef>
              <a:spcAft>
                <a:spcPts val="1200"/>
              </a:spcAft>
              <a:defRPr lang="es-ES" sz="1600"/>
            </a:lvl2pPr>
            <a:lvl3pPr>
              <a:spcBef>
                <a:spcPts val="1000"/>
              </a:spcBef>
              <a:spcAft>
                <a:spcPts val="1200"/>
              </a:spcAft>
              <a:defRPr lang="es-ES" sz="1400"/>
            </a:lvl3pPr>
            <a:lvl4pPr>
              <a:spcBef>
                <a:spcPts val="1000"/>
              </a:spcBef>
              <a:spcAft>
                <a:spcPts val="1200"/>
              </a:spcAft>
              <a:defRPr lang="es-ES" sz="1200"/>
            </a:lvl4pPr>
            <a:lvl5pPr>
              <a:spcBef>
                <a:spcPts val="100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time_series_transformer#transformers.TimeSeriesTransformerConfi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Un grupo de plantas en maceta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7" y="457200"/>
            <a:ext cx="11274425" cy="59436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tx1"/>
                </a:solidFill>
              </a:rPr>
              <a:t>4th Meeting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Questions and 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performance index should we use?</a:t>
            </a:r>
            <a:r>
              <a:rPr lang="en-GB" b="1" dirty="0"/>
              <a:t> </a:t>
            </a:r>
            <a:r>
              <a:rPr lang="en-GB" dirty="0"/>
              <a:t>Papers: MSE and MAE, Andrés: MSE and R2, Current: MASE and </a:t>
            </a:r>
            <a:r>
              <a:rPr lang="en-GB" dirty="0" err="1"/>
              <a:t>sMASE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6341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About the parameters selection:</a:t>
            </a:r>
          </a:p>
          <a:p>
            <a:pPr marL="285750" indent="-285750">
              <a:buFontTx/>
              <a:buChar char="-"/>
              <a:tabLst>
                <a:tab pos="714375" algn="l"/>
                <a:tab pos="3143250" algn="l"/>
                <a:tab pos="5562600" algn="l"/>
                <a:tab pos="8696325" algn="l"/>
              </a:tabLst>
            </a:pPr>
            <a:r>
              <a:rPr lang="en-US" dirty="0"/>
              <a:t>Let’s review Paula’s Thesis:</a:t>
            </a:r>
          </a:p>
          <a:p>
            <a:pPr>
              <a:tabLst>
                <a:tab pos="714375" algn="l"/>
                <a:tab pos="3143250" algn="l"/>
                <a:tab pos="5562600" algn="l"/>
                <a:tab pos="8696325" algn="l"/>
              </a:tabLst>
            </a:pPr>
            <a:r>
              <a:rPr lang="en-US" dirty="0"/>
              <a:t>Can we select our parameters based on correlations?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949F6C-C6BE-6E0E-91D8-D4036A9B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34" y="2247901"/>
            <a:ext cx="4098575" cy="34668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A538B7-34DA-282D-03B1-D040692B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091" y="512774"/>
            <a:ext cx="5046566" cy="5614675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F908E5D-7340-8B91-BB11-E7CA4255CF1B}"/>
              </a:ext>
            </a:extLst>
          </p:cNvPr>
          <p:cNvCxnSpPr/>
          <p:nvPr/>
        </p:nvCxnSpPr>
        <p:spPr>
          <a:xfrm>
            <a:off x="6296025" y="3086100"/>
            <a:ext cx="4191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B5A7CF0-300B-09CF-AC85-2533D9442177}"/>
              </a:ext>
            </a:extLst>
          </p:cNvPr>
          <p:cNvCxnSpPr/>
          <p:nvPr/>
        </p:nvCxnSpPr>
        <p:spPr>
          <a:xfrm>
            <a:off x="6286500" y="3429000"/>
            <a:ext cx="4191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Datasets issues:</a:t>
            </a:r>
          </a:p>
          <a:p>
            <a:pPr>
              <a:tabLst>
                <a:tab pos="714375" algn="l"/>
                <a:tab pos="3143250" algn="l"/>
                <a:tab pos="5562600" algn="l"/>
                <a:tab pos="8696325" algn="l"/>
              </a:tabLst>
            </a:pPr>
            <a:r>
              <a:rPr lang="en-US" dirty="0"/>
              <a:t>	Sand_1	Sand_2	Clay_1	Clay_2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pic>
        <p:nvPicPr>
          <p:cNvPr id="3" name="Imagen 2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C5EC3F19-7BE8-054C-59FB-B3BC43B3A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98" r="18575"/>
          <a:stretch/>
        </p:blipFill>
        <p:spPr>
          <a:xfrm>
            <a:off x="1367397" y="1640790"/>
            <a:ext cx="1035745" cy="33358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E673476-1C97-EF61-1077-967DBDE7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71" y="4457700"/>
            <a:ext cx="2878117" cy="193612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C96684-4541-5227-3D0A-F649AAC2C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741951"/>
            <a:ext cx="2536168" cy="1713691"/>
          </a:xfrm>
          <a:prstGeom prst="rect">
            <a:avLst/>
          </a:prstGeom>
        </p:spPr>
      </p:pic>
      <p:pic>
        <p:nvPicPr>
          <p:cNvPr id="12" name="Imagen 11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620069FA-E7DA-1F62-3C36-76EAA2D102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618" r="5871"/>
          <a:stretch/>
        </p:blipFill>
        <p:spPr>
          <a:xfrm>
            <a:off x="5785060" y="1697673"/>
            <a:ext cx="1803087" cy="4043680"/>
          </a:xfrm>
          <a:prstGeom prst="rect">
            <a:avLst/>
          </a:prstGeom>
        </p:spPr>
      </p:pic>
      <p:pic>
        <p:nvPicPr>
          <p:cNvPr id="14" name="Imagen 13" descr="Gráfico, Calendario&#10;&#10;Descripción generada automáticamente">
            <a:extLst>
              <a:ext uri="{FF2B5EF4-FFF2-40B4-BE49-F238E27FC236}">
                <a16:creationId xmlns:a16="http://schemas.microsoft.com/office/drawing/2014/main" id="{874EE73D-D29A-9E4A-9F27-B7CE15937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039" y="1640790"/>
            <a:ext cx="3867763" cy="1212773"/>
          </a:xfrm>
          <a:prstGeom prst="rect">
            <a:avLst/>
          </a:prstGeom>
        </p:spPr>
      </p:pic>
      <p:pic>
        <p:nvPicPr>
          <p:cNvPr id="16" name="Imagen 1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B161EB5-99B1-2EE4-DA6E-45CBA3B61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2356" y="3624862"/>
            <a:ext cx="3916185" cy="1227956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DB3F895-593E-CE19-B0C2-C5CC5F578585}"/>
              </a:ext>
            </a:extLst>
          </p:cNvPr>
          <p:cNvCxnSpPr>
            <a:cxnSpLocks/>
          </p:cNvCxnSpPr>
          <p:nvPr/>
        </p:nvCxnSpPr>
        <p:spPr>
          <a:xfrm>
            <a:off x="9752594" y="2853563"/>
            <a:ext cx="1" cy="77129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Datasets issues: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Clay_2 </a:t>
            </a:r>
            <a:r>
              <a:rPr lang="es-ES" dirty="0" err="1"/>
              <a:t>dataset</a:t>
            </a:r>
            <a:r>
              <a:rPr lang="es-ES" dirty="0"/>
              <a:t>:</a:t>
            </a:r>
            <a:endParaRPr lang="en-GB" b="1" u="sng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FEE5F-8381-3F99-7F41-C86CA4EB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77" y="1591836"/>
            <a:ext cx="4850117" cy="154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5F41C7-9FD2-601B-EF82-BB8B27EB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777" y="3147234"/>
            <a:ext cx="4850117" cy="1548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E888FAC-16F3-ABC6-F26F-ED6A68E0B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777" y="4712826"/>
            <a:ext cx="4850117" cy="154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D2F176D-C93C-BFBE-6404-60537261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4" y="1233595"/>
            <a:ext cx="5995719" cy="19136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299175B-7AD8-9CA6-02EB-5D61F66FA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414" y="1214786"/>
            <a:ext cx="2670194" cy="194522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FB09B79-1F8A-B2CA-6770-4E2A1724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4" y="2788993"/>
            <a:ext cx="5995719" cy="191363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A4D25F3-8AD7-5CDF-F891-9A08A0BF8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414" y="2770184"/>
            <a:ext cx="2670194" cy="194522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D57ECC5-B0CB-1597-0732-21129C58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4" y="4354585"/>
            <a:ext cx="5995719" cy="1913639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14486F7-0370-67A2-05C3-3F1A0104B7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415" y="4335777"/>
            <a:ext cx="2670193" cy="194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Datasets issues: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Clay_2 </a:t>
            </a:r>
            <a:r>
              <a:rPr lang="es-ES" dirty="0" err="1"/>
              <a:t>dataset</a:t>
            </a:r>
            <a:r>
              <a:rPr lang="es-ES" dirty="0"/>
              <a:t>:</a:t>
            </a:r>
            <a:endParaRPr lang="en-GB" b="1" u="sng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AFEE5F-8381-3F99-7F41-C86CA4EB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777" y="1591836"/>
            <a:ext cx="4850117" cy="154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85F41C7-9FD2-601B-EF82-BB8B27EB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777" y="3147234"/>
            <a:ext cx="4850117" cy="1548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E888FAC-16F3-ABC6-F26F-ED6A68E0B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777" y="4712826"/>
            <a:ext cx="4850117" cy="154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D2F176D-C93C-BFBE-6404-60537261C73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38224" y="1233595"/>
            <a:ext cx="5995719" cy="191363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299175B-7AD8-9CA6-02EB-5D61F66FAC7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596414" y="1214786"/>
            <a:ext cx="2670194" cy="194522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FB09B79-1F8A-B2CA-6770-4E2A17240F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38224" y="2788993"/>
            <a:ext cx="5995719" cy="191363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A4D25F3-8AD7-5CDF-F891-9A08A0BF8F2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96414" y="2785623"/>
            <a:ext cx="2670194" cy="191434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D57ECC5-B0CB-1597-0732-21129C58653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038224" y="4354585"/>
            <a:ext cx="5995719" cy="191363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14486F7-0370-67A2-05C3-3F1A0104B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596415" y="4335777"/>
            <a:ext cx="2670192" cy="194522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FCC3120-ECE2-E222-C093-C86F8E121B5A}"/>
              </a:ext>
            </a:extLst>
          </p:cNvPr>
          <p:cNvSpPr/>
          <p:nvPr/>
        </p:nvSpPr>
        <p:spPr>
          <a:xfrm rot="1180046">
            <a:off x="4031835" y="2524013"/>
            <a:ext cx="13772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9762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Some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 data doesn’t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About date indexation (irregular time series) -&gt; Kashif Rasul : “train a model that predicts the next time of arrival”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Tried different batches, lags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Latex documentation started</a:t>
            </a:r>
            <a:endParaRPr lang="es-ES" sz="16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03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u="sng" dirty="0" err="1"/>
              <a:t>Best</a:t>
            </a:r>
            <a:r>
              <a:rPr lang="es-ES" b="1" u="sng" dirty="0"/>
              <a:t> </a:t>
            </a:r>
            <a:r>
              <a:rPr lang="es-ES" b="1" u="sng" dirty="0" err="1"/>
              <a:t>results</a:t>
            </a:r>
            <a:r>
              <a:rPr lang="es-ES" b="1" u="sng" dirty="0"/>
              <a:t> so </a:t>
            </a:r>
            <a:r>
              <a:rPr lang="es-ES" b="1" dirty="0" err="1"/>
              <a:t>far</a:t>
            </a:r>
            <a:r>
              <a:rPr lang="es-ES" b="1" u="sng" dirty="0"/>
              <a:t>:</a:t>
            </a:r>
            <a:r>
              <a:rPr lang="es-ES" u="sng" dirty="0"/>
              <a:t> </a:t>
            </a:r>
            <a:r>
              <a:rPr lang="es-ES" dirty="0"/>
              <a:t>(</a:t>
            </a:r>
            <a:r>
              <a:rPr lang="es-ES" dirty="0" err="1"/>
              <a:t>eliminating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/>
          </a:p>
          <a:p>
            <a:endParaRPr lang="es-ES" dirty="0"/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C126D3A7-C382-A254-0E1C-6E3BDFBE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956" y="3697211"/>
            <a:ext cx="4612375" cy="345928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A9BB17D-4472-92AB-F423-03646A04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372" y="4060133"/>
            <a:ext cx="3360000" cy="2520000"/>
          </a:xfrm>
          <a:prstGeom prst="rect">
            <a:avLst/>
          </a:prstGeom>
        </p:spPr>
      </p:pic>
      <p:pic>
        <p:nvPicPr>
          <p:cNvPr id="35" name="Imagen 34" descr="Gráfico&#10;&#10;Descripción generada automáticamente">
            <a:extLst>
              <a:ext uri="{FF2B5EF4-FFF2-40B4-BE49-F238E27FC236}">
                <a16:creationId xmlns:a16="http://schemas.microsoft.com/office/drawing/2014/main" id="{4817B0CE-20FA-69ED-2068-A89738372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56" y="4060133"/>
            <a:ext cx="3360000" cy="25200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2CD0794-8F64-5063-C465-99986A2232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883376" y="1431148"/>
            <a:ext cx="3360000" cy="25200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06656E8-41B0-DAD4-DEE8-7F13DF0BD68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957374" y="1431148"/>
            <a:ext cx="3360000" cy="25200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5EE951E-39D9-01AD-2A2E-E7CB14D5F7A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031373" y="1431148"/>
            <a:ext cx="3360000" cy="252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7A2DEECE-6CA0-C9BF-6042-A405AD516D5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5372" y="1431148"/>
            <a:ext cx="3360000" cy="25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F0C23EA-250E-C46F-5DD9-5F4237E16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828363" y="127163"/>
            <a:ext cx="2683510" cy="108774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B1418C2-2E3A-7983-CD70-CB702F4CE7B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8655727" y="112465"/>
            <a:ext cx="3595453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0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u="sng" dirty="0" err="1"/>
              <a:t>Best</a:t>
            </a:r>
            <a:r>
              <a:rPr lang="es-ES" b="1" u="sng" dirty="0"/>
              <a:t> </a:t>
            </a:r>
            <a:r>
              <a:rPr lang="es-ES" b="1" u="sng" dirty="0" err="1"/>
              <a:t>results</a:t>
            </a:r>
            <a:r>
              <a:rPr lang="es-ES" b="1" u="sng" dirty="0"/>
              <a:t> so </a:t>
            </a:r>
            <a:r>
              <a:rPr lang="es-ES" b="1" u="sng" dirty="0" err="1"/>
              <a:t>far</a:t>
            </a:r>
            <a:r>
              <a:rPr lang="es-ES" b="1" u="sng" dirty="0"/>
              <a:t>:</a:t>
            </a:r>
            <a:r>
              <a:rPr lang="es-ES" u="sng" dirty="0"/>
              <a:t> </a:t>
            </a:r>
            <a:r>
              <a:rPr lang="es-ES" dirty="0"/>
              <a:t>(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eliminating</a:t>
            </a:r>
            <a:r>
              <a:rPr lang="es-ES" dirty="0"/>
              <a:t> </a:t>
            </a:r>
            <a:r>
              <a:rPr lang="es-ES" dirty="0" err="1"/>
              <a:t>trend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u="sng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26D3A7-C382-A254-0E1C-6E3BDFBEC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0956" y="3697211"/>
            <a:ext cx="4612375" cy="3459281"/>
          </a:xfrm>
          <a:prstGeom prst="rect">
            <a:avLst/>
          </a:prstGeom>
        </p:spPr>
      </p:pic>
      <p:pic>
        <p:nvPicPr>
          <p:cNvPr id="10" name="Imagen 9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3A295348-AD7C-0D3E-0C1A-EA0546EF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175" y="112465"/>
            <a:ext cx="3588201" cy="1162050"/>
          </a:xfrm>
          <a:prstGeom prst="rect">
            <a:avLst/>
          </a:prstGeom>
        </p:spPr>
      </p:pic>
      <p:pic>
        <p:nvPicPr>
          <p:cNvPr id="27" name="Imagen 2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3A9BB17D-4472-92AB-F423-03646A04F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72" y="4060133"/>
            <a:ext cx="3360000" cy="252000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817B0CE-20FA-69ED-2068-A897383723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30956" y="4060133"/>
            <a:ext cx="3360000" cy="2520000"/>
          </a:xfrm>
          <a:prstGeom prst="rect">
            <a:avLst/>
          </a:prstGeom>
        </p:spPr>
      </p:pic>
      <p:pic>
        <p:nvPicPr>
          <p:cNvPr id="31" name="Imagen 30" descr="Gráfico&#10;&#10;Descripción generada automáticamente">
            <a:extLst>
              <a:ext uri="{FF2B5EF4-FFF2-40B4-BE49-F238E27FC236}">
                <a16:creationId xmlns:a16="http://schemas.microsoft.com/office/drawing/2014/main" id="{92CD0794-8F64-5063-C465-99986A223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3376" y="1431148"/>
            <a:ext cx="3360000" cy="2520000"/>
          </a:xfrm>
          <a:prstGeom prst="rect">
            <a:avLst/>
          </a:prstGeom>
        </p:spPr>
      </p:pic>
      <p:pic>
        <p:nvPicPr>
          <p:cNvPr id="37" name="Imagen 36" descr="Gráfico&#10;&#10;Descripción generada automáticamente">
            <a:extLst>
              <a:ext uri="{FF2B5EF4-FFF2-40B4-BE49-F238E27FC236}">
                <a16:creationId xmlns:a16="http://schemas.microsoft.com/office/drawing/2014/main" id="{706656E8-41B0-DAD4-DEE8-7F13DF0BD6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374" y="1431148"/>
            <a:ext cx="3360000" cy="2520000"/>
          </a:xfrm>
          <a:prstGeom prst="rect">
            <a:avLst/>
          </a:prstGeom>
        </p:spPr>
      </p:pic>
      <p:pic>
        <p:nvPicPr>
          <p:cNvPr id="29" name="Imagen 28" descr="Gráfico&#10;&#10;Descripción generada automáticamente">
            <a:extLst>
              <a:ext uri="{FF2B5EF4-FFF2-40B4-BE49-F238E27FC236}">
                <a16:creationId xmlns:a16="http://schemas.microsoft.com/office/drawing/2014/main" id="{A5EE951E-39D9-01AD-2A2E-E7CB14D5F7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1373" y="1431148"/>
            <a:ext cx="3360000" cy="2520000"/>
          </a:xfrm>
          <a:prstGeom prst="rect">
            <a:avLst/>
          </a:prstGeom>
        </p:spPr>
      </p:pic>
      <p:pic>
        <p:nvPicPr>
          <p:cNvPr id="33" name="Imagen 32" descr="Gráfico&#10;&#10;Descripción generada automáticamente">
            <a:extLst>
              <a:ext uri="{FF2B5EF4-FFF2-40B4-BE49-F238E27FC236}">
                <a16:creationId xmlns:a16="http://schemas.microsoft.com/office/drawing/2014/main" id="{7A2DEECE-6CA0-C9BF-6042-A405AD516D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372" y="1431148"/>
            <a:ext cx="3360000" cy="252000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CB3E52EC-0D7F-A292-D684-B4FC028AF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8363" y="112465"/>
            <a:ext cx="2683510" cy="11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7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EEEBF4-34C0-4FFD-5BB4-E9DF831BD8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7343" y="693490"/>
            <a:ext cx="10822686" cy="5623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u="sng" dirty="0"/>
              <a:t>Experimental design: </a:t>
            </a:r>
            <a:r>
              <a:rPr lang="en-GB" dirty="0" err="1"/>
              <a:t>Hiperparameters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Transformers, </a:t>
            </a:r>
            <a:r>
              <a:rPr lang="en-GB" dirty="0" err="1"/>
              <a:t>Autoformers</a:t>
            </a:r>
            <a:r>
              <a:rPr lang="en-GB" dirty="0"/>
              <a:t>, Informers.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Batch size, </a:t>
            </a:r>
            <a:r>
              <a:rPr lang="en-GB" dirty="0" err="1"/>
              <a:t>num_epochs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trend or without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Lags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transformer params: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/>
              <a:t>            dropout=0.1,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/>
              <a:t>            </a:t>
            </a:r>
            <a:r>
              <a:rPr lang="fr-FR" i="1" dirty="0" err="1"/>
              <a:t>encoder_layers</a:t>
            </a:r>
            <a:r>
              <a:rPr lang="fr-FR" i="1" dirty="0"/>
              <a:t>=4,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/>
              <a:t>            </a:t>
            </a:r>
            <a:r>
              <a:rPr lang="fr-FR" i="1" dirty="0" err="1"/>
              <a:t>decoder_layers</a:t>
            </a:r>
            <a:r>
              <a:rPr lang="fr-FR" i="1" dirty="0"/>
              <a:t>=4,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/>
              <a:t>            </a:t>
            </a:r>
            <a:r>
              <a:rPr lang="fr-FR" i="1" dirty="0" err="1"/>
              <a:t>d_model</a:t>
            </a:r>
            <a:r>
              <a:rPr lang="fr-FR" i="1" dirty="0"/>
              <a:t>=32,</a:t>
            </a:r>
            <a:endParaRPr lang="es-ES" i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i="1" dirty="0"/>
              <a:t>Much more -&gt; </a:t>
            </a:r>
            <a:r>
              <a:rPr lang="fr-FR" i="1" dirty="0" err="1">
                <a:hlinkClick r:id="rId3"/>
              </a:rPr>
              <a:t>link</a:t>
            </a:r>
            <a:endParaRPr lang="fr-F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6705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2_TF66722518_Win32" id="{6D798256-8C16-4E1C-98B3-52DAAB74078E}" vid="{6A8CE3A5-F029-4AA8-AE08-E71561E574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{17DFF324-2C78-48EA-BBAB-D79AA5C85651}tf66722518_win32</Template>
  <TotalTime>234</TotalTime>
  <Words>222</Words>
  <Application>Microsoft Office PowerPoint</Application>
  <PresentationFormat>Panorámica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Courier New</vt:lpstr>
      <vt:lpstr>Source Sans Pro Light</vt:lpstr>
      <vt:lpstr>Personalizar</vt:lpstr>
      <vt:lpstr>4th Meeting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Meeting</dc:title>
  <dc:creator>ANTONIO LUIS GONZALEZ HERNANDEZ</dc:creator>
  <cp:lastModifiedBy>ANTONIO LUIS GONZALEZ HERNANDEZ</cp:lastModifiedBy>
  <cp:revision>4</cp:revision>
  <dcterms:created xsi:type="dcterms:W3CDTF">2024-05-01T14:52:00Z</dcterms:created>
  <dcterms:modified xsi:type="dcterms:W3CDTF">2024-06-26T21:04:05Z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