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9" r:id="rId4"/>
    <p:sldId id="260" r:id="rId5"/>
    <p:sldId id="264" r:id="rId6"/>
    <p:sldId id="261" r:id="rId7"/>
    <p:sldId id="262" r:id="rId8"/>
    <p:sldId id="265" r:id="rId9"/>
    <p:sldId id="266"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719"/>
  </p:normalViewPr>
  <p:slideViewPr>
    <p:cSldViewPr snapToGrid="0">
      <p:cViewPr>
        <p:scale>
          <a:sx n="120" d="100"/>
          <a:sy n="120" d="100"/>
        </p:scale>
        <p:origin x="16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9/23/24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9/23/24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9/23/24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9/23/24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9/23/24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9/23/24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2.wdp"/><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docs.crewai.com/core-concepts/Tools/#what-is-a-tool" TargetMode="External"/><Relationship Id="rId5" Type="http://schemas.openxmlformats.org/officeDocument/2006/relationships/hyperlink" Target="https://composio.dev/tools" TargetMode="External"/><Relationship Id="rId4" Type="http://schemas.openxmlformats.org/officeDocument/2006/relationships/hyperlink" Target="https://python.langchain.com/docs/integrations/tools/" TargetMode="Externa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1DAF-2378-B6A8-AF3A-56409447ED90}"/>
              </a:ext>
            </a:extLst>
          </p:cNvPr>
          <p:cNvSpPr>
            <a:spLocks noGrp="1"/>
          </p:cNvSpPr>
          <p:nvPr>
            <p:ph type="ctrTitle"/>
          </p:nvPr>
        </p:nvSpPr>
        <p:spPr/>
        <p:txBody>
          <a:bodyPr/>
          <a:lstStyle/>
          <a:p>
            <a:pPr algn="just"/>
            <a:r>
              <a:rPr lang="en-US" sz="6400" dirty="0"/>
              <a:t>Utilizing LLM Agents for </a:t>
            </a:r>
            <a:r>
              <a:rPr lang="en-US" sz="6400" dirty="0" err="1"/>
              <a:t>Efficent</a:t>
            </a:r>
            <a:r>
              <a:rPr lang="en-US" sz="6400" dirty="0"/>
              <a:t> Requirement Analysis and specification</a:t>
            </a:r>
          </a:p>
        </p:txBody>
      </p:sp>
      <p:sp>
        <p:nvSpPr>
          <p:cNvPr id="3" name="Subtitle 2">
            <a:extLst>
              <a:ext uri="{FF2B5EF4-FFF2-40B4-BE49-F238E27FC236}">
                <a16:creationId xmlns:a16="http://schemas.microsoft.com/office/drawing/2014/main" id="{7D2D7F6C-A478-6073-30FE-00067EC4B157}"/>
              </a:ext>
            </a:extLst>
          </p:cNvPr>
          <p:cNvSpPr>
            <a:spLocks noGrp="1"/>
          </p:cNvSpPr>
          <p:nvPr>
            <p:ph type="subTitle" idx="1"/>
          </p:nvPr>
        </p:nvSpPr>
        <p:spPr/>
        <p:txBody>
          <a:bodyPr>
            <a:normAutofit/>
          </a:bodyPr>
          <a:lstStyle/>
          <a:p>
            <a:r>
              <a:rPr lang="en-US" sz="2600" dirty="0" err="1"/>
              <a:t>Aboze</a:t>
            </a:r>
            <a:r>
              <a:rPr lang="en-US" sz="2600" dirty="0"/>
              <a:t> Brain John and Elizabeth </a:t>
            </a:r>
            <a:r>
              <a:rPr lang="en-US" sz="2600" dirty="0" err="1"/>
              <a:t>Ogunyemi</a:t>
            </a:r>
            <a:endParaRPr lang="en-US" sz="2600" dirty="0"/>
          </a:p>
        </p:txBody>
      </p:sp>
    </p:spTree>
    <p:extLst>
      <p:ext uri="{BB962C8B-B14F-4D97-AF65-F5344CB8AC3E}">
        <p14:creationId xmlns:p14="http://schemas.microsoft.com/office/powerpoint/2010/main" val="989630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E9D9-B94A-4CFA-01E9-1D5A34EFF642}"/>
              </a:ext>
            </a:extLst>
          </p:cNvPr>
          <p:cNvSpPr>
            <a:spLocks noGrp="1"/>
          </p:cNvSpPr>
          <p:nvPr>
            <p:ph type="title"/>
          </p:nvPr>
        </p:nvSpPr>
        <p:spPr>
          <a:xfrm>
            <a:off x="2085505" y="484632"/>
            <a:ext cx="8020989" cy="1609344"/>
          </a:xfrm>
        </p:spPr>
        <p:txBody>
          <a:bodyPr/>
          <a:lstStyle/>
          <a:p>
            <a:r>
              <a:rPr lang="en-US" dirty="0"/>
              <a:t>Let’s Run The Agentic System</a:t>
            </a:r>
          </a:p>
        </p:txBody>
      </p:sp>
      <p:pic>
        <p:nvPicPr>
          <p:cNvPr id="6" name="Content Placeholder 5" descr="A qr code on a white background&#10;&#10;Description automatically generated">
            <a:extLst>
              <a:ext uri="{FF2B5EF4-FFF2-40B4-BE49-F238E27FC236}">
                <a16:creationId xmlns:a16="http://schemas.microsoft.com/office/drawing/2014/main" id="{CC76DBC4-DA8B-3F04-5C6E-F6863BAE2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1525" y="2093976"/>
            <a:ext cx="3184149" cy="4051300"/>
          </a:xfrm>
        </p:spPr>
      </p:pic>
      <p:sp>
        <p:nvSpPr>
          <p:cNvPr id="7" name="AutoShape 2" descr="AutoGen Logo">
            <a:extLst>
              <a:ext uri="{FF2B5EF4-FFF2-40B4-BE49-F238E27FC236}">
                <a16:creationId xmlns:a16="http://schemas.microsoft.com/office/drawing/2014/main" id="{21A8ECFA-B82E-D80A-129D-B9AAA7CBB23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240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D050C-4FCB-48F6-6DE2-DED8A88B97AC}"/>
              </a:ext>
            </a:extLst>
          </p:cNvPr>
          <p:cNvSpPr>
            <a:spLocks noGrp="1"/>
          </p:cNvSpPr>
          <p:nvPr>
            <p:ph type="title"/>
          </p:nvPr>
        </p:nvSpPr>
        <p:spPr>
          <a:xfrm>
            <a:off x="6400800" y="484632"/>
            <a:ext cx="5299586" cy="1609344"/>
          </a:xfrm>
          <a:ln>
            <a:noFill/>
          </a:ln>
        </p:spPr>
        <p:txBody>
          <a:bodyPr>
            <a:normAutofit/>
          </a:bodyPr>
          <a:lstStyle/>
          <a:p>
            <a:r>
              <a:rPr lang="en-US" sz="4000" dirty="0"/>
              <a:t>Let’s talk requirement engineering</a:t>
            </a:r>
          </a:p>
        </p:txBody>
      </p:sp>
      <p:pic>
        <p:nvPicPr>
          <p:cNvPr id="4" name="Picture 3" descr="A diagram of a requirements analysis&#10;&#10;Description automatically generated">
            <a:extLst>
              <a:ext uri="{FF2B5EF4-FFF2-40B4-BE49-F238E27FC236}">
                <a16:creationId xmlns:a16="http://schemas.microsoft.com/office/drawing/2014/main" id="{79531DE1-3CFA-FB03-20F3-F372CF3C0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9" y="1472224"/>
            <a:ext cx="5112461" cy="3923813"/>
          </a:xfrm>
          <a:prstGeom prst="rect">
            <a:avLst/>
          </a:prstGeom>
        </p:spPr>
      </p:pic>
      <p:sp>
        <p:nvSpPr>
          <p:cNvPr id="3" name="Content Placeholder 2">
            <a:extLst>
              <a:ext uri="{FF2B5EF4-FFF2-40B4-BE49-F238E27FC236}">
                <a16:creationId xmlns:a16="http://schemas.microsoft.com/office/drawing/2014/main" id="{4B61F209-22ED-490C-F693-73A155DB61BC}"/>
              </a:ext>
            </a:extLst>
          </p:cNvPr>
          <p:cNvSpPr>
            <a:spLocks noGrp="1"/>
          </p:cNvSpPr>
          <p:nvPr>
            <p:ph idx="1"/>
          </p:nvPr>
        </p:nvSpPr>
        <p:spPr>
          <a:xfrm>
            <a:off x="6400799" y="2121408"/>
            <a:ext cx="5299585" cy="4050792"/>
          </a:xfrm>
        </p:spPr>
        <p:txBody>
          <a:bodyPr>
            <a:noAutofit/>
          </a:bodyPr>
          <a:lstStyle/>
          <a:p>
            <a:pPr algn="just">
              <a:buFont typeface="Arial" panose="020B0604020202020204" pitchFamily="34" charset="0"/>
              <a:buChar char="•"/>
            </a:pPr>
            <a:r>
              <a:rPr lang="en-GB" sz="1800" dirty="0"/>
              <a:t>The software development lifecycle (SDLC) involves several critical phases, with </a:t>
            </a:r>
            <a:r>
              <a:rPr lang="en-GB" sz="1800" b="1" dirty="0"/>
              <a:t>Requirement Engineering (RE)</a:t>
            </a:r>
            <a:r>
              <a:rPr lang="en-GB" sz="1800" dirty="0"/>
              <a:t> as the foundational step.</a:t>
            </a:r>
          </a:p>
          <a:p>
            <a:pPr algn="just">
              <a:buFont typeface="Arial" panose="020B0604020202020204" pitchFamily="34" charset="0"/>
              <a:buChar char="•"/>
            </a:pPr>
            <a:r>
              <a:rPr lang="en-GB" sz="1800" dirty="0"/>
              <a:t>RE is essential as it involves documenting stakeholder needs, ensuring that projects remain aligned with these needs throughout the development process.</a:t>
            </a:r>
          </a:p>
          <a:p>
            <a:pPr algn="just">
              <a:buFont typeface="Arial" panose="020B0604020202020204" pitchFamily="34" charset="0"/>
              <a:buChar char="•"/>
            </a:pPr>
            <a:r>
              <a:rPr lang="en-GB" sz="1800" dirty="0"/>
              <a:t>Despite its importance, RE can be time-consuming, prone to miscommunication, and susceptible to errors, leading to project delays or failures. </a:t>
            </a:r>
          </a:p>
          <a:p>
            <a:pPr algn="just">
              <a:buFont typeface="Arial" panose="020B0604020202020204" pitchFamily="34" charset="0"/>
              <a:buChar char="•"/>
            </a:pPr>
            <a:r>
              <a:rPr lang="en-GB" sz="1800" dirty="0"/>
              <a:t>There is a need for innovative solutions that can enhance the accuracy and efficiency of RE processes.</a:t>
            </a:r>
            <a:endParaRPr lang="en-US" sz="1800" dirty="0"/>
          </a:p>
        </p:txBody>
      </p:sp>
      <p:grpSp>
        <p:nvGrpSpPr>
          <p:cNvPr id="11" name="Group 10">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3539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D624-4237-76A5-263D-0798B43416CD}"/>
              </a:ext>
            </a:extLst>
          </p:cNvPr>
          <p:cNvSpPr>
            <a:spLocks noGrp="1"/>
          </p:cNvSpPr>
          <p:nvPr>
            <p:ph type="title"/>
          </p:nvPr>
        </p:nvSpPr>
        <p:spPr>
          <a:xfrm>
            <a:off x="1069848" y="484632"/>
            <a:ext cx="10058400" cy="830997"/>
          </a:xfrm>
        </p:spPr>
        <p:txBody>
          <a:bodyPr>
            <a:normAutofit fontScale="90000"/>
          </a:bodyPr>
          <a:lstStyle/>
          <a:p>
            <a:r>
              <a:rPr lang="en-US" dirty="0"/>
              <a:t>Research GAP</a:t>
            </a:r>
          </a:p>
        </p:txBody>
      </p:sp>
      <p:pic>
        <p:nvPicPr>
          <p:cNvPr id="4" name="Picture 3">
            <a:extLst>
              <a:ext uri="{FF2B5EF4-FFF2-40B4-BE49-F238E27FC236}">
                <a16:creationId xmlns:a16="http://schemas.microsoft.com/office/drawing/2014/main" id="{CB07D4EF-64DF-EAD4-535F-2DCB9ABF1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693248"/>
            <a:ext cx="4126521" cy="1609343"/>
          </a:xfrm>
          <a:prstGeom prst="rect">
            <a:avLst/>
          </a:prstGeom>
        </p:spPr>
      </p:pic>
      <p:pic>
        <p:nvPicPr>
          <p:cNvPr id="5" name="Content Placeholder 5" descr="A close-up of a diagram&#10;&#10;Description automatically generated">
            <a:extLst>
              <a:ext uri="{FF2B5EF4-FFF2-40B4-BE49-F238E27FC236}">
                <a16:creationId xmlns:a16="http://schemas.microsoft.com/office/drawing/2014/main" id="{6D8A3E2B-87A1-9C53-6D07-36408BB3C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841" y="3985350"/>
            <a:ext cx="4054701" cy="1287366"/>
          </a:xfrm>
          <a:prstGeom prst="rect">
            <a:avLst/>
          </a:prstGeom>
        </p:spPr>
      </p:pic>
      <p:sp>
        <p:nvSpPr>
          <p:cNvPr id="3" name="Content Placeholder 2">
            <a:extLst>
              <a:ext uri="{FF2B5EF4-FFF2-40B4-BE49-F238E27FC236}">
                <a16:creationId xmlns:a16="http://schemas.microsoft.com/office/drawing/2014/main" id="{0978B227-549D-1336-034C-F642DA5935ED}"/>
              </a:ext>
            </a:extLst>
          </p:cNvPr>
          <p:cNvSpPr>
            <a:spLocks noGrp="1"/>
          </p:cNvSpPr>
          <p:nvPr>
            <p:ph idx="1"/>
          </p:nvPr>
        </p:nvSpPr>
        <p:spPr>
          <a:xfrm>
            <a:off x="5237417" y="1371272"/>
            <a:ext cx="5884735" cy="4050792"/>
          </a:xfrm>
        </p:spPr>
        <p:txBody>
          <a:bodyPr>
            <a:noAutofit/>
          </a:bodyPr>
          <a:lstStyle/>
          <a:p>
            <a:pPr marL="0" indent="0" algn="just">
              <a:buNone/>
            </a:pPr>
            <a:r>
              <a:rPr lang="en-GB" sz="1200" dirty="0"/>
              <a:t>LLMs have shown significant potential in various software engineering tasks, including requirement engineering (RE), code generation, and testing. However, their application in RE is still emerging and under-researched (Hou et al, 2023).</a:t>
            </a:r>
          </a:p>
          <a:p>
            <a:pPr marL="0" indent="0" algn="just">
              <a:buNone/>
            </a:pPr>
            <a:endParaRPr lang="en-GB" sz="1200" dirty="0"/>
          </a:p>
          <a:p>
            <a:pPr marL="0" indent="0" algn="just">
              <a:spcBef>
                <a:spcPts val="0"/>
              </a:spcBef>
              <a:spcAft>
                <a:spcPts val="0"/>
              </a:spcAft>
              <a:buNone/>
            </a:pPr>
            <a:r>
              <a:rPr lang="en-GB" sz="1200" b="1" dirty="0">
                <a:effectLst/>
              </a:rPr>
              <a:t>Application of LLMs in Requirement Analysis</a:t>
            </a:r>
            <a:endParaRPr lang="en-GB" sz="1200" dirty="0">
              <a:effectLst/>
            </a:endParaRPr>
          </a:p>
          <a:p>
            <a:pPr algn="just">
              <a:spcBef>
                <a:spcPts val="0"/>
              </a:spcBef>
            </a:pPr>
            <a:r>
              <a:rPr lang="en-GB" sz="1200" dirty="0">
                <a:effectLst/>
              </a:rPr>
              <a:t>Zhang et al. (2024b): Explored the use of an Autonomous LLM-based Agent System (ALAS) powered by OpenAI GPT models to enhance the clarity and alignment of user stories within agile teams. The study highlighted improvements in user story quality but emphasized the need for human oversight to maintain factual accuracy.</a:t>
            </a:r>
          </a:p>
          <a:p>
            <a:pPr algn="just">
              <a:spcBef>
                <a:spcPts val="0"/>
              </a:spcBef>
            </a:pPr>
            <a:r>
              <a:rPr lang="en-GB" sz="1200" dirty="0">
                <a:effectLst/>
              </a:rPr>
              <a:t>Sami et al. (2024): Presented a tool that uses AI agents and prompt engineering to automate task prioritization in agile project management, addressing the challenge of aligning requirements with stakeholder needs within time and budget constraints.</a:t>
            </a:r>
          </a:p>
          <a:p>
            <a:pPr algn="just">
              <a:spcBef>
                <a:spcPts val="0"/>
              </a:spcBef>
            </a:pPr>
            <a:r>
              <a:rPr lang="en-GB" sz="1200" dirty="0">
                <a:effectLst/>
              </a:rPr>
              <a:t>De Bari (2024): Assessed the feasibility of using LLMs to generate UML Class Diagrams, showing that while LLMs can achieve accuracy comparable to humans, challenges remain in representing complex semantic links.</a:t>
            </a:r>
          </a:p>
          <a:p>
            <a:pPr marL="0" indent="0" algn="just">
              <a:spcBef>
                <a:spcPts val="0"/>
              </a:spcBef>
              <a:spcAft>
                <a:spcPts val="0"/>
              </a:spcAft>
              <a:buNone/>
            </a:pPr>
            <a:endParaRPr lang="en-GB" sz="1200" b="1" dirty="0">
              <a:effectLst/>
            </a:endParaRPr>
          </a:p>
          <a:p>
            <a:pPr marL="0" indent="0" algn="just">
              <a:spcBef>
                <a:spcPts val="0"/>
              </a:spcBef>
              <a:spcAft>
                <a:spcPts val="0"/>
              </a:spcAft>
              <a:buNone/>
            </a:pPr>
            <a:r>
              <a:rPr lang="en-GB" sz="1200" b="1" dirty="0">
                <a:effectLst/>
              </a:rPr>
              <a:t>Application of LLMs in Requirement Specification:</a:t>
            </a:r>
          </a:p>
          <a:p>
            <a:pPr algn="just">
              <a:spcBef>
                <a:spcPts val="0"/>
              </a:spcBef>
            </a:pPr>
            <a:r>
              <a:rPr lang="en-GB" sz="1200" dirty="0">
                <a:effectLst/>
              </a:rPr>
              <a:t>Krishna et al. (2024): Investigated the use of LLMs for generating and validating Software Requirement Specification (SRS) documents, finding that LLMs like GPT-4 excelled in improving requirement quality over traditional methods.</a:t>
            </a:r>
          </a:p>
          <a:p>
            <a:pPr algn="just">
              <a:spcBef>
                <a:spcPts val="0"/>
              </a:spcBef>
            </a:pPr>
            <a:r>
              <a:rPr lang="en-GB" sz="1200" dirty="0">
                <a:effectLst/>
              </a:rPr>
              <a:t>Wei (2024): Demonstrated how LLMs could assist in refining requirements into software design, test cases, and implementation code, emphasizing the practical effectiveness of LLMs in real-world software development projects</a:t>
            </a:r>
            <a:r>
              <a:rPr lang="en-GB" sz="1200" dirty="0"/>
              <a:t>.</a:t>
            </a:r>
            <a:endParaRPr lang="en-GB" sz="1200" dirty="0">
              <a:effectLst/>
            </a:endParaRPr>
          </a:p>
          <a:p>
            <a:pPr algn="just"/>
            <a:endParaRPr lang="en-US" sz="1200" dirty="0"/>
          </a:p>
        </p:txBody>
      </p:sp>
      <p:sp>
        <p:nvSpPr>
          <p:cNvPr id="6" name="TextBox 5">
            <a:extLst>
              <a:ext uri="{FF2B5EF4-FFF2-40B4-BE49-F238E27FC236}">
                <a16:creationId xmlns:a16="http://schemas.microsoft.com/office/drawing/2014/main" id="{18DD6CB5-91DB-345E-402D-4492FED88184}"/>
              </a:ext>
            </a:extLst>
          </p:cNvPr>
          <p:cNvSpPr txBox="1"/>
          <p:nvPr/>
        </p:nvSpPr>
        <p:spPr>
          <a:xfrm>
            <a:off x="1027841" y="5955475"/>
            <a:ext cx="10285644" cy="1077218"/>
          </a:xfrm>
          <a:prstGeom prst="rect">
            <a:avLst/>
          </a:prstGeom>
          <a:noFill/>
        </p:spPr>
        <p:txBody>
          <a:bodyPr wrap="square" rtlCol="0">
            <a:spAutoFit/>
          </a:bodyPr>
          <a:lstStyle/>
          <a:p>
            <a:pPr marL="171450" indent="-171450" algn="just">
              <a:buFont typeface="Arial" panose="020B0604020202020204" pitchFamily="34" charset="0"/>
              <a:buChar char="•"/>
            </a:pPr>
            <a:r>
              <a:rPr lang="en-GB" sz="800" dirty="0">
                <a:solidFill>
                  <a:srgbClr val="000000"/>
                </a:solidFill>
                <a:effectLst/>
                <a:latin typeface="Rockwell" panose="02060603020205020403" pitchFamily="18" charset="77"/>
              </a:rPr>
              <a:t>Hou, X., Zhao, Y., Liu, Y., Yang, Z., Wang, K., Li, L., Luo, X., Lo, D., Grundy, J. and Wang, H., 2023. Large language models for software engineering: A systematic literature review. </a:t>
            </a:r>
            <a:r>
              <a:rPr lang="en-GB" sz="800" i="1" dirty="0" err="1">
                <a:solidFill>
                  <a:srgbClr val="000000"/>
                </a:solidFill>
                <a:effectLst/>
                <a:latin typeface="Rockwell" panose="02060603020205020403" pitchFamily="18" charset="77"/>
              </a:rPr>
              <a:t>arXiv</a:t>
            </a:r>
            <a:r>
              <a:rPr lang="en-GB" sz="800" i="1" dirty="0">
                <a:solidFill>
                  <a:srgbClr val="000000"/>
                </a:solidFill>
                <a:effectLst/>
                <a:latin typeface="Rockwell" panose="02060603020205020403" pitchFamily="18" charset="77"/>
              </a:rPr>
              <a:t> preprint arXiv:2308.10620</a:t>
            </a:r>
            <a:r>
              <a:rPr lang="en-GB" sz="800" dirty="0">
                <a:solidFill>
                  <a:srgbClr val="000000"/>
                </a:solidFill>
                <a:effectLst/>
                <a:latin typeface="Rockwell" panose="02060603020205020403" pitchFamily="18" charset="77"/>
              </a:rPr>
              <a:t>.</a:t>
            </a:r>
            <a:endParaRPr lang="en-US" sz="800" dirty="0">
              <a:effectLst/>
              <a:latin typeface="Rockwell" panose="02060603020205020403" pitchFamily="18" charset="77"/>
            </a:endParaRPr>
          </a:p>
          <a:p>
            <a:pPr marL="171450" indent="-171450" algn="just">
              <a:buFont typeface="Arial" panose="020B0604020202020204" pitchFamily="34" charset="0"/>
              <a:buChar char="•"/>
            </a:pPr>
            <a:r>
              <a:rPr lang="en-US" sz="800" dirty="0">
                <a:effectLst/>
                <a:latin typeface="Rockwell" panose="02060603020205020403" pitchFamily="18" charset="77"/>
              </a:rPr>
              <a:t>Zhang, Z., Rayhan, M., </a:t>
            </a:r>
            <a:r>
              <a:rPr lang="en-US" sz="800" dirty="0" err="1">
                <a:effectLst/>
                <a:latin typeface="Rockwell" panose="02060603020205020403" pitchFamily="18" charset="77"/>
              </a:rPr>
              <a:t>Herda</a:t>
            </a:r>
            <a:r>
              <a:rPr lang="en-US" sz="800" dirty="0">
                <a:effectLst/>
                <a:latin typeface="Rockwell" panose="02060603020205020403" pitchFamily="18" charset="77"/>
              </a:rPr>
              <a:t>, T., </a:t>
            </a:r>
            <a:r>
              <a:rPr lang="en-US" sz="800" dirty="0" err="1">
                <a:effectLst/>
                <a:latin typeface="Rockwell" panose="02060603020205020403" pitchFamily="18" charset="77"/>
              </a:rPr>
              <a:t>Goisauf</a:t>
            </a:r>
            <a:r>
              <a:rPr lang="en-US" sz="800" dirty="0">
                <a:effectLst/>
                <a:latin typeface="Rockwell" panose="02060603020205020403" pitchFamily="18" charset="77"/>
              </a:rPr>
              <a:t>, M. and </a:t>
            </a:r>
            <a:r>
              <a:rPr lang="en-US" sz="800" dirty="0" err="1">
                <a:effectLst/>
                <a:latin typeface="Rockwell" panose="02060603020205020403" pitchFamily="18" charset="77"/>
              </a:rPr>
              <a:t>Abrahamsson</a:t>
            </a:r>
            <a:r>
              <a:rPr lang="en-US" sz="800" dirty="0">
                <a:effectLst/>
                <a:latin typeface="Rockwell" panose="02060603020205020403" pitchFamily="18" charset="77"/>
              </a:rPr>
              <a:t>, P., 2024b, May. LLM-based agents for automating the enhancement of user story quality: An early report.</a:t>
            </a:r>
          </a:p>
          <a:p>
            <a:pPr marL="171450" indent="-171450" algn="just">
              <a:buFont typeface="Arial" panose="020B0604020202020204" pitchFamily="34" charset="0"/>
              <a:buChar char="•"/>
            </a:pPr>
            <a:r>
              <a:rPr lang="en-US" sz="800" dirty="0">
                <a:effectLst/>
              </a:rPr>
              <a:t>Sami, M.A., Rasheed, Z., Waseem, M., Zhang, Z., </a:t>
            </a:r>
            <a:r>
              <a:rPr lang="en-US" sz="800" dirty="0" err="1">
                <a:effectLst/>
              </a:rPr>
              <a:t>Herda</a:t>
            </a:r>
            <a:r>
              <a:rPr lang="en-US" sz="800" dirty="0">
                <a:effectLst/>
              </a:rPr>
              <a:t>, T. and </a:t>
            </a:r>
            <a:r>
              <a:rPr lang="en-US" sz="800" dirty="0" err="1">
                <a:effectLst/>
              </a:rPr>
              <a:t>Abrahamsson</a:t>
            </a:r>
            <a:r>
              <a:rPr lang="en-US" sz="800" dirty="0">
                <a:effectLst/>
              </a:rPr>
              <a:t>, P., 2024. Prioritizing Software Requirements Using Large Language Models. </a:t>
            </a:r>
            <a:r>
              <a:rPr lang="en-US" sz="800" i="1" dirty="0" err="1">
                <a:effectLst/>
              </a:rPr>
              <a:t>arXiv</a:t>
            </a:r>
            <a:r>
              <a:rPr lang="en-US" sz="800" i="1" dirty="0">
                <a:effectLst/>
              </a:rPr>
              <a:t> preprint arXiv:2405.01564</a:t>
            </a:r>
            <a:r>
              <a:rPr lang="en-US" sz="800" dirty="0">
                <a:effectLst/>
              </a:rPr>
              <a:t>. Vancouver.</a:t>
            </a:r>
          </a:p>
          <a:p>
            <a:pPr marL="171450" indent="-171450" algn="just">
              <a:buFont typeface="Arial" panose="020B0604020202020204" pitchFamily="34" charset="0"/>
              <a:buChar char="•"/>
            </a:pPr>
            <a:r>
              <a:rPr lang="en-US" sz="800" dirty="0">
                <a:effectLst/>
              </a:rPr>
              <a:t>De Bari, D., 2024. </a:t>
            </a:r>
            <a:r>
              <a:rPr lang="en-US" sz="800" i="1" dirty="0">
                <a:effectLst/>
              </a:rPr>
              <a:t>Evaluating large language models in software design: A comparative analysis of </a:t>
            </a:r>
            <a:r>
              <a:rPr lang="en-US" sz="800" i="1" dirty="0" err="1">
                <a:effectLst/>
              </a:rPr>
              <a:t>uml</a:t>
            </a:r>
            <a:r>
              <a:rPr lang="en-US" sz="800" i="1" dirty="0">
                <a:effectLst/>
              </a:rPr>
              <a:t> class diagram generation</a:t>
            </a:r>
            <a:r>
              <a:rPr lang="en-US" sz="800" dirty="0">
                <a:effectLst/>
              </a:rPr>
              <a:t> (Doctoral dissertation, </a:t>
            </a:r>
            <a:r>
              <a:rPr lang="en-US" sz="800" dirty="0" err="1">
                <a:effectLst/>
              </a:rPr>
              <a:t>Politecnico</a:t>
            </a:r>
            <a:r>
              <a:rPr lang="en-US" sz="800" dirty="0">
                <a:effectLst/>
              </a:rPr>
              <a:t> di Torino).</a:t>
            </a:r>
          </a:p>
          <a:p>
            <a:pPr marL="171450" indent="-171450" algn="just">
              <a:buFont typeface="Arial" panose="020B0604020202020204" pitchFamily="34" charset="0"/>
              <a:buChar char="•"/>
            </a:pPr>
            <a:r>
              <a:rPr lang="en-US" sz="800" dirty="0">
                <a:effectLst/>
              </a:rPr>
              <a:t>Krishna, M., Gaur, B., Verma, A. and </a:t>
            </a:r>
            <a:r>
              <a:rPr lang="en-US" sz="800" dirty="0" err="1">
                <a:effectLst/>
              </a:rPr>
              <a:t>Jalote</a:t>
            </a:r>
            <a:r>
              <a:rPr lang="en-US" sz="800" dirty="0">
                <a:effectLst/>
              </a:rPr>
              <a:t>, P., 2024. Using LLMs in Software Requirements Specifications: An Empirical Evaluation. </a:t>
            </a:r>
            <a:r>
              <a:rPr lang="en-US" sz="800" i="1" dirty="0" err="1">
                <a:effectLst/>
              </a:rPr>
              <a:t>arXiv</a:t>
            </a:r>
            <a:r>
              <a:rPr lang="en-US" sz="800" i="1" dirty="0">
                <a:effectLst/>
              </a:rPr>
              <a:t> preprint arXiv:2404.17842</a:t>
            </a:r>
            <a:r>
              <a:rPr lang="en-US" sz="800" dirty="0">
                <a:effectLst/>
              </a:rPr>
              <a:t>.</a:t>
            </a:r>
          </a:p>
          <a:p>
            <a:pPr marL="171450" indent="-171450" algn="just">
              <a:buFont typeface="Arial" panose="020B0604020202020204" pitchFamily="34" charset="0"/>
              <a:buChar char="•"/>
            </a:pPr>
            <a:r>
              <a:rPr lang="en-US" sz="800" dirty="0">
                <a:effectLst/>
              </a:rPr>
              <a:t>Wei, B., 2024. Requirements are All You Need: From Requirements to Code with LLMs. </a:t>
            </a:r>
            <a:r>
              <a:rPr lang="en-US" sz="800" i="1" dirty="0" err="1">
                <a:effectLst/>
              </a:rPr>
              <a:t>arXiv</a:t>
            </a:r>
            <a:r>
              <a:rPr lang="en-US" sz="800" i="1" dirty="0">
                <a:effectLst/>
              </a:rPr>
              <a:t> preprint arXiv:2406.10101</a:t>
            </a:r>
            <a:endParaRPr lang="en-US" sz="800" dirty="0">
              <a:effectLst/>
            </a:endParaRPr>
          </a:p>
          <a:p>
            <a:pPr marL="171450" indent="-171450" algn="just">
              <a:buFont typeface="Arial" panose="020B0604020202020204" pitchFamily="34" charset="0"/>
              <a:buChar char="•"/>
            </a:pPr>
            <a:endParaRPr lang="en-US" sz="800" dirty="0">
              <a:effectLst/>
            </a:endParaRPr>
          </a:p>
          <a:p>
            <a:pPr marL="171450" indent="-171450" algn="just">
              <a:buFont typeface="Arial" panose="020B0604020202020204" pitchFamily="34" charset="0"/>
              <a:buChar char="•"/>
            </a:pPr>
            <a:endParaRPr lang="en-GB" sz="800" dirty="0">
              <a:solidFill>
                <a:srgbClr val="000000"/>
              </a:solidFill>
              <a:effectLst/>
              <a:latin typeface="Rockwell" panose="02060603020205020403" pitchFamily="18" charset="77"/>
            </a:endParaRPr>
          </a:p>
        </p:txBody>
      </p:sp>
    </p:spTree>
    <p:extLst>
      <p:ext uri="{BB962C8B-B14F-4D97-AF65-F5344CB8AC3E}">
        <p14:creationId xmlns:p14="http://schemas.microsoft.com/office/powerpoint/2010/main" val="108363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5F49-F7B9-B717-82BD-B2B0437F571A}"/>
              </a:ext>
            </a:extLst>
          </p:cNvPr>
          <p:cNvSpPr>
            <a:spLocks noGrp="1"/>
          </p:cNvSpPr>
          <p:nvPr>
            <p:ph type="title"/>
          </p:nvPr>
        </p:nvSpPr>
        <p:spPr>
          <a:xfrm>
            <a:off x="1069848" y="484632"/>
            <a:ext cx="10058400" cy="1057786"/>
          </a:xfrm>
        </p:spPr>
        <p:txBody>
          <a:bodyPr/>
          <a:lstStyle/>
          <a:p>
            <a:r>
              <a:rPr lang="en-US" dirty="0"/>
              <a:t>What are LLM Agents?</a:t>
            </a:r>
          </a:p>
        </p:txBody>
      </p:sp>
      <p:pic>
        <p:nvPicPr>
          <p:cNvPr id="5" name="Content Placeholder 4" descr="A screenshot of a chat&#10;&#10;Description automatically generated">
            <a:extLst>
              <a:ext uri="{FF2B5EF4-FFF2-40B4-BE49-F238E27FC236}">
                <a16:creationId xmlns:a16="http://schemas.microsoft.com/office/drawing/2014/main" id="{61DD2B76-99D0-FFF4-6C5D-6F344DE8C2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43" y="2126819"/>
            <a:ext cx="2633639" cy="3243982"/>
          </a:xfrm>
        </p:spPr>
      </p:pic>
      <p:sp>
        <p:nvSpPr>
          <p:cNvPr id="6" name="TextBox 5">
            <a:extLst>
              <a:ext uri="{FF2B5EF4-FFF2-40B4-BE49-F238E27FC236}">
                <a16:creationId xmlns:a16="http://schemas.microsoft.com/office/drawing/2014/main" id="{2E1E1AF6-23F6-8C6E-8B54-F5065139BC3B}"/>
              </a:ext>
            </a:extLst>
          </p:cNvPr>
          <p:cNvSpPr txBox="1"/>
          <p:nvPr/>
        </p:nvSpPr>
        <p:spPr>
          <a:xfrm>
            <a:off x="4883030" y="1812472"/>
            <a:ext cx="6238211" cy="369332"/>
          </a:xfrm>
          <a:prstGeom prst="rect">
            <a:avLst/>
          </a:prstGeom>
          <a:noFill/>
        </p:spPr>
        <p:txBody>
          <a:bodyPr wrap="square" rtlCol="0">
            <a:spAutoFit/>
          </a:bodyPr>
          <a:lstStyle/>
          <a:p>
            <a:pPr algn="just" rtl="0">
              <a:spcBef>
                <a:spcPts val="1200"/>
              </a:spcBef>
              <a:spcAft>
                <a:spcPts val="1200"/>
              </a:spcAft>
            </a:pPr>
            <a:endParaRPr lang="en-US" dirty="0">
              <a:latin typeface="Rockwell" panose="02060603020205020403" pitchFamily="18" charset="77"/>
            </a:endParaRPr>
          </a:p>
        </p:txBody>
      </p:sp>
      <p:sp>
        <p:nvSpPr>
          <p:cNvPr id="7" name="TextBox 6">
            <a:extLst>
              <a:ext uri="{FF2B5EF4-FFF2-40B4-BE49-F238E27FC236}">
                <a16:creationId xmlns:a16="http://schemas.microsoft.com/office/drawing/2014/main" id="{E95CF6E4-7F96-4C69-F8F9-855647AD8A10}"/>
              </a:ext>
            </a:extLst>
          </p:cNvPr>
          <p:cNvSpPr txBox="1"/>
          <p:nvPr/>
        </p:nvSpPr>
        <p:spPr>
          <a:xfrm>
            <a:off x="1069848" y="1724644"/>
            <a:ext cx="2820389" cy="307777"/>
          </a:xfrm>
          <a:prstGeom prst="rect">
            <a:avLst/>
          </a:prstGeom>
          <a:noFill/>
        </p:spPr>
        <p:txBody>
          <a:bodyPr wrap="square" rtlCol="0">
            <a:spAutoFit/>
          </a:bodyPr>
          <a:lstStyle/>
          <a:p>
            <a:r>
              <a:rPr lang="en-US" sz="1400" dirty="0"/>
              <a:t>How we often interact with LLMs</a:t>
            </a:r>
          </a:p>
        </p:txBody>
      </p:sp>
      <p:sp>
        <p:nvSpPr>
          <p:cNvPr id="3" name="TextBox 2">
            <a:extLst>
              <a:ext uri="{FF2B5EF4-FFF2-40B4-BE49-F238E27FC236}">
                <a16:creationId xmlns:a16="http://schemas.microsoft.com/office/drawing/2014/main" id="{77A80DC3-29E0-C059-C36D-F4AABBEF1581}"/>
              </a:ext>
            </a:extLst>
          </p:cNvPr>
          <p:cNvSpPr txBox="1"/>
          <p:nvPr/>
        </p:nvSpPr>
        <p:spPr>
          <a:xfrm>
            <a:off x="3971227" y="1724644"/>
            <a:ext cx="3495012" cy="307777"/>
          </a:xfrm>
          <a:prstGeom prst="rect">
            <a:avLst/>
          </a:prstGeom>
          <a:noFill/>
        </p:spPr>
        <p:txBody>
          <a:bodyPr wrap="square" rtlCol="0">
            <a:spAutoFit/>
          </a:bodyPr>
          <a:lstStyle/>
          <a:p>
            <a:r>
              <a:rPr lang="en-US" sz="1400" dirty="0"/>
              <a:t>Some limitations resolution via RAG</a:t>
            </a:r>
          </a:p>
        </p:txBody>
      </p:sp>
      <p:pic>
        <p:nvPicPr>
          <p:cNvPr id="10" name="Picture 9" descr="A screenshot of a diagram&#10;&#10;Description automatically generated">
            <a:extLst>
              <a:ext uri="{FF2B5EF4-FFF2-40B4-BE49-F238E27FC236}">
                <a16:creationId xmlns:a16="http://schemas.microsoft.com/office/drawing/2014/main" id="{A419416C-8278-1826-B30D-7E251F0F5C49}"/>
              </a:ext>
            </a:extLst>
          </p:cNvPr>
          <p:cNvPicPr>
            <a:picLocks noChangeAspect="1"/>
          </p:cNvPicPr>
          <p:nvPr/>
        </p:nvPicPr>
        <p:blipFill>
          <a:blip r:embed="rId3">
            <a:extLst>
              <a:ext uri="{28A0092B-C50C-407E-A947-70E740481C1C}">
                <a14:useLocalDpi xmlns:a14="http://schemas.microsoft.com/office/drawing/2010/main" val="0"/>
              </a:ext>
            </a:extLst>
          </a:blip>
          <a:srcRect r="46328"/>
          <a:stretch/>
        </p:blipFill>
        <p:spPr>
          <a:xfrm>
            <a:off x="3971227" y="2032421"/>
            <a:ext cx="3023500" cy="3499302"/>
          </a:xfrm>
          <a:prstGeom prst="rect">
            <a:avLst/>
          </a:prstGeom>
        </p:spPr>
      </p:pic>
      <p:sp>
        <p:nvSpPr>
          <p:cNvPr id="4" name="TextBox 3">
            <a:extLst>
              <a:ext uri="{FF2B5EF4-FFF2-40B4-BE49-F238E27FC236}">
                <a16:creationId xmlns:a16="http://schemas.microsoft.com/office/drawing/2014/main" id="{275B1681-5DD2-F68D-9B0B-ECD2FFB01D2E}"/>
              </a:ext>
            </a:extLst>
          </p:cNvPr>
          <p:cNvSpPr txBox="1"/>
          <p:nvPr/>
        </p:nvSpPr>
        <p:spPr>
          <a:xfrm>
            <a:off x="1069848" y="5943600"/>
            <a:ext cx="10285644" cy="553998"/>
          </a:xfrm>
          <a:prstGeom prst="rect">
            <a:avLst/>
          </a:prstGeom>
          <a:noFill/>
        </p:spPr>
        <p:txBody>
          <a:bodyPr wrap="square" rtlCol="0">
            <a:spAutoFit/>
          </a:bodyPr>
          <a:lstStyle/>
          <a:p>
            <a:pPr marL="171450" indent="-171450" algn="just">
              <a:buFont typeface="Arial" panose="020B0604020202020204" pitchFamily="34" charset="0"/>
              <a:buChar char="•"/>
            </a:pPr>
            <a:r>
              <a:rPr lang="en-GB" sz="1000" dirty="0">
                <a:solidFill>
                  <a:srgbClr val="000000"/>
                </a:solidFill>
                <a:effectLst/>
                <a:latin typeface="Rockwell" panose="02060603020205020403" pitchFamily="18" charset="77"/>
              </a:rPr>
              <a:t>Gao, Y., Xiong, Y., Gao, X., Jia, K., Pan, J., Bi, Y., Dai, Y., Sun, J. and Wang, H., 2023. Retrieval-augmented generation for large language models: A survey. </a:t>
            </a:r>
            <a:r>
              <a:rPr lang="en-GB" sz="1000" i="1" dirty="0" err="1">
                <a:solidFill>
                  <a:srgbClr val="000000"/>
                </a:solidFill>
                <a:effectLst/>
                <a:latin typeface="Rockwell" panose="02060603020205020403" pitchFamily="18" charset="77"/>
              </a:rPr>
              <a:t>arXiv</a:t>
            </a:r>
            <a:r>
              <a:rPr lang="en-GB" sz="1000" i="1" dirty="0">
                <a:solidFill>
                  <a:srgbClr val="000000"/>
                </a:solidFill>
                <a:effectLst/>
                <a:latin typeface="Rockwell" panose="02060603020205020403" pitchFamily="18" charset="77"/>
              </a:rPr>
              <a:t> preprint</a:t>
            </a:r>
            <a:r>
              <a:rPr lang="en-GB" sz="1000" dirty="0">
                <a:solidFill>
                  <a:srgbClr val="000000"/>
                </a:solidFill>
                <a:latin typeface="Rockwell" panose="02060603020205020403" pitchFamily="18" charset="77"/>
              </a:rPr>
              <a:t> </a:t>
            </a:r>
            <a:r>
              <a:rPr lang="en-GB" sz="1000" i="1" dirty="0">
                <a:solidFill>
                  <a:srgbClr val="000000"/>
                </a:solidFill>
                <a:effectLst/>
                <a:latin typeface="Rockwell" panose="02060603020205020403" pitchFamily="18" charset="77"/>
              </a:rPr>
              <a:t>arXiv:2312.10997</a:t>
            </a:r>
            <a:r>
              <a:rPr lang="en-GB" sz="1000" dirty="0">
                <a:solidFill>
                  <a:srgbClr val="000000"/>
                </a:solidFill>
                <a:effectLst/>
                <a:latin typeface="Rockwell" panose="02060603020205020403" pitchFamily="18" charset="77"/>
              </a:rPr>
              <a:t>.</a:t>
            </a:r>
          </a:p>
          <a:p>
            <a:pPr marL="171450" indent="-171450" algn="just">
              <a:buFont typeface="Arial" panose="020B0604020202020204" pitchFamily="34" charset="0"/>
              <a:buChar char="•"/>
            </a:pPr>
            <a:r>
              <a:rPr lang="en-GB" sz="1000" b="0" i="0" dirty="0">
                <a:solidFill>
                  <a:srgbClr val="222222"/>
                </a:solidFill>
                <a:effectLst/>
                <a:latin typeface="Rockwell" panose="02060603020205020403" pitchFamily="18" charset="77"/>
              </a:rPr>
              <a:t>Yao, S., Zhao, J., Yu, D., Du, N., </a:t>
            </a:r>
            <a:r>
              <a:rPr lang="en-GB" sz="1000" b="0" i="0" dirty="0" err="1">
                <a:solidFill>
                  <a:srgbClr val="222222"/>
                </a:solidFill>
                <a:effectLst/>
                <a:latin typeface="Rockwell" panose="02060603020205020403" pitchFamily="18" charset="77"/>
              </a:rPr>
              <a:t>Shafran</a:t>
            </a:r>
            <a:r>
              <a:rPr lang="en-GB" sz="1000" b="0" i="0" dirty="0">
                <a:solidFill>
                  <a:srgbClr val="222222"/>
                </a:solidFill>
                <a:effectLst/>
                <a:latin typeface="Rockwell" panose="02060603020205020403" pitchFamily="18" charset="77"/>
              </a:rPr>
              <a:t>, I., Narasimhan, K. and Cao, Y., 2022. React: Synergizing reasoning and acting in language models. </a:t>
            </a:r>
            <a:r>
              <a:rPr lang="en-GB" sz="1000" b="0" i="1" dirty="0" err="1">
                <a:solidFill>
                  <a:srgbClr val="222222"/>
                </a:solidFill>
                <a:effectLst/>
                <a:latin typeface="Rockwell" panose="02060603020205020403" pitchFamily="18" charset="77"/>
              </a:rPr>
              <a:t>arXiv</a:t>
            </a:r>
            <a:r>
              <a:rPr lang="en-GB" sz="1000" b="0" i="1" dirty="0">
                <a:solidFill>
                  <a:srgbClr val="222222"/>
                </a:solidFill>
                <a:effectLst/>
                <a:latin typeface="Rockwell" panose="02060603020205020403" pitchFamily="18" charset="77"/>
              </a:rPr>
              <a:t> preprint arXiv:2210.03629</a:t>
            </a:r>
            <a:r>
              <a:rPr lang="en-GB" sz="1000" b="0" i="0" dirty="0">
                <a:solidFill>
                  <a:srgbClr val="222222"/>
                </a:solidFill>
                <a:effectLst/>
                <a:latin typeface="Rockwell" panose="02060603020205020403" pitchFamily="18" charset="77"/>
              </a:rPr>
              <a:t>.</a:t>
            </a:r>
            <a:endParaRPr lang="en-GB" sz="1000" dirty="0">
              <a:solidFill>
                <a:srgbClr val="000000"/>
              </a:solidFill>
              <a:effectLst/>
              <a:latin typeface="Rockwell" panose="02060603020205020403" pitchFamily="18" charset="77"/>
            </a:endParaRPr>
          </a:p>
        </p:txBody>
      </p:sp>
      <p:sp>
        <p:nvSpPr>
          <p:cNvPr id="8" name="TextBox 7">
            <a:extLst>
              <a:ext uri="{FF2B5EF4-FFF2-40B4-BE49-F238E27FC236}">
                <a16:creationId xmlns:a16="http://schemas.microsoft.com/office/drawing/2014/main" id="{C354E2C7-5E71-2A39-AD7E-C3C0A2470833}"/>
              </a:ext>
            </a:extLst>
          </p:cNvPr>
          <p:cNvSpPr txBox="1"/>
          <p:nvPr/>
        </p:nvSpPr>
        <p:spPr>
          <a:xfrm>
            <a:off x="7095509" y="1691801"/>
            <a:ext cx="3495012" cy="307777"/>
          </a:xfrm>
          <a:prstGeom prst="rect">
            <a:avLst/>
          </a:prstGeom>
          <a:noFill/>
        </p:spPr>
        <p:txBody>
          <a:bodyPr wrap="square" rtlCol="0">
            <a:spAutoFit/>
          </a:bodyPr>
          <a:lstStyle/>
          <a:p>
            <a:r>
              <a:rPr lang="en-US" sz="1400" dirty="0"/>
              <a:t>Moving to Agents (</a:t>
            </a:r>
            <a:r>
              <a:rPr lang="en-US" sz="1400" dirty="0" err="1"/>
              <a:t>ReAct</a:t>
            </a:r>
            <a:r>
              <a:rPr lang="en-US" sz="1400" dirty="0"/>
              <a:t>)</a:t>
            </a:r>
          </a:p>
        </p:txBody>
      </p:sp>
      <p:pic>
        <p:nvPicPr>
          <p:cNvPr id="11" name="Picture 10" descr="A screenshot of a computer screen&#10;&#10;Description automatically generated">
            <a:extLst>
              <a:ext uri="{FF2B5EF4-FFF2-40B4-BE49-F238E27FC236}">
                <a16:creationId xmlns:a16="http://schemas.microsoft.com/office/drawing/2014/main" id="{349766F9-C34E-431D-1E41-0C4E5352AF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2033" y="2010070"/>
            <a:ext cx="4213459" cy="3527176"/>
          </a:xfrm>
          <a:prstGeom prst="rect">
            <a:avLst/>
          </a:prstGeom>
        </p:spPr>
      </p:pic>
    </p:spTree>
    <p:extLst>
      <p:ext uri="{BB962C8B-B14F-4D97-AF65-F5344CB8AC3E}">
        <p14:creationId xmlns:p14="http://schemas.microsoft.com/office/powerpoint/2010/main" val="64323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97D8587-B695-0B9F-1CBC-4DCECE224DB5}"/>
              </a:ext>
            </a:extLst>
          </p:cNvPr>
          <p:cNvSpPr>
            <a:spLocks noGrp="1"/>
          </p:cNvSpPr>
          <p:nvPr>
            <p:ph type="title"/>
          </p:nvPr>
        </p:nvSpPr>
        <p:spPr>
          <a:xfrm>
            <a:off x="1069848" y="484632"/>
            <a:ext cx="10058400" cy="1609344"/>
          </a:xfrm>
        </p:spPr>
        <p:txBody>
          <a:bodyPr>
            <a:normAutofit/>
          </a:bodyPr>
          <a:lstStyle/>
          <a:p>
            <a:r>
              <a:rPr lang="en-US" dirty="0"/>
              <a:t>LLM Agents core components</a:t>
            </a:r>
          </a:p>
        </p:txBody>
      </p:sp>
      <p:pic>
        <p:nvPicPr>
          <p:cNvPr id="5" name="Picture 4" descr="A close-up of a person's face&#10;&#10;Description automatically generated">
            <a:extLst>
              <a:ext uri="{FF2B5EF4-FFF2-40B4-BE49-F238E27FC236}">
                <a16:creationId xmlns:a16="http://schemas.microsoft.com/office/drawing/2014/main" id="{45E5A44E-97E1-CED7-D56C-4959516BE93E}"/>
              </a:ext>
            </a:extLst>
          </p:cNvPr>
          <p:cNvPicPr>
            <a:picLocks noChangeAspect="1"/>
          </p:cNvPicPr>
          <p:nvPr/>
        </p:nvPicPr>
        <p:blipFill>
          <a:blip r:embed="rId4">
            <a:extLst>
              <a:ext uri="{28A0092B-C50C-407E-A947-70E740481C1C}">
                <a14:useLocalDpi xmlns:a14="http://schemas.microsoft.com/office/drawing/2010/main" val="0"/>
              </a:ext>
            </a:extLst>
          </a:blip>
          <a:srcRect l="12320" r="15070" b="1"/>
          <a:stretch/>
        </p:blipFill>
        <p:spPr>
          <a:xfrm>
            <a:off x="1007196" y="2265037"/>
            <a:ext cx="5088800" cy="3907158"/>
          </a:xfrm>
          <a:prstGeom prst="rect">
            <a:avLst/>
          </a:prstGeom>
        </p:spPr>
      </p:pic>
      <p:sp>
        <p:nvSpPr>
          <p:cNvPr id="3" name="Content Placeholder 2">
            <a:extLst>
              <a:ext uri="{FF2B5EF4-FFF2-40B4-BE49-F238E27FC236}">
                <a16:creationId xmlns:a16="http://schemas.microsoft.com/office/drawing/2014/main" id="{B8907B66-B06E-4C35-99DE-BFB0BEA7A981}"/>
              </a:ext>
            </a:extLst>
          </p:cNvPr>
          <p:cNvSpPr>
            <a:spLocks noGrp="1"/>
          </p:cNvSpPr>
          <p:nvPr>
            <p:ph idx="1"/>
          </p:nvPr>
        </p:nvSpPr>
        <p:spPr>
          <a:xfrm>
            <a:off x="6496216" y="2320412"/>
            <a:ext cx="4632031" cy="3851787"/>
          </a:xfrm>
        </p:spPr>
        <p:txBody>
          <a:bodyPr anchor="ctr">
            <a:normAutofit/>
          </a:bodyPr>
          <a:lstStyle/>
          <a:p>
            <a:r>
              <a:rPr lang="en-US" dirty="0"/>
              <a:t>Brains (LLMs)</a:t>
            </a:r>
          </a:p>
          <a:p>
            <a:r>
              <a:rPr lang="en-US" dirty="0"/>
              <a:t>Memory</a:t>
            </a:r>
          </a:p>
          <a:p>
            <a:pPr lvl="1"/>
            <a:r>
              <a:rPr lang="en-US" dirty="0"/>
              <a:t>Short-term memory</a:t>
            </a:r>
          </a:p>
          <a:p>
            <a:pPr lvl="1"/>
            <a:r>
              <a:rPr lang="en-US" dirty="0"/>
              <a:t>Long-term memory</a:t>
            </a:r>
          </a:p>
          <a:p>
            <a:pPr lvl="1"/>
            <a:r>
              <a:rPr lang="en-US" dirty="0"/>
              <a:t>Entity memory*</a:t>
            </a:r>
          </a:p>
          <a:p>
            <a:pPr lvl="1"/>
            <a:r>
              <a:rPr lang="en-US" dirty="0"/>
              <a:t>Contextual memory*</a:t>
            </a:r>
          </a:p>
          <a:p>
            <a:r>
              <a:rPr lang="en-US" dirty="0"/>
              <a:t>Planning</a:t>
            </a:r>
          </a:p>
          <a:p>
            <a:pPr lvl="1"/>
            <a:r>
              <a:rPr lang="en-US" dirty="0"/>
              <a:t>Without human feedback</a:t>
            </a:r>
          </a:p>
          <a:p>
            <a:pPr lvl="1"/>
            <a:r>
              <a:rPr lang="en-US" dirty="0"/>
              <a:t>With human feedback</a:t>
            </a:r>
          </a:p>
          <a:p>
            <a:r>
              <a:rPr lang="en-US" dirty="0"/>
              <a:t>Tools use</a:t>
            </a:r>
          </a:p>
        </p:txBody>
      </p:sp>
      <p:sp>
        <p:nvSpPr>
          <p:cNvPr id="18" name="Oval 1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11952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4209E0C1-D5CF-18A0-FE94-7229EBE79FAA}"/>
              </a:ext>
            </a:extLst>
          </p:cNvPr>
          <p:cNvPicPr>
            <a:picLocks noChangeAspect="1"/>
          </p:cNvPicPr>
          <p:nvPr/>
        </p:nvPicPr>
        <p:blipFill>
          <a:blip r:embed="rId4">
            <a:extLst>
              <a:ext uri="{28A0092B-C50C-407E-A947-70E740481C1C}">
                <a14:useLocalDpi xmlns:a14="http://schemas.microsoft.com/office/drawing/2010/main" val="0"/>
              </a:ext>
            </a:extLst>
          </a:blip>
          <a:srcRect t="1012"/>
          <a:stretch/>
        </p:blipFill>
        <p:spPr>
          <a:xfrm>
            <a:off x="633999" y="956040"/>
            <a:ext cx="6882269" cy="4956181"/>
          </a:xfrm>
          <a:prstGeom prst="rect">
            <a:avLst/>
          </a:prstGeom>
        </p:spPr>
      </p:pic>
      <p:sp>
        <p:nvSpPr>
          <p:cNvPr id="10" name="TextBox 9">
            <a:extLst>
              <a:ext uri="{FF2B5EF4-FFF2-40B4-BE49-F238E27FC236}">
                <a16:creationId xmlns:a16="http://schemas.microsoft.com/office/drawing/2014/main" id="{88BF0CFB-85C0-CC1E-4192-2E6E0E7935C7}"/>
              </a:ext>
            </a:extLst>
          </p:cNvPr>
          <p:cNvSpPr txBox="1"/>
          <p:nvPr/>
        </p:nvSpPr>
        <p:spPr>
          <a:xfrm>
            <a:off x="8156350" y="5791283"/>
            <a:ext cx="3544034" cy="556078"/>
          </a:xfrm>
          <a:prstGeom prst="rect">
            <a:avLst/>
          </a:prstGeom>
        </p:spPr>
        <p:txBody>
          <a:bodyPr vert="horz" lIns="91440" tIns="45720" rIns="91440" bIns="45720" rtlCol="0">
            <a:normAutofit/>
          </a:bodyPr>
          <a:lstStyle/>
          <a:p>
            <a:pPr marL="171450" indent="-182880" algn="just">
              <a:lnSpc>
                <a:spcPct val="90000"/>
              </a:lnSpc>
              <a:spcAft>
                <a:spcPts val="600"/>
              </a:spcAft>
              <a:buClr>
                <a:schemeClr val="accent1">
                  <a:lumMod val="75000"/>
                </a:schemeClr>
              </a:buClr>
              <a:buSzPct val="85000"/>
              <a:buFont typeface="Wingdings" pitchFamily="2" charset="2"/>
              <a:buChar char="§"/>
            </a:pPr>
            <a:r>
              <a:rPr lang="en-US" sz="1000" b="0" i="0" dirty="0">
                <a:effectLst/>
              </a:rPr>
              <a:t>Patil, S.G., Zhang, T., Wang, X. and Gonzalez, J.E., 2023. Gorilla: Large language model connected with massive </a:t>
            </a:r>
            <a:r>
              <a:rPr lang="en-US" sz="1000" b="0" i="0" dirty="0" err="1">
                <a:effectLst/>
              </a:rPr>
              <a:t>apis</a:t>
            </a:r>
            <a:r>
              <a:rPr lang="en-US" sz="1000" b="0" i="0" dirty="0">
                <a:effectLst/>
              </a:rPr>
              <a:t>. </a:t>
            </a:r>
            <a:r>
              <a:rPr lang="en-US" sz="1000" b="0" i="1" dirty="0" err="1">
                <a:effectLst/>
              </a:rPr>
              <a:t>arXiv</a:t>
            </a:r>
            <a:r>
              <a:rPr lang="en-US" sz="1000" b="0" i="1" dirty="0">
                <a:effectLst/>
              </a:rPr>
              <a:t> preprint arXiv:2305.15334</a:t>
            </a:r>
            <a:r>
              <a:rPr lang="en-US" sz="1000" b="0" i="0" dirty="0">
                <a:effectLst/>
              </a:rPr>
              <a:t>.</a:t>
            </a:r>
            <a:endParaRPr lang="en-US" sz="1000" dirty="0">
              <a:effectLst/>
            </a:endParaRPr>
          </a:p>
        </p:txBody>
      </p:sp>
      <p:grpSp>
        <p:nvGrpSpPr>
          <p:cNvPr id="17" name="Group 1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1" name="TextBox 10">
            <a:extLst>
              <a:ext uri="{FF2B5EF4-FFF2-40B4-BE49-F238E27FC236}">
                <a16:creationId xmlns:a16="http://schemas.microsoft.com/office/drawing/2014/main" id="{803DDDDD-0228-7789-200B-756083AC4415}"/>
              </a:ext>
            </a:extLst>
          </p:cNvPr>
          <p:cNvSpPr txBox="1"/>
          <p:nvPr/>
        </p:nvSpPr>
        <p:spPr>
          <a:xfrm>
            <a:off x="8156350" y="1880259"/>
            <a:ext cx="3544034" cy="935182"/>
          </a:xfrm>
          <a:prstGeom prst="rect">
            <a:avLst/>
          </a:prstGeom>
        </p:spPr>
        <p:txBody>
          <a:bodyPr vert="horz" lIns="91440" tIns="45720" rIns="91440" bIns="45720" rtlCol="0">
            <a:normAutofit/>
          </a:bodyPr>
          <a:lstStyle/>
          <a:p>
            <a:pPr marL="171450" indent="-182880">
              <a:lnSpc>
                <a:spcPct val="90000"/>
              </a:lnSpc>
              <a:spcAft>
                <a:spcPts val="600"/>
              </a:spcAft>
              <a:buClr>
                <a:schemeClr val="accent1">
                  <a:lumMod val="75000"/>
                </a:schemeClr>
              </a:buClr>
              <a:buSzPct val="85000"/>
              <a:buFont typeface="Wingdings" pitchFamily="2" charset="2"/>
              <a:buChar char="§"/>
            </a:pPr>
            <a:endParaRPr lang="en-US" sz="1600" dirty="0">
              <a:effectLst/>
            </a:endParaRPr>
          </a:p>
        </p:txBody>
      </p:sp>
      <p:sp>
        <p:nvSpPr>
          <p:cNvPr id="12" name="TextBox 11">
            <a:extLst>
              <a:ext uri="{FF2B5EF4-FFF2-40B4-BE49-F238E27FC236}">
                <a16:creationId xmlns:a16="http://schemas.microsoft.com/office/drawing/2014/main" id="{5C3DD1ED-DFAF-74A3-A6DE-D1B6C3F34CCB}"/>
              </a:ext>
            </a:extLst>
          </p:cNvPr>
          <p:cNvSpPr txBox="1"/>
          <p:nvPr/>
        </p:nvSpPr>
        <p:spPr>
          <a:xfrm>
            <a:off x="8313328" y="401465"/>
            <a:ext cx="3401651" cy="4785926"/>
          </a:xfrm>
          <a:prstGeom prst="rect">
            <a:avLst/>
          </a:prstGeom>
          <a:noFill/>
        </p:spPr>
        <p:txBody>
          <a:bodyPr wrap="square" rtlCol="0">
            <a:spAutoFit/>
          </a:bodyPr>
          <a:lstStyle/>
          <a:p>
            <a:r>
              <a:rPr lang="en-US" b="1" dirty="0"/>
              <a:t>Agentic Systems</a:t>
            </a:r>
          </a:p>
          <a:p>
            <a:pPr marL="285750" indent="-285750">
              <a:buFont typeface="Arial" panose="020B0604020202020204" pitchFamily="34" charset="0"/>
              <a:buChar char="•"/>
            </a:pPr>
            <a:r>
              <a:rPr lang="en-US" dirty="0"/>
              <a:t>Single Agent</a:t>
            </a:r>
          </a:p>
          <a:p>
            <a:pPr marL="285750" indent="-285750">
              <a:buFont typeface="Arial" panose="020B0604020202020204" pitchFamily="34" charset="0"/>
              <a:buChar char="•"/>
            </a:pPr>
            <a:r>
              <a:rPr lang="en-US" dirty="0"/>
              <a:t>Multi-Agents*</a:t>
            </a:r>
          </a:p>
          <a:p>
            <a:endParaRPr lang="en-US" b="1" dirty="0"/>
          </a:p>
          <a:p>
            <a:r>
              <a:rPr lang="en-US" b="1" dirty="0"/>
              <a:t>Agentic Process</a:t>
            </a:r>
          </a:p>
          <a:p>
            <a:pPr marL="285750" indent="-285750">
              <a:buFont typeface="Arial" panose="020B0604020202020204" pitchFamily="34" charset="0"/>
              <a:buChar char="•"/>
            </a:pPr>
            <a:r>
              <a:rPr lang="en-US" dirty="0"/>
              <a:t>Sequential </a:t>
            </a:r>
          </a:p>
          <a:p>
            <a:pPr marL="285750" indent="-285750">
              <a:buFont typeface="Arial" panose="020B0604020202020204" pitchFamily="34" charset="0"/>
              <a:buChar char="•"/>
            </a:pPr>
            <a:r>
              <a:rPr lang="en-US" dirty="0"/>
              <a:t>Hierarchical</a:t>
            </a:r>
          </a:p>
          <a:p>
            <a:endParaRPr lang="en-US" b="1" dirty="0"/>
          </a:p>
          <a:p>
            <a:r>
              <a:rPr lang="en-US" b="1" dirty="0"/>
              <a:t>LLMs to be utilized for our use case</a:t>
            </a:r>
            <a:endParaRPr lang="en-US" sz="1700" b="1" dirty="0"/>
          </a:p>
          <a:p>
            <a:pPr marL="285750" indent="-285750">
              <a:buFont typeface="Arial" panose="020B0604020202020204" pitchFamily="34" charset="0"/>
              <a:buChar char="•"/>
            </a:pPr>
            <a:r>
              <a:rPr lang="en-US" dirty="0"/>
              <a:t>GPT-4o</a:t>
            </a:r>
          </a:p>
          <a:p>
            <a:pPr marL="285750" indent="-285750">
              <a:buFont typeface="Arial" panose="020B0604020202020204" pitchFamily="34" charset="0"/>
              <a:buChar char="•"/>
            </a:pPr>
            <a:r>
              <a:rPr lang="en-US" dirty="0"/>
              <a:t>GPT-4o-mini</a:t>
            </a:r>
          </a:p>
          <a:p>
            <a:pPr marL="285750" indent="-285750">
              <a:buFont typeface="Arial" panose="020B0604020202020204" pitchFamily="34" charset="0"/>
              <a:buChar char="•"/>
            </a:pPr>
            <a:r>
              <a:rPr lang="en-US" dirty="0"/>
              <a:t>o1-mini</a:t>
            </a:r>
          </a:p>
          <a:p>
            <a:endParaRPr lang="en-US" dirty="0"/>
          </a:p>
          <a:p>
            <a:r>
              <a:rPr lang="en-US" sz="1700" b="1" dirty="0"/>
              <a:t>Tools</a:t>
            </a:r>
          </a:p>
          <a:p>
            <a:pPr marL="285750" indent="-285750">
              <a:buFont typeface="Arial" panose="020B0604020202020204" pitchFamily="34" charset="0"/>
              <a:buChar char="•"/>
            </a:pPr>
            <a:r>
              <a:rPr lang="en-US" dirty="0"/>
              <a:t>Search tools</a:t>
            </a:r>
          </a:p>
          <a:p>
            <a:pPr marL="285750" indent="-285750">
              <a:buFont typeface="Arial" panose="020B0604020202020204" pitchFamily="34" charset="0"/>
              <a:buChar char="•"/>
            </a:pPr>
            <a:r>
              <a:rPr lang="en-US" dirty="0"/>
              <a:t>RAG pipelines</a:t>
            </a:r>
          </a:p>
        </p:txBody>
      </p:sp>
    </p:spTree>
    <p:extLst>
      <p:ext uri="{BB962C8B-B14F-4D97-AF65-F5344CB8AC3E}">
        <p14:creationId xmlns:p14="http://schemas.microsoft.com/office/powerpoint/2010/main" val="261229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D49B-44CD-F1DB-A287-D3E5B4B0F74B}"/>
              </a:ext>
            </a:extLst>
          </p:cNvPr>
          <p:cNvSpPr>
            <a:spLocks noGrp="1"/>
          </p:cNvSpPr>
          <p:nvPr>
            <p:ph type="title"/>
          </p:nvPr>
        </p:nvSpPr>
        <p:spPr>
          <a:xfrm>
            <a:off x="1069848" y="484632"/>
            <a:ext cx="10058400" cy="1291005"/>
          </a:xfrm>
        </p:spPr>
        <p:txBody>
          <a:bodyPr>
            <a:normAutofit/>
          </a:bodyPr>
          <a:lstStyle/>
          <a:p>
            <a:r>
              <a:rPr lang="en-US" dirty="0"/>
              <a:t>Multi-agent system overview</a:t>
            </a:r>
          </a:p>
        </p:txBody>
      </p:sp>
      <p:sp>
        <p:nvSpPr>
          <p:cNvPr id="36" name="Rectangle 35">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A25ACED-9BB8-852A-8DE9-2F6886EBE232}"/>
              </a:ext>
            </a:extLst>
          </p:cNvPr>
          <p:cNvGraphicFramePr>
            <a:graphicFrameLocks noGrp="1"/>
          </p:cNvGraphicFramePr>
          <p:nvPr>
            <p:ph idx="1"/>
            <p:extLst>
              <p:ext uri="{D42A27DB-BD31-4B8C-83A1-F6EECF244321}">
                <p14:modId xmlns:p14="http://schemas.microsoft.com/office/powerpoint/2010/main" val="1531712758"/>
              </p:ext>
            </p:extLst>
          </p:nvPr>
        </p:nvGraphicFramePr>
        <p:xfrm>
          <a:off x="1066799" y="1775637"/>
          <a:ext cx="10055353" cy="3847231"/>
        </p:xfrm>
        <a:graphic>
          <a:graphicData uri="http://schemas.openxmlformats.org/drawingml/2006/table">
            <a:tbl>
              <a:tblPr firstRow="1" bandRow="1">
                <a:tableStyleId>{5C22544A-7EE6-4342-B048-85BDC9FD1C3A}</a:tableStyleId>
              </a:tblPr>
              <a:tblGrid>
                <a:gridCol w="2310385">
                  <a:extLst>
                    <a:ext uri="{9D8B030D-6E8A-4147-A177-3AD203B41FA5}">
                      <a16:colId xmlns:a16="http://schemas.microsoft.com/office/drawing/2014/main" val="964623989"/>
                    </a:ext>
                  </a:extLst>
                </a:gridCol>
                <a:gridCol w="2555783">
                  <a:extLst>
                    <a:ext uri="{9D8B030D-6E8A-4147-A177-3AD203B41FA5}">
                      <a16:colId xmlns:a16="http://schemas.microsoft.com/office/drawing/2014/main" val="2411220667"/>
                    </a:ext>
                  </a:extLst>
                </a:gridCol>
                <a:gridCol w="5189185">
                  <a:extLst>
                    <a:ext uri="{9D8B030D-6E8A-4147-A177-3AD203B41FA5}">
                      <a16:colId xmlns:a16="http://schemas.microsoft.com/office/drawing/2014/main" val="3877716123"/>
                    </a:ext>
                  </a:extLst>
                </a:gridCol>
              </a:tblGrid>
              <a:tr h="415192">
                <a:tc>
                  <a:txBody>
                    <a:bodyPr/>
                    <a:lstStyle/>
                    <a:p>
                      <a:r>
                        <a:rPr lang="en-US" sz="1800" dirty="0"/>
                        <a:t>Agents</a:t>
                      </a:r>
                    </a:p>
                  </a:txBody>
                  <a:tcPr marL="148617" marR="148617" marT="74310" marB="74310"/>
                </a:tc>
                <a:tc>
                  <a:txBody>
                    <a:bodyPr/>
                    <a:lstStyle/>
                    <a:p>
                      <a:r>
                        <a:rPr lang="en-US" sz="1800" dirty="0"/>
                        <a:t>Roles</a:t>
                      </a:r>
                    </a:p>
                  </a:txBody>
                  <a:tcPr marL="148617" marR="148617" marT="74310" marB="74310"/>
                </a:tc>
                <a:tc>
                  <a:txBody>
                    <a:bodyPr/>
                    <a:lstStyle/>
                    <a:p>
                      <a:r>
                        <a:rPr lang="en-US" sz="1800" dirty="0"/>
                        <a:t>Tools</a:t>
                      </a:r>
                    </a:p>
                  </a:txBody>
                  <a:tcPr marL="148617" marR="148617" marT="74310" marB="74310"/>
                </a:tc>
                <a:extLst>
                  <a:ext uri="{0D108BD9-81ED-4DB2-BD59-A6C34878D82A}">
                    <a16:rowId xmlns:a16="http://schemas.microsoft.com/office/drawing/2014/main" val="716949158"/>
                  </a:ext>
                </a:extLst>
              </a:tr>
              <a:tr h="56248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 Meeting Analyst</a:t>
                      </a:r>
                    </a:p>
                  </a:txBody>
                  <a:tcPr marL="148617" marR="148617" marT="74310" marB="7431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Senior Business Analyst</a:t>
                      </a:r>
                    </a:p>
                    <a:p>
                      <a:pPr algn="just"/>
                      <a:endParaRPr lang="en-US" sz="1200" dirty="0"/>
                    </a:p>
                  </a:txBody>
                  <a:tcPr marL="148617" marR="148617" marT="74310" marB="74310"/>
                </a:tc>
                <a:tc>
                  <a:txBody>
                    <a:bodyPr/>
                    <a:lstStyle/>
                    <a:p>
                      <a:pPr algn="just"/>
                      <a:r>
                        <a:rPr lang="en-US" sz="1200" dirty="0"/>
                        <a:t>RAG pipelines</a:t>
                      </a:r>
                    </a:p>
                  </a:txBody>
                  <a:tcPr marL="148617" marR="148617" marT="74310" marB="74310"/>
                </a:tc>
                <a:extLst>
                  <a:ext uri="{0D108BD9-81ED-4DB2-BD59-A6C34878D82A}">
                    <a16:rowId xmlns:a16="http://schemas.microsoft.com/office/drawing/2014/main" val="1069491184"/>
                  </a:ext>
                </a:extLst>
              </a:tr>
              <a:tr h="86401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Researcher</a:t>
                      </a:r>
                    </a:p>
                    <a:p>
                      <a:pPr algn="just"/>
                      <a:endParaRPr lang="en-US" sz="1200" dirty="0"/>
                    </a:p>
                  </a:txBody>
                  <a:tcPr marL="148617" marR="148617" marT="74310" marB="7431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Senior Market Researcher</a:t>
                      </a:r>
                    </a:p>
                    <a:p>
                      <a:pPr algn="just"/>
                      <a:endParaRPr lang="en-US" sz="1200" dirty="0"/>
                    </a:p>
                  </a:txBody>
                  <a:tcPr marL="148617" marR="148617" marT="74310" marB="7431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Google search tool, </a:t>
                      </a:r>
                      <a:r>
                        <a:rPr lang="en-US" sz="1200" dirty="0" err="1"/>
                        <a:t>Arxiv</a:t>
                      </a:r>
                      <a:r>
                        <a:rPr lang="en-US" sz="1200" dirty="0"/>
                        <a:t> search tool, perplexity ai search tool and </a:t>
                      </a:r>
                      <a:r>
                        <a:rPr lang="en-GB" sz="1200" b="0" kern="1200" dirty="0">
                          <a:solidFill>
                            <a:schemeClr val="dk1"/>
                          </a:solidFill>
                          <a:effectLst/>
                          <a:latin typeface="+mn-lt"/>
                          <a:ea typeface="+mn-ea"/>
                          <a:cs typeface="+mn-cs"/>
                        </a:rPr>
                        <a:t>website search tool</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p>
                  </a:txBody>
                  <a:tcPr marL="148617" marR="148617" marT="74310" marB="74310"/>
                </a:tc>
                <a:extLst>
                  <a:ext uri="{0D108BD9-81ED-4DB2-BD59-A6C34878D82A}">
                    <a16:rowId xmlns:a16="http://schemas.microsoft.com/office/drawing/2014/main" val="1242936718"/>
                  </a:ext>
                </a:extLst>
              </a:tr>
              <a:tr h="64220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Requirements developer</a:t>
                      </a:r>
                    </a:p>
                    <a:p>
                      <a:pPr algn="just"/>
                      <a:endParaRPr lang="en-US" sz="1200" dirty="0"/>
                    </a:p>
                  </a:txBody>
                  <a:tcPr marL="148617" marR="148617" marT="74310" marB="7431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Senior Requirements Engineer</a:t>
                      </a:r>
                    </a:p>
                    <a:p>
                      <a:pPr algn="just"/>
                      <a:endParaRPr lang="en-US" sz="1200" dirty="0"/>
                    </a:p>
                  </a:txBody>
                  <a:tcPr marL="148617" marR="148617" marT="74310" marB="74310"/>
                </a:tc>
                <a:tc>
                  <a:txBody>
                    <a:bodyPr/>
                    <a:lstStyle/>
                    <a:p>
                      <a:pPr algn="just"/>
                      <a:r>
                        <a:rPr lang="en-US" sz="1200" dirty="0"/>
                        <a:t>N/A (Using its inherent knowledge)</a:t>
                      </a:r>
                    </a:p>
                  </a:txBody>
                  <a:tcPr marL="148617" marR="148617" marT="74310" marB="74310"/>
                </a:tc>
                <a:extLst>
                  <a:ext uri="{0D108BD9-81ED-4DB2-BD59-A6C34878D82A}">
                    <a16:rowId xmlns:a16="http://schemas.microsoft.com/office/drawing/2014/main" val="808882172"/>
                  </a:ext>
                </a:extLst>
              </a:tr>
              <a:tr h="64220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Compliance specialist</a:t>
                      </a:r>
                    </a:p>
                    <a:p>
                      <a:pPr algn="just"/>
                      <a:endParaRPr lang="en-US" sz="1200" dirty="0"/>
                    </a:p>
                  </a:txBody>
                  <a:tcPr marL="148617" marR="148617" marT="74310" marB="7431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GDPR Compliance Specialist</a:t>
                      </a:r>
                    </a:p>
                    <a:p>
                      <a:pPr algn="just"/>
                      <a:endParaRPr lang="en-US" sz="1200" dirty="0"/>
                    </a:p>
                  </a:txBody>
                  <a:tcPr marL="148617" marR="148617" marT="74310" marB="74310"/>
                </a:tc>
                <a:tc>
                  <a:txBody>
                    <a:bodyPr/>
                    <a:lstStyle/>
                    <a:p>
                      <a:pPr algn="just"/>
                      <a:r>
                        <a:rPr lang="en-US" sz="1200" dirty="0"/>
                        <a:t>RAG pipelines</a:t>
                      </a:r>
                    </a:p>
                  </a:txBody>
                  <a:tcPr marL="148617" marR="148617" marT="74310" marB="74310"/>
                </a:tc>
                <a:extLst>
                  <a:ext uri="{0D108BD9-81ED-4DB2-BD59-A6C34878D82A}">
                    <a16:rowId xmlns:a16="http://schemas.microsoft.com/office/drawing/2014/main" val="607005910"/>
                  </a:ext>
                </a:extLst>
              </a:tr>
              <a:tr h="64220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Quality control analyst</a:t>
                      </a:r>
                    </a:p>
                    <a:p>
                      <a:pPr algn="just"/>
                      <a:endParaRPr lang="en-US" sz="1200" dirty="0"/>
                    </a:p>
                  </a:txBody>
                  <a:tcPr marL="148617" marR="148617" marT="74310" marB="7431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Senior Quality Assurance Analyst</a:t>
                      </a:r>
                    </a:p>
                    <a:p>
                      <a:pPr algn="just"/>
                      <a:endParaRPr lang="en-US" sz="1200" dirty="0"/>
                    </a:p>
                  </a:txBody>
                  <a:tcPr marL="148617" marR="148617" marT="74310" marB="74310"/>
                </a:tc>
                <a:tc>
                  <a:txBody>
                    <a:bodyPr/>
                    <a:lstStyle/>
                    <a:p>
                      <a:pPr algn="just"/>
                      <a:r>
                        <a:rPr lang="en-US" sz="1200" dirty="0"/>
                        <a:t>N/A (Using its inherent knowledge)</a:t>
                      </a:r>
                    </a:p>
                  </a:txBody>
                  <a:tcPr marL="148617" marR="148617" marT="74310" marB="74310"/>
                </a:tc>
                <a:extLst>
                  <a:ext uri="{0D108BD9-81ED-4DB2-BD59-A6C34878D82A}">
                    <a16:rowId xmlns:a16="http://schemas.microsoft.com/office/drawing/2014/main" val="2824369072"/>
                  </a:ext>
                </a:extLst>
              </a:tr>
            </a:tbl>
          </a:graphicData>
        </a:graphic>
      </p:graphicFrame>
      <p:sp>
        <p:nvSpPr>
          <p:cNvPr id="3" name="TextBox 2">
            <a:extLst>
              <a:ext uri="{FF2B5EF4-FFF2-40B4-BE49-F238E27FC236}">
                <a16:creationId xmlns:a16="http://schemas.microsoft.com/office/drawing/2014/main" id="{A68F6113-DAC8-247B-0819-AB506A079B33}"/>
              </a:ext>
            </a:extLst>
          </p:cNvPr>
          <p:cNvSpPr txBox="1"/>
          <p:nvPr/>
        </p:nvSpPr>
        <p:spPr>
          <a:xfrm>
            <a:off x="1066799" y="5805468"/>
            <a:ext cx="2016643" cy="830997"/>
          </a:xfrm>
          <a:prstGeom prst="rect">
            <a:avLst/>
          </a:prstGeom>
          <a:noFill/>
        </p:spPr>
        <p:txBody>
          <a:bodyPr wrap="square" rtlCol="0">
            <a:spAutoFit/>
          </a:bodyPr>
          <a:lstStyle/>
          <a:p>
            <a:r>
              <a:rPr lang="en-US" sz="1200" dirty="0"/>
              <a:t>See more tools:</a:t>
            </a:r>
          </a:p>
          <a:p>
            <a:pPr marL="285750" indent="-285750">
              <a:buFont typeface="Arial" panose="020B0604020202020204" pitchFamily="34" charset="0"/>
              <a:buChar char="•"/>
            </a:pPr>
            <a:r>
              <a:rPr lang="en-US" sz="1200" u="sng" dirty="0">
                <a:hlinkClick r:id="rId4">
                  <a:extLst>
                    <a:ext uri="{A12FA001-AC4F-418D-AE19-62706E023703}">
                      <ahyp:hlinkClr xmlns:ahyp="http://schemas.microsoft.com/office/drawing/2018/hyperlinkcolor" val="tx"/>
                    </a:ext>
                  </a:extLst>
                </a:hlinkClick>
              </a:rPr>
              <a:t>Langchain tools</a:t>
            </a:r>
            <a:endParaRPr lang="en-US" sz="1200" u="sng" dirty="0"/>
          </a:p>
          <a:p>
            <a:pPr marL="285750" indent="-285750">
              <a:buFont typeface="Arial" panose="020B0604020202020204" pitchFamily="34" charset="0"/>
              <a:buChar char="•"/>
            </a:pPr>
            <a:r>
              <a:rPr lang="en-US" sz="1200" u="sng" dirty="0">
                <a:hlinkClick r:id="rId5">
                  <a:extLst>
                    <a:ext uri="{A12FA001-AC4F-418D-AE19-62706E023703}">
                      <ahyp:hlinkClr xmlns:ahyp="http://schemas.microsoft.com/office/drawing/2018/hyperlinkcolor" val="tx"/>
                    </a:ext>
                  </a:extLst>
                </a:hlinkClick>
              </a:rPr>
              <a:t>Composio tools</a:t>
            </a:r>
            <a:endParaRPr lang="en-US" sz="1200" u="sng" dirty="0"/>
          </a:p>
          <a:p>
            <a:pPr marL="285750" indent="-285750">
              <a:buFont typeface="Arial" panose="020B0604020202020204" pitchFamily="34" charset="0"/>
              <a:buChar char="•"/>
            </a:pPr>
            <a:r>
              <a:rPr lang="en-US" sz="1200" u="sng" dirty="0">
                <a:hlinkClick r:id="rId6">
                  <a:extLst>
                    <a:ext uri="{A12FA001-AC4F-418D-AE19-62706E023703}">
                      <ahyp:hlinkClr xmlns:ahyp="http://schemas.microsoft.com/office/drawing/2018/hyperlinkcolor" val="tx"/>
                    </a:ext>
                  </a:extLst>
                </a:hlinkClick>
              </a:rPr>
              <a:t>Crewai tools</a:t>
            </a:r>
            <a:endParaRPr lang="en-US" sz="1200" u="sng" dirty="0">
              <a:hlinkClick r:id="rId4">
                <a:extLst>
                  <a:ext uri="{A12FA001-AC4F-418D-AE19-62706E023703}">
                    <ahyp:hlinkClr xmlns:ahyp="http://schemas.microsoft.com/office/drawing/2018/hyperlinkcolor" val="tx"/>
                  </a:ext>
                </a:extLst>
              </a:hlinkClick>
            </a:endParaRPr>
          </a:p>
        </p:txBody>
      </p:sp>
      <p:pic>
        <p:nvPicPr>
          <p:cNvPr id="5" name="Picture 4" descr="A close-up of a logo&#10;&#10;Description automatically generated">
            <a:extLst>
              <a:ext uri="{FF2B5EF4-FFF2-40B4-BE49-F238E27FC236}">
                <a16:creationId xmlns:a16="http://schemas.microsoft.com/office/drawing/2014/main" id="{9084A6A2-704F-D22A-2A49-F1132F768F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0027" y="5860524"/>
            <a:ext cx="2392125" cy="561714"/>
          </a:xfrm>
          <a:prstGeom prst="rect">
            <a:avLst/>
          </a:prstGeom>
        </p:spPr>
      </p:pic>
      <p:pic>
        <p:nvPicPr>
          <p:cNvPr id="6" name="Picture 8" descr="Crewai — Ai Agent. CrewAI is a robust ...">
            <a:extLst>
              <a:ext uri="{FF2B5EF4-FFF2-40B4-BE49-F238E27FC236}">
                <a16:creationId xmlns:a16="http://schemas.microsoft.com/office/drawing/2014/main" id="{5B8178CC-FC44-4E4B-02BB-5AFAA38437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9873" y="5860524"/>
            <a:ext cx="1629822" cy="5617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ilver letter on a black background&#10;&#10;Description automatically generated">
            <a:extLst>
              <a:ext uri="{FF2B5EF4-FFF2-40B4-BE49-F238E27FC236}">
                <a16:creationId xmlns:a16="http://schemas.microsoft.com/office/drawing/2014/main" id="{8E2ACBE7-F527-C104-0465-9363806095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0611" y="5788956"/>
            <a:ext cx="698500" cy="704850"/>
          </a:xfrm>
          <a:prstGeom prst="rect">
            <a:avLst/>
          </a:prstGeom>
        </p:spPr>
      </p:pic>
    </p:spTree>
    <p:extLst>
      <p:ext uri="{BB962C8B-B14F-4D97-AF65-F5344CB8AC3E}">
        <p14:creationId xmlns:p14="http://schemas.microsoft.com/office/powerpoint/2010/main" val="256804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E517B64-8E09-4304-8D71-7EDCAB04A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C5E58E8F-F745-4CB3-8EB2-71B3C5347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0943A29A-CD4A-4902-BECB-F71F97E8C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21" name="Rectangle 20">
            <a:extLst>
              <a:ext uri="{FF2B5EF4-FFF2-40B4-BE49-F238E27FC236}">
                <a16:creationId xmlns:a16="http://schemas.microsoft.com/office/drawing/2014/main" id="{A2168B3A-3AE7-4946-8AF6-76E3E5176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C2224D-8669-4449-BA35-66D2DEF0E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5325" cy="5897880"/>
          </a:xfrm>
          <a:prstGeom prst="rect">
            <a:avLst/>
          </a:prstGeom>
          <a:solidFill>
            <a:srgbClr val="FFFFFF"/>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99E36D9-8C4D-4CA1-89BA-D0BF2FB97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070" y="480060"/>
            <a:ext cx="5455325" cy="5897880"/>
          </a:xfrm>
          <a:prstGeom prst="rect">
            <a:avLst/>
          </a:prstGeom>
          <a:solidFill>
            <a:srgbClr val="FFFFFF"/>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background with white rectangles&#10;&#10;Description automatically generated">
            <a:extLst>
              <a:ext uri="{FF2B5EF4-FFF2-40B4-BE49-F238E27FC236}">
                <a16:creationId xmlns:a16="http://schemas.microsoft.com/office/drawing/2014/main" id="{8C545C2F-D278-3F17-E7FB-77B477720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38" y="2149330"/>
            <a:ext cx="4806271" cy="2559339"/>
          </a:xfrm>
          <a:prstGeom prst="rect">
            <a:avLst/>
          </a:prstGeom>
        </p:spPr>
      </p:pic>
      <p:pic>
        <p:nvPicPr>
          <p:cNvPr id="12" name="Picture 11">
            <a:extLst>
              <a:ext uri="{FF2B5EF4-FFF2-40B4-BE49-F238E27FC236}">
                <a16:creationId xmlns:a16="http://schemas.microsoft.com/office/drawing/2014/main" id="{A18E7BAF-FCF7-D0A8-D592-DD7498A390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8596" y="1951071"/>
            <a:ext cx="4806271" cy="2955855"/>
          </a:xfrm>
          <a:prstGeom prst="rect">
            <a:avLst/>
          </a:prstGeom>
        </p:spPr>
      </p:pic>
    </p:spTree>
    <p:extLst>
      <p:ext uri="{BB962C8B-B14F-4D97-AF65-F5344CB8AC3E}">
        <p14:creationId xmlns:p14="http://schemas.microsoft.com/office/powerpoint/2010/main" val="83886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F2D7D-9ED5-C65A-2FA5-3AA99E0CACB5}"/>
              </a:ext>
            </a:extLst>
          </p:cNvPr>
          <p:cNvSpPr>
            <a:spLocks noGrp="1"/>
          </p:cNvSpPr>
          <p:nvPr>
            <p:ph type="title"/>
          </p:nvPr>
        </p:nvSpPr>
        <p:spPr>
          <a:xfrm>
            <a:off x="7883612" y="484632"/>
            <a:ext cx="3816774" cy="1609344"/>
          </a:xfrm>
          <a:ln>
            <a:noFill/>
          </a:ln>
        </p:spPr>
        <p:txBody>
          <a:bodyPr vert="horz" lIns="91440" tIns="45720" rIns="91440" bIns="45720" rtlCol="0">
            <a:normAutofit/>
          </a:bodyPr>
          <a:lstStyle/>
          <a:p>
            <a:r>
              <a:rPr lang="en-US" sz="3200"/>
              <a:t>Contact Us</a:t>
            </a:r>
          </a:p>
        </p:txBody>
      </p:sp>
      <p:pic>
        <p:nvPicPr>
          <p:cNvPr id="5" name="Picture 4" descr="A close-up of a cell phone&#10;&#10;Description automatically generated">
            <a:extLst>
              <a:ext uri="{FF2B5EF4-FFF2-40B4-BE49-F238E27FC236}">
                <a16:creationId xmlns:a16="http://schemas.microsoft.com/office/drawing/2014/main" id="{8E91F3D5-77E8-EB22-A522-D3354A49BBBC}"/>
              </a:ext>
            </a:extLst>
          </p:cNvPr>
          <p:cNvPicPr>
            <a:picLocks noChangeAspect="1"/>
          </p:cNvPicPr>
          <p:nvPr/>
        </p:nvPicPr>
        <p:blipFill>
          <a:blip r:embed="rId4">
            <a:extLst>
              <a:ext uri="{28A0092B-C50C-407E-A947-70E740481C1C}">
                <a14:useLocalDpi xmlns:a14="http://schemas.microsoft.com/office/drawing/2010/main" val="0"/>
              </a:ext>
            </a:extLst>
          </a:blip>
          <a:srcRect l="11452" r="15072" b="-1"/>
          <a:stretch/>
        </p:blipFill>
        <p:spPr>
          <a:xfrm>
            <a:off x="3343" y="10"/>
            <a:ext cx="7548923" cy="6857990"/>
          </a:xfrm>
          <a:prstGeom prst="rect">
            <a:avLst/>
          </a:prstGeom>
        </p:spPr>
      </p:pic>
      <p:sp>
        <p:nvSpPr>
          <p:cNvPr id="3" name="Content Placeholder 2">
            <a:extLst>
              <a:ext uri="{FF2B5EF4-FFF2-40B4-BE49-F238E27FC236}">
                <a16:creationId xmlns:a16="http://schemas.microsoft.com/office/drawing/2014/main" id="{76A3E660-B241-0632-191A-E22D95EDE40B}"/>
              </a:ext>
            </a:extLst>
          </p:cNvPr>
          <p:cNvSpPr>
            <a:spLocks noGrp="1"/>
          </p:cNvSpPr>
          <p:nvPr>
            <p:ph idx="1"/>
          </p:nvPr>
        </p:nvSpPr>
        <p:spPr>
          <a:xfrm>
            <a:off x="7883611" y="2121408"/>
            <a:ext cx="3816774" cy="4050792"/>
          </a:xfrm>
        </p:spPr>
        <p:txBody>
          <a:bodyPr vert="horz" lIns="91440" tIns="45720" rIns="91440" bIns="45720" rtlCol="0">
            <a:normAutofit/>
          </a:bodyPr>
          <a:lstStyle/>
          <a:p>
            <a:pPr marL="0" indent="0">
              <a:buNone/>
            </a:pPr>
            <a:r>
              <a:rPr lang="en-US" sz="1600" dirty="0" err="1"/>
              <a:t>Aboze</a:t>
            </a:r>
            <a:r>
              <a:rPr lang="en-US" sz="1600" dirty="0"/>
              <a:t> Brain John</a:t>
            </a:r>
          </a:p>
          <a:p>
            <a:r>
              <a:rPr lang="en-US" sz="1600" dirty="0" err="1"/>
              <a:t>Youtube</a:t>
            </a:r>
            <a:r>
              <a:rPr lang="en-US" sz="1600" dirty="0"/>
              <a:t>: @</a:t>
            </a:r>
            <a:r>
              <a:rPr lang="en-US" sz="1600" dirty="0" err="1"/>
              <a:t>BrainAboze</a:t>
            </a:r>
            <a:endParaRPr lang="en-US" sz="1600" dirty="0"/>
          </a:p>
          <a:p>
            <a:r>
              <a:rPr lang="en-US" sz="1600" dirty="0"/>
              <a:t>Twitter: @</a:t>
            </a:r>
            <a:r>
              <a:rPr lang="en-US" sz="1600" dirty="0" err="1"/>
              <a:t>AbozeBrain</a:t>
            </a:r>
            <a:endParaRPr lang="en-US" sz="1600" dirty="0"/>
          </a:p>
          <a:p>
            <a:r>
              <a:rPr lang="en-US" sz="1600" dirty="0"/>
              <a:t>Instagram: @</a:t>
            </a:r>
            <a:r>
              <a:rPr lang="en-US" sz="1600" dirty="0" err="1"/>
              <a:t>Code_brain</a:t>
            </a:r>
            <a:endParaRPr lang="en-US" sz="1600" dirty="0"/>
          </a:p>
          <a:p>
            <a:r>
              <a:rPr lang="en-US" sz="1600" dirty="0"/>
              <a:t>LinkedIn: </a:t>
            </a:r>
            <a:r>
              <a:rPr lang="en-US" sz="1600" dirty="0" err="1"/>
              <a:t>Aboze</a:t>
            </a:r>
            <a:r>
              <a:rPr lang="en-US" sz="1600" dirty="0"/>
              <a:t> Brain John</a:t>
            </a:r>
          </a:p>
          <a:p>
            <a:endParaRPr lang="en-US" sz="1600" dirty="0"/>
          </a:p>
          <a:p>
            <a:pPr marL="0" indent="0">
              <a:buNone/>
            </a:pPr>
            <a:r>
              <a:rPr lang="en-US" sz="1600" dirty="0"/>
              <a:t>Elizabeth </a:t>
            </a:r>
            <a:r>
              <a:rPr lang="en-US" sz="1600" dirty="0" err="1"/>
              <a:t>Ogunyemi</a:t>
            </a:r>
            <a:endParaRPr lang="en-US" sz="1600" dirty="0"/>
          </a:p>
          <a:p>
            <a:r>
              <a:rPr lang="en-US" sz="1600" dirty="0"/>
              <a:t>LinkedIn: Elizabeth </a:t>
            </a:r>
            <a:r>
              <a:rPr lang="en-US" sz="1600" dirty="0" err="1"/>
              <a:t>Ogunyemi</a:t>
            </a:r>
            <a:endParaRPr lang="en-US" sz="1600" dirty="0"/>
          </a:p>
          <a:p>
            <a:endParaRPr lang="en-US" sz="1600" dirty="0"/>
          </a:p>
          <a:p>
            <a:pPr marL="0" indent="0">
              <a:buNone/>
            </a:pPr>
            <a:endParaRPr lang="en-US" sz="1600" dirty="0"/>
          </a:p>
        </p:txBody>
      </p:sp>
      <p:grpSp>
        <p:nvGrpSpPr>
          <p:cNvPr id="37" name="Group 36">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8" name="Oval 37">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50097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4699</TotalTime>
  <Words>941</Words>
  <Application>Microsoft Macintosh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Rockwell Condensed</vt:lpstr>
      <vt:lpstr>Rockwell Extra Bold</vt:lpstr>
      <vt:lpstr>Wingdings</vt:lpstr>
      <vt:lpstr>Wood Type</vt:lpstr>
      <vt:lpstr>Utilizing LLM Agents for Efficent Requirement Analysis and specification</vt:lpstr>
      <vt:lpstr>Let’s talk requirement engineering</vt:lpstr>
      <vt:lpstr>Research GAP</vt:lpstr>
      <vt:lpstr>What are LLM Agents?</vt:lpstr>
      <vt:lpstr>LLM Agents core components</vt:lpstr>
      <vt:lpstr>PowerPoint Presentation</vt:lpstr>
      <vt:lpstr>Multi-agent system overview</vt:lpstr>
      <vt:lpstr>PowerPoint Presentation</vt:lpstr>
      <vt:lpstr>Contact Us</vt:lpstr>
      <vt:lpstr>Let’s Run The Agentic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Brain Aboze (Student)</dc:creator>
  <cp:lastModifiedBy>Brain Aboze (Student)</cp:lastModifiedBy>
  <cp:revision>8</cp:revision>
  <dcterms:created xsi:type="dcterms:W3CDTF">2024-09-12T20:11:07Z</dcterms:created>
  <dcterms:modified xsi:type="dcterms:W3CDTF">2024-09-25T10:32:32Z</dcterms:modified>
</cp:coreProperties>
</file>