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9E86C4-E55C-A380-BAF1-53A88F4B7FFA}" v="42" dt="2025-01-09T11:35:23.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f69d23615a_0_1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f69d23615a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f69d23615a_0_1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f69d23615a_0_1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f673dd501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f673dd501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f673dd501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f673dd501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f69d23615a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f69d23615a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f69d23615a_0_1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f69d23615a_0_1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69d23615a_0_1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f69d23615a_0_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f69d23615a_0_1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f69d23615a_0_1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f69d23615a_0_1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f69d23615a_0_1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f69d23615a_0_1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f69d23615a_0_1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40458" y="519150"/>
            <a:ext cx="8520600" cy="205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5000"/>
              <a:t>Patrón de Arquitectura Pipeline</a:t>
            </a:r>
            <a:endParaRPr sz="5000"/>
          </a:p>
        </p:txBody>
      </p:sp>
      <p:sp>
        <p:nvSpPr>
          <p:cNvPr id="87" name="Google Shape;87;p13"/>
          <p:cNvSpPr txBox="1">
            <a:spLocks noGrp="1"/>
          </p:cNvSpPr>
          <p:nvPr>
            <p:ph type="subTitle" idx="1"/>
          </p:nvPr>
        </p:nvSpPr>
        <p:spPr>
          <a:xfrm>
            <a:off x="257325" y="3027375"/>
            <a:ext cx="8520600" cy="2005800"/>
          </a:xfrm>
          <a:prstGeom prst="rect">
            <a:avLst/>
          </a:prstGeom>
        </p:spPr>
        <p:txBody>
          <a:bodyPr spcFirstLastPara="1" wrap="square" lIns="91425" tIns="91425" rIns="91425" bIns="91425" anchor="t" anchorCtr="0">
            <a:normAutofit/>
          </a:bodyPr>
          <a:lstStyle/>
          <a:p>
            <a:pPr marL="0" indent="0">
              <a:lnSpc>
                <a:spcPct val="80000"/>
              </a:lnSpc>
              <a:buSzPts val="605"/>
            </a:pPr>
            <a:r>
              <a:rPr lang="es" sz="1200" dirty="0"/>
              <a:t>Integrantes:    Antonio Sepúlveda.</a:t>
            </a:r>
            <a:endParaRPr lang="es-ES" sz="1200" dirty="0"/>
          </a:p>
          <a:p>
            <a:pPr marL="0" lvl="0" indent="0" algn="l" rtl="0">
              <a:lnSpc>
                <a:spcPct val="80000"/>
              </a:lnSpc>
              <a:spcBef>
                <a:spcPts val="0"/>
              </a:spcBef>
              <a:spcAft>
                <a:spcPts val="0"/>
              </a:spcAft>
              <a:buSzPts val="605"/>
              <a:buNone/>
            </a:pPr>
            <a:endParaRPr sz="1540"/>
          </a:p>
          <a:p>
            <a:pPr marL="0" lvl="0" indent="0" algn="l" rtl="0">
              <a:lnSpc>
                <a:spcPct val="80000"/>
              </a:lnSpc>
              <a:spcBef>
                <a:spcPts val="0"/>
              </a:spcBef>
              <a:spcAft>
                <a:spcPts val="0"/>
              </a:spcAft>
              <a:buSzPts val="605"/>
              <a:buNone/>
            </a:pPr>
            <a:r>
              <a:rPr lang="es" sz="1200" dirty="0"/>
              <a:t>Asignatura:</a:t>
            </a:r>
            <a:r>
              <a:rPr lang="es" sz="1500" dirty="0"/>
              <a:t> </a:t>
            </a:r>
            <a:r>
              <a:rPr lang="es" sz="1400" dirty="0">
                <a:solidFill>
                  <a:schemeClr val="dk1"/>
                </a:solidFill>
              </a:rPr>
              <a:t>Arquitectura TAV</a:t>
            </a:r>
          </a:p>
          <a:p>
            <a:pPr marL="0" lvl="0" indent="0" algn="l" rtl="0">
              <a:lnSpc>
                <a:spcPct val="80000"/>
              </a:lnSpc>
              <a:spcBef>
                <a:spcPts val="0"/>
              </a:spcBef>
              <a:spcAft>
                <a:spcPts val="0"/>
              </a:spcAft>
              <a:buSzPts val="605"/>
              <a:buNone/>
            </a:pPr>
            <a:endParaRPr sz="1240"/>
          </a:p>
          <a:p>
            <a:pPr marL="0" indent="0">
              <a:lnSpc>
                <a:spcPct val="80000"/>
              </a:lnSpc>
              <a:buSzPts val="605"/>
            </a:pPr>
            <a:r>
              <a:rPr lang="es" sz="1200" dirty="0"/>
              <a:t>Profesor: </a:t>
            </a:r>
            <a:r>
              <a:rPr lang="es" sz="1200" dirty="0">
                <a:solidFill>
                  <a:schemeClr val="tx1"/>
                </a:solidFill>
              </a:rPr>
              <a:t>Gio Godoy</a:t>
            </a:r>
          </a:p>
          <a:p>
            <a:pPr marL="0" lvl="0" indent="0" algn="l" rtl="0">
              <a:lnSpc>
                <a:spcPct val="80000"/>
              </a:lnSpc>
              <a:spcBef>
                <a:spcPts val="0"/>
              </a:spcBef>
              <a:spcAft>
                <a:spcPts val="0"/>
              </a:spcAft>
              <a:buSzPts val="605"/>
              <a:buNone/>
            </a:pPr>
            <a:endParaRPr sz="1540"/>
          </a:p>
          <a:p>
            <a:pPr marL="0" lvl="0" indent="0" algn="l" rtl="0">
              <a:lnSpc>
                <a:spcPct val="80000"/>
              </a:lnSpc>
              <a:spcBef>
                <a:spcPts val="0"/>
              </a:spcBef>
              <a:spcAft>
                <a:spcPts val="0"/>
              </a:spcAft>
              <a:buSzPts val="605"/>
              <a:buNone/>
            </a:pPr>
            <a:r>
              <a:rPr lang="es" sz="1200" dirty="0"/>
              <a:t>Fecha:</a:t>
            </a:r>
            <a:r>
              <a:rPr lang="es" sz="1500" dirty="0"/>
              <a:t> </a:t>
            </a:r>
            <a:r>
              <a:rPr lang="es" sz="1500" dirty="0">
                <a:solidFill>
                  <a:schemeClr val="tx1"/>
                </a:solidFill>
              </a:rPr>
              <a:t>09</a:t>
            </a:r>
            <a:r>
              <a:rPr lang="es" sz="1400" dirty="0">
                <a:solidFill>
                  <a:schemeClr val="dk1"/>
                </a:solidFill>
              </a:rPr>
              <a:t>/01/2025</a:t>
            </a:r>
            <a:endParaRPr sz="1440" dirty="0">
              <a:solidFill>
                <a:schemeClr val="dk1"/>
              </a:solidFill>
            </a:endParaRPr>
          </a:p>
        </p:txBody>
      </p:sp>
      <p:pic>
        <p:nvPicPr>
          <p:cNvPr id="88" name="Google Shape;88;p13"/>
          <p:cNvPicPr preferRelativeResize="0"/>
          <p:nvPr/>
        </p:nvPicPr>
        <p:blipFill>
          <a:blip r:embed="rId3">
            <a:alphaModFix/>
          </a:blip>
          <a:stretch>
            <a:fillRect/>
          </a:stretch>
        </p:blipFill>
        <p:spPr>
          <a:xfrm>
            <a:off x="6316950" y="4505950"/>
            <a:ext cx="2827049" cy="637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ctrTitle"/>
          </p:nvPr>
        </p:nvSpPr>
        <p:spPr>
          <a:xfrm>
            <a:off x="311700" y="0"/>
            <a:ext cx="8520600" cy="55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4100"/>
              <a:t>Beneficios</a:t>
            </a:r>
            <a:endParaRPr sz="4100"/>
          </a:p>
        </p:txBody>
      </p:sp>
      <p:sp>
        <p:nvSpPr>
          <p:cNvPr id="142" name="Google Shape;142;p22"/>
          <p:cNvSpPr txBox="1">
            <a:spLocks noGrp="1"/>
          </p:cNvSpPr>
          <p:nvPr>
            <p:ph type="subTitle" idx="1"/>
          </p:nvPr>
        </p:nvSpPr>
        <p:spPr>
          <a:xfrm>
            <a:off x="254025" y="950375"/>
            <a:ext cx="8520600" cy="4504500"/>
          </a:xfrm>
          <a:prstGeom prst="rect">
            <a:avLst/>
          </a:prstGeom>
        </p:spPr>
        <p:txBody>
          <a:bodyPr spcFirstLastPara="1" wrap="square" lIns="91425" tIns="91425" rIns="91425" bIns="91425" anchor="t" anchorCtr="0">
            <a:noAutofit/>
          </a:bodyPr>
          <a:lstStyle/>
          <a:p>
            <a:pPr marL="457200" lvl="0" indent="-339613" algn="l" rtl="0">
              <a:lnSpc>
                <a:spcPct val="80000"/>
              </a:lnSpc>
              <a:spcBef>
                <a:spcPts val="0"/>
              </a:spcBef>
              <a:spcAft>
                <a:spcPts val="0"/>
              </a:spcAft>
              <a:buClr>
                <a:schemeClr val="dk1"/>
              </a:buClr>
              <a:buSzPts val="1748"/>
              <a:buAutoNum type="arabicPeriod"/>
            </a:pPr>
            <a:r>
              <a:rPr lang="es" sz="1748">
                <a:solidFill>
                  <a:schemeClr val="dk1"/>
                </a:solidFill>
                <a:highlight>
                  <a:srgbClr val="FFFF00"/>
                </a:highlight>
              </a:rPr>
              <a:t>Modularidad:</a:t>
            </a:r>
            <a:r>
              <a:rPr lang="es" sz="1748">
                <a:solidFill>
                  <a:schemeClr val="dk1"/>
                </a:solidFill>
              </a:rPr>
              <a:t> Cada etapa del Pipeline es independiente, lo que facilita el mantenimiento y la reutilización del código, se pueden modificar, añadir o eliminar etapas sin afectar al resto del sistema.</a:t>
            </a:r>
            <a:endParaRPr sz="1748">
              <a:solidFill>
                <a:schemeClr val="dk1"/>
              </a:solidFill>
            </a:endParaRPr>
          </a:p>
          <a:p>
            <a:pPr marL="914400" lvl="0" indent="0" algn="l" rtl="0">
              <a:lnSpc>
                <a:spcPct val="80000"/>
              </a:lnSpc>
              <a:spcBef>
                <a:spcPts val="0"/>
              </a:spcBef>
              <a:spcAft>
                <a:spcPts val="0"/>
              </a:spcAft>
              <a:buSzPts val="1018"/>
              <a:buNone/>
            </a:pPr>
            <a:endParaRPr sz="1748">
              <a:solidFill>
                <a:schemeClr val="dk1"/>
              </a:solidFill>
            </a:endParaRPr>
          </a:p>
          <a:p>
            <a:pPr marL="457200" lvl="0" indent="-339613" algn="l" rtl="0">
              <a:lnSpc>
                <a:spcPct val="80000"/>
              </a:lnSpc>
              <a:spcBef>
                <a:spcPts val="0"/>
              </a:spcBef>
              <a:spcAft>
                <a:spcPts val="0"/>
              </a:spcAft>
              <a:buClr>
                <a:schemeClr val="dk1"/>
              </a:buClr>
              <a:buSzPts val="1748"/>
              <a:buAutoNum type="arabicPeriod"/>
            </a:pPr>
            <a:r>
              <a:rPr lang="es" sz="1748">
                <a:solidFill>
                  <a:schemeClr val="dk1"/>
                </a:solidFill>
                <a:highlight>
                  <a:srgbClr val="FFFF00"/>
                </a:highlight>
              </a:rPr>
              <a:t>Escalabilidad:</a:t>
            </a:r>
            <a:r>
              <a:rPr lang="es" sz="1748">
                <a:solidFill>
                  <a:schemeClr val="dk1"/>
                </a:solidFill>
              </a:rPr>
              <a:t> Permite distribuir las diferentes etapas del procesamiento en múltiples hilos o incluso en diferentes servidores, mejorando el rendimiento y la capacidad de respuesta del sistema.</a:t>
            </a:r>
            <a:endParaRPr sz="1748">
              <a:solidFill>
                <a:schemeClr val="dk1"/>
              </a:solidFill>
            </a:endParaRPr>
          </a:p>
          <a:p>
            <a:pPr marL="914400" lvl="0" indent="0" algn="l" rtl="0">
              <a:lnSpc>
                <a:spcPct val="80000"/>
              </a:lnSpc>
              <a:spcBef>
                <a:spcPts val="0"/>
              </a:spcBef>
              <a:spcAft>
                <a:spcPts val="0"/>
              </a:spcAft>
              <a:buSzPts val="1018"/>
              <a:buNone/>
            </a:pPr>
            <a:endParaRPr sz="1748">
              <a:solidFill>
                <a:schemeClr val="dk1"/>
              </a:solidFill>
            </a:endParaRPr>
          </a:p>
          <a:p>
            <a:pPr marL="457200" lvl="0" indent="-339613" algn="l" rtl="0">
              <a:lnSpc>
                <a:spcPct val="80000"/>
              </a:lnSpc>
              <a:spcBef>
                <a:spcPts val="0"/>
              </a:spcBef>
              <a:spcAft>
                <a:spcPts val="0"/>
              </a:spcAft>
              <a:buClr>
                <a:schemeClr val="dk1"/>
              </a:buClr>
              <a:buSzPts val="1748"/>
              <a:buAutoNum type="arabicPeriod"/>
            </a:pPr>
            <a:r>
              <a:rPr lang="es" sz="1748">
                <a:solidFill>
                  <a:schemeClr val="dk1"/>
                </a:solidFill>
                <a:highlight>
                  <a:srgbClr val="FFFF00"/>
                </a:highlight>
              </a:rPr>
              <a:t>Flexibilidad:</a:t>
            </a:r>
            <a:r>
              <a:rPr lang="es" sz="1748">
                <a:solidFill>
                  <a:schemeClr val="dk1"/>
                </a:solidFill>
              </a:rPr>
              <a:t> El Pipeline se puede ajustar para diferentes tipos de datos o tareas, lo que lo hace adaptable a una amplia variedad de aplicaciones y contextos.</a:t>
            </a:r>
            <a:endParaRPr sz="1748">
              <a:solidFill>
                <a:schemeClr val="dk1"/>
              </a:solidFill>
            </a:endParaRPr>
          </a:p>
          <a:p>
            <a:pPr marL="0" lvl="0" indent="0" algn="l" rtl="0">
              <a:lnSpc>
                <a:spcPct val="80000"/>
              </a:lnSpc>
              <a:spcBef>
                <a:spcPts val="0"/>
              </a:spcBef>
              <a:spcAft>
                <a:spcPts val="0"/>
              </a:spcAft>
              <a:buNone/>
            </a:pPr>
            <a:endParaRPr sz="1748">
              <a:solidFill>
                <a:schemeClr val="dk1"/>
              </a:solidFill>
            </a:endParaRPr>
          </a:p>
          <a:p>
            <a:pPr marL="914400" lvl="0" indent="0" algn="l" rtl="0">
              <a:lnSpc>
                <a:spcPct val="80000"/>
              </a:lnSpc>
              <a:spcBef>
                <a:spcPts val="0"/>
              </a:spcBef>
              <a:spcAft>
                <a:spcPts val="0"/>
              </a:spcAft>
              <a:buSzPts val="1018"/>
              <a:buNone/>
            </a:pPr>
            <a:endParaRPr sz="1748">
              <a:solidFill>
                <a:schemeClr val="dk1"/>
              </a:solidFill>
            </a:endParaRPr>
          </a:p>
          <a:p>
            <a:pPr marL="457200" lvl="0" indent="-339613" algn="l" rtl="0">
              <a:lnSpc>
                <a:spcPct val="80000"/>
              </a:lnSpc>
              <a:spcBef>
                <a:spcPts val="0"/>
              </a:spcBef>
              <a:spcAft>
                <a:spcPts val="0"/>
              </a:spcAft>
              <a:buClr>
                <a:schemeClr val="dk1"/>
              </a:buClr>
              <a:buSzPts val="1748"/>
              <a:buAutoNum type="arabicPeriod"/>
            </a:pPr>
            <a:r>
              <a:rPr lang="es" sz="1748">
                <a:solidFill>
                  <a:schemeClr val="dk1"/>
                </a:solidFill>
                <a:highlight>
                  <a:srgbClr val="FFFF00"/>
                </a:highlight>
              </a:rPr>
              <a:t>Eficiencia:</a:t>
            </a:r>
            <a:r>
              <a:rPr lang="es" sz="1748">
                <a:solidFill>
                  <a:schemeClr val="dk1"/>
                </a:solidFill>
              </a:rPr>
              <a:t> Al permitir el procesamiento en paralelo de diferentes tareas o datos, el patrón Pipeline puede mejorar significativamente la eficiencia y reducir los tiempos de procesamiento en sistemas que manejan grandes volúmenes de datos.</a:t>
            </a:r>
            <a:endParaRPr sz="1748">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ctrTitle"/>
          </p:nvPr>
        </p:nvSpPr>
        <p:spPr>
          <a:xfrm>
            <a:off x="311700" y="0"/>
            <a:ext cx="8520600" cy="55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4100"/>
              <a:t>Conclusión</a:t>
            </a:r>
            <a:endParaRPr sz="4100"/>
          </a:p>
        </p:txBody>
      </p:sp>
      <p:sp>
        <p:nvSpPr>
          <p:cNvPr id="148" name="Google Shape;148;p23"/>
          <p:cNvSpPr txBox="1">
            <a:spLocks noGrp="1"/>
          </p:cNvSpPr>
          <p:nvPr>
            <p:ph type="subTitle" idx="1"/>
          </p:nvPr>
        </p:nvSpPr>
        <p:spPr>
          <a:xfrm>
            <a:off x="311700" y="1215525"/>
            <a:ext cx="8520600" cy="39282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s" sz="1900" b="1" dirty="0">
                <a:solidFill>
                  <a:schemeClr val="dk1"/>
                </a:solidFill>
              </a:rPr>
              <a:t>En conclusión, el patrón arquitectónico Pipeline estructura el procesamiento de datos en sistemas complejos dividiéndolo en etapas secuenciales, lo que facilita la reutilización, el mantenimiento y la escalabilidad.  Al conectar cada etapa de manera que la salida de una sea la entrada de la siguiente, se garantiza un flujo de trabajo ordenado y eficiente. Su modularidad, escalabilidad y flexibilidad lo hacen ideal para mejorar la eficiencia en sistemas que manejan grandes datos o tareas complejas, optimizando la adaptabilidad y estabilidad del sistema a largo plazo.</a:t>
            </a:r>
            <a:endParaRPr sz="1900" b="1"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0" y="1291525"/>
            <a:ext cx="3300900" cy="1687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5000"/>
              <a:t>Índice</a:t>
            </a:r>
            <a:endParaRPr sz="5000"/>
          </a:p>
        </p:txBody>
      </p:sp>
      <p:sp>
        <p:nvSpPr>
          <p:cNvPr id="94" name="Google Shape;94;p14"/>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¿Que es?</a:t>
            </a:r>
            <a:endParaRPr/>
          </a:p>
          <a:p>
            <a:pPr marL="457200" lvl="0" indent="-311150" algn="l" rtl="0">
              <a:spcBef>
                <a:spcPts val="0"/>
              </a:spcBef>
              <a:spcAft>
                <a:spcPts val="0"/>
              </a:spcAft>
              <a:buSzPts val="1300"/>
              <a:buChar char="●"/>
            </a:pPr>
            <a:r>
              <a:rPr lang="es"/>
              <a:t>Origen</a:t>
            </a:r>
            <a:endParaRPr/>
          </a:p>
          <a:p>
            <a:pPr marL="457200" lvl="0" indent="-311150" algn="l" rtl="0">
              <a:spcBef>
                <a:spcPts val="0"/>
              </a:spcBef>
              <a:spcAft>
                <a:spcPts val="0"/>
              </a:spcAft>
              <a:buSzPts val="1300"/>
              <a:buChar char="●"/>
            </a:pPr>
            <a:r>
              <a:rPr lang="es"/>
              <a:t>Características</a:t>
            </a:r>
            <a:endParaRPr/>
          </a:p>
          <a:p>
            <a:pPr marL="457200" lvl="0" indent="-311150" algn="l" rtl="0">
              <a:spcBef>
                <a:spcPts val="0"/>
              </a:spcBef>
              <a:spcAft>
                <a:spcPts val="0"/>
              </a:spcAft>
              <a:buSzPts val="1300"/>
              <a:buChar char="●"/>
            </a:pPr>
            <a:r>
              <a:rPr lang="es"/>
              <a:t>¿Cuando se utiliza?</a:t>
            </a:r>
            <a:endParaRPr/>
          </a:p>
          <a:p>
            <a:pPr marL="457200" lvl="0" indent="-311150" algn="l" rtl="0">
              <a:spcBef>
                <a:spcPts val="0"/>
              </a:spcBef>
              <a:spcAft>
                <a:spcPts val="0"/>
              </a:spcAft>
              <a:buSzPts val="1300"/>
              <a:buChar char="●"/>
            </a:pPr>
            <a:r>
              <a:rPr lang="es"/>
              <a:t>Ejemplo</a:t>
            </a:r>
            <a:endParaRPr/>
          </a:p>
          <a:p>
            <a:pPr marL="457200" lvl="0" indent="-311150" algn="l" rtl="0">
              <a:spcBef>
                <a:spcPts val="0"/>
              </a:spcBef>
              <a:spcAft>
                <a:spcPts val="0"/>
              </a:spcAft>
              <a:buSzPts val="1300"/>
              <a:buChar char="●"/>
            </a:pPr>
            <a:r>
              <a:rPr lang="es"/>
              <a:t>Beneficios</a:t>
            </a:r>
            <a:endParaRPr/>
          </a:p>
          <a:p>
            <a:pPr marL="457200" lvl="0" indent="-311150" algn="l" rtl="0">
              <a:spcBef>
                <a:spcPts val="0"/>
              </a:spcBef>
              <a:spcAft>
                <a:spcPts val="0"/>
              </a:spcAft>
              <a:buSzPts val="1300"/>
              <a:buChar char="●"/>
            </a:pPr>
            <a:r>
              <a:rPr lang="es"/>
              <a:t>Conclusión</a:t>
            </a:r>
            <a:endParaRPr/>
          </a:p>
          <a:p>
            <a:pPr marL="4572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311700" y="38850"/>
            <a:ext cx="8520600" cy="853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5000"/>
              <a:t>¿Que es?</a:t>
            </a:r>
            <a:endParaRPr sz="5000"/>
          </a:p>
        </p:txBody>
      </p:sp>
      <p:sp>
        <p:nvSpPr>
          <p:cNvPr id="100" name="Google Shape;100;p15"/>
          <p:cNvSpPr txBox="1">
            <a:spLocks noGrp="1"/>
          </p:cNvSpPr>
          <p:nvPr>
            <p:ph type="subTitle" idx="1"/>
          </p:nvPr>
        </p:nvSpPr>
        <p:spPr>
          <a:xfrm>
            <a:off x="188700" y="846300"/>
            <a:ext cx="8766600" cy="4297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018"/>
              <a:buNone/>
            </a:pPr>
            <a:r>
              <a:rPr lang="es" sz="2150" b="1" dirty="0">
                <a:solidFill>
                  <a:schemeClr val="dk1"/>
                </a:solidFill>
              </a:rPr>
              <a:t>El patrón de Arquitectura Pipeline organiza procesos de datos o tareas complejas por etapas secuenciales, es decir una tras otra, cada etapa realiza una función en específico y pasa su salida a la siguiente, este patrón es ideal para sistemas que requieran un flujo de trabajo modular y organizado, ya que permite que cada etapa opere de forma independiente, facilitando así el mantenimiento, la escalabilidad y la claridad del diseño, se usa en procesamiento de datos, compiladores, entre otros</a:t>
            </a:r>
            <a:endParaRPr lang="es-ES" sz="2150" i="1"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ctrTitle"/>
          </p:nvPr>
        </p:nvSpPr>
        <p:spPr>
          <a:xfrm>
            <a:off x="311700" y="0"/>
            <a:ext cx="8520600" cy="72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5000"/>
              <a:t>Origen</a:t>
            </a:r>
            <a:endParaRPr sz="5000"/>
          </a:p>
        </p:txBody>
      </p:sp>
      <p:sp>
        <p:nvSpPr>
          <p:cNvPr id="106" name="Google Shape;106;p16"/>
          <p:cNvSpPr txBox="1">
            <a:spLocks noGrp="1"/>
          </p:cNvSpPr>
          <p:nvPr>
            <p:ph type="subTitle" idx="1"/>
          </p:nvPr>
        </p:nvSpPr>
        <p:spPr>
          <a:xfrm>
            <a:off x="311700" y="804600"/>
            <a:ext cx="8520600" cy="4338900"/>
          </a:xfrm>
          <a:prstGeom prst="rect">
            <a:avLst/>
          </a:prstGeom>
        </p:spPr>
        <p:txBody>
          <a:bodyPr spcFirstLastPara="1" wrap="square" lIns="91425" tIns="91425" rIns="91425" bIns="91425" anchor="t" anchorCtr="0">
            <a:normAutofit/>
          </a:bodyPr>
          <a:lstStyle/>
          <a:p>
            <a:pPr marL="0" indent="0">
              <a:buSzPts val="1018"/>
            </a:pPr>
            <a:r>
              <a:rPr lang="es" sz="2350" b="1" dirty="0">
                <a:solidFill>
                  <a:schemeClr val="tx1"/>
                </a:solidFill>
              </a:rPr>
              <a:t>El patrón arquitectónico Pipeline surgió en los años 1950 en diseño de hardware para mejorar el rendimiento de </a:t>
            </a:r>
            <a:r>
              <a:rPr lang="es" sz="2350" b="1" err="1">
                <a:solidFill>
                  <a:schemeClr val="tx1"/>
                </a:solidFill>
              </a:rPr>
              <a:t>CPUs</a:t>
            </a:r>
            <a:r>
              <a:rPr lang="es" sz="2350" b="1" dirty="0">
                <a:solidFill>
                  <a:schemeClr val="tx1"/>
                </a:solidFill>
              </a:rPr>
              <a:t> al procesar múltiples instrucciones en etapas simultáneas. Luego se adaptó al software, estructurando sistemas complejos en etapas manejables, como en compiladores y procesamiento de datos, promoviendo modularidad y eficiencia en flujos de trabajo.</a:t>
            </a:r>
            <a:endParaRPr sz="2350"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311700" y="0"/>
            <a:ext cx="8520600" cy="72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5000"/>
              <a:t>Características</a:t>
            </a:r>
            <a:endParaRPr sz="5000"/>
          </a:p>
        </p:txBody>
      </p:sp>
      <p:sp>
        <p:nvSpPr>
          <p:cNvPr id="112" name="Google Shape;112;p17"/>
          <p:cNvSpPr txBox="1">
            <a:spLocks noGrp="1"/>
          </p:cNvSpPr>
          <p:nvPr>
            <p:ph type="subTitle" idx="1"/>
          </p:nvPr>
        </p:nvSpPr>
        <p:spPr>
          <a:xfrm>
            <a:off x="311700" y="804600"/>
            <a:ext cx="8520600" cy="4338900"/>
          </a:xfrm>
          <a:prstGeom prst="rect">
            <a:avLst/>
          </a:prstGeom>
        </p:spPr>
        <p:txBody>
          <a:bodyPr spcFirstLastPara="1" wrap="square" lIns="91425" tIns="91425" rIns="91425" bIns="91425" anchor="t" anchorCtr="0">
            <a:normAutofit/>
          </a:bodyPr>
          <a:lstStyle/>
          <a:p>
            <a:pPr marL="457200" lvl="0" indent="-348615" algn="l" rtl="0">
              <a:lnSpc>
                <a:spcPct val="100000"/>
              </a:lnSpc>
              <a:spcBef>
                <a:spcPts val="0"/>
              </a:spcBef>
              <a:spcAft>
                <a:spcPts val="0"/>
              </a:spcAft>
              <a:buClr>
                <a:schemeClr val="dk1"/>
              </a:buClr>
              <a:buSzPts val="1890"/>
              <a:buChar char="●"/>
            </a:pPr>
            <a:r>
              <a:rPr lang="es" sz="1850" b="1" dirty="0">
                <a:solidFill>
                  <a:schemeClr val="dk1"/>
                </a:solidFill>
                <a:highlight>
                  <a:srgbClr val="FFFF00"/>
                </a:highlight>
              </a:rPr>
              <a:t>Estructura en Etapas: </a:t>
            </a:r>
            <a:r>
              <a:rPr lang="es" sz="1850" b="1" dirty="0">
                <a:solidFill>
                  <a:schemeClr val="dk1"/>
                </a:solidFill>
              </a:rPr>
              <a:t>El patrón Pipeline organiza el procesamiento en una serie de etapas secuenciales, cada etapa realiza una tarea específica, transformando los datos y pasando el resultado a la siguiente etapa.</a:t>
            </a:r>
            <a:endParaRPr lang="es-ES" sz="1850" b="1" dirty="0">
              <a:solidFill>
                <a:schemeClr val="dk1"/>
              </a:solidFill>
            </a:endParaRPr>
          </a:p>
          <a:p>
            <a:pPr marL="457200" lvl="0" indent="0" algn="l" rtl="0">
              <a:lnSpc>
                <a:spcPct val="100000"/>
              </a:lnSpc>
              <a:spcBef>
                <a:spcPts val="0"/>
              </a:spcBef>
              <a:spcAft>
                <a:spcPts val="0"/>
              </a:spcAft>
              <a:buNone/>
            </a:pPr>
            <a:endParaRPr sz="1850" b="1" dirty="0">
              <a:solidFill>
                <a:schemeClr val="dk1"/>
              </a:solidFill>
            </a:endParaRPr>
          </a:p>
          <a:p>
            <a:pPr marL="457200" lvl="0" indent="-348615" algn="l" rtl="0">
              <a:lnSpc>
                <a:spcPct val="100000"/>
              </a:lnSpc>
              <a:spcBef>
                <a:spcPts val="0"/>
              </a:spcBef>
              <a:spcAft>
                <a:spcPts val="0"/>
              </a:spcAft>
              <a:buClr>
                <a:schemeClr val="dk1"/>
              </a:buClr>
              <a:buSzPts val="1890"/>
              <a:buChar char="●"/>
            </a:pPr>
            <a:r>
              <a:rPr lang="es" sz="1850" b="1" dirty="0">
                <a:solidFill>
                  <a:schemeClr val="dk1"/>
                </a:solidFill>
                <a:highlight>
                  <a:srgbClr val="FFFF00"/>
                </a:highlight>
              </a:rPr>
              <a:t>Conexión de Etapas:</a:t>
            </a:r>
            <a:r>
              <a:rPr lang="es" sz="1850" b="1" dirty="0">
                <a:solidFill>
                  <a:schemeClr val="dk1"/>
                </a:solidFill>
              </a:rPr>
              <a:t> Las etapas están conectadas de manera que la salida de una etapa sirve como entrada para la siguiente, esto forma una cadena continua de procesamiento, permitiendo un flujo de trabajo ordenado.</a:t>
            </a:r>
            <a:endParaRPr sz="1850" b="1" dirty="0">
              <a:solidFill>
                <a:schemeClr val="dk1"/>
              </a:solidFill>
            </a:endParaRPr>
          </a:p>
          <a:p>
            <a:pPr marL="457200" lvl="0" indent="0" algn="l" rtl="0">
              <a:lnSpc>
                <a:spcPct val="100000"/>
              </a:lnSpc>
              <a:spcBef>
                <a:spcPts val="0"/>
              </a:spcBef>
              <a:spcAft>
                <a:spcPts val="0"/>
              </a:spcAft>
              <a:buNone/>
            </a:pPr>
            <a:endParaRPr sz="1850" b="1" dirty="0">
              <a:solidFill>
                <a:schemeClr val="dk1"/>
              </a:solidFill>
            </a:endParaRPr>
          </a:p>
          <a:p>
            <a:pPr marL="457200" lvl="0" indent="-348615" algn="l" rtl="0">
              <a:lnSpc>
                <a:spcPct val="100000"/>
              </a:lnSpc>
              <a:spcBef>
                <a:spcPts val="0"/>
              </a:spcBef>
              <a:spcAft>
                <a:spcPts val="0"/>
              </a:spcAft>
              <a:buClr>
                <a:schemeClr val="dk1"/>
              </a:buClr>
              <a:buSzPts val="1890"/>
              <a:buChar char="●"/>
            </a:pPr>
            <a:r>
              <a:rPr lang="es" sz="1850" b="1" dirty="0">
                <a:solidFill>
                  <a:schemeClr val="dk1"/>
                </a:solidFill>
                <a:highlight>
                  <a:srgbClr val="FFFF00"/>
                </a:highlight>
              </a:rPr>
              <a:t>Modularidad:</a:t>
            </a:r>
            <a:r>
              <a:rPr lang="es" sz="1850" b="1" dirty="0">
                <a:solidFill>
                  <a:schemeClr val="dk1"/>
                </a:solidFill>
              </a:rPr>
              <a:t> Cada etapa es un componente independiente que puede ser desarrollado, modificado y mantenido de manera aislada, esto facilita la reutilización y el mantenimiento del sistema.</a:t>
            </a:r>
            <a:endParaRPr sz="1850" b="1" dirty="0">
              <a:solidFill>
                <a:schemeClr val="dk1"/>
              </a:solidFill>
            </a:endParaRPr>
          </a:p>
          <a:p>
            <a:pPr marL="0" lvl="0" indent="0" algn="l" rtl="0">
              <a:lnSpc>
                <a:spcPct val="100000"/>
              </a:lnSpc>
              <a:spcBef>
                <a:spcPts val="0"/>
              </a:spcBef>
              <a:spcAft>
                <a:spcPts val="0"/>
              </a:spcAft>
              <a:buNone/>
            </a:pPr>
            <a:endParaRPr sz="1890">
              <a:solidFill>
                <a:schemeClr val="dk1"/>
              </a:solidFill>
            </a:endParaRPr>
          </a:p>
          <a:p>
            <a:pPr marL="0" lvl="0" indent="0" algn="l" rtl="0">
              <a:lnSpc>
                <a:spcPct val="100000"/>
              </a:lnSpc>
              <a:spcBef>
                <a:spcPts val="0"/>
              </a:spcBef>
              <a:spcAft>
                <a:spcPts val="0"/>
              </a:spcAft>
              <a:buNone/>
            </a:pPr>
            <a:endParaRPr sz="189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ctrTitle"/>
          </p:nvPr>
        </p:nvSpPr>
        <p:spPr>
          <a:xfrm>
            <a:off x="311700" y="0"/>
            <a:ext cx="8520600" cy="80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5000"/>
              <a:t>¿Cuando se usa?</a:t>
            </a:r>
            <a:endParaRPr sz="5000"/>
          </a:p>
        </p:txBody>
      </p:sp>
      <p:sp>
        <p:nvSpPr>
          <p:cNvPr id="118" name="Google Shape;118;p18"/>
          <p:cNvSpPr txBox="1">
            <a:spLocks noGrp="1"/>
          </p:cNvSpPr>
          <p:nvPr>
            <p:ph type="subTitle" idx="1"/>
          </p:nvPr>
        </p:nvSpPr>
        <p:spPr>
          <a:xfrm>
            <a:off x="311700" y="862250"/>
            <a:ext cx="8520600" cy="4338900"/>
          </a:xfrm>
          <a:prstGeom prst="rect">
            <a:avLst/>
          </a:prstGeom>
        </p:spPr>
        <p:txBody>
          <a:bodyPr spcFirstLastPara="1" wrap="square" lIns="91425" tIns="91425" rIns="91425" bIns="91425" anchor="t" anchorCtr="0">
            <a:normAutofit/>
          </a:bodyPr>
          <a:lstStyle/>
          <a:p>
            <a:pPr marL="0" indent="0"/>
            <a:r>
              <a:rPr lang="es" sz="1850" b="1" dirty="0">
                <a:solidFill>
                  <a:schemeClr val="dk1"/>
                </a:solidFill>
              </a:rPr>
              <a:t>El patrón arquitectónico Pipeline divide procesos complejos en etapas secuenciales, donde cada una realiza una tarea específica y pasa el resultado a la siguiente. Es ideal para flujos de trabajo con un orden claro y pasos dependientes. Se aplica en áreas como procesamiento de datos, compiladores y procesamiento de señales.</a:t>
            </a:r>
            <a:endParaRPr lang="es-ES" sz="1850" b="1">
              <a:solidFill>
                <a:schemeClr val="dk1"/>
              </a:solidFill>
            </a:endParaRPr>
          </a:p>
          <a:p>
            <a:r>
              <a:rPr lang="es" sz="1850" b="1" dirty="0">
                <a:solidFill>
                  <a:schemeClr val="dk1"/>
                </a:solidFill>
              </a:rPr>
              <a:t>Un ejemplo es el procesamiento de imágenes: las etapas pueden incluir cargar la imagen, aplicar filtros, detectar bordes y guardar. Sin Pipeline, el proceso sería un bloque de código difícil de mantener, mientras que con él se logra modularidad, escalabilidad y facilidad de ajuste.</a:t>
            </a:r>
          </a:p>
          <a:p>
            <a:pPr marL="0" lvl="0" indent="0" algn="l">
              <a:lnSpc>
                <a:spcPct val="100000"/>
              </a:lnSpc>
              <a:spcBef>
                <a:spcPts val="0"/>
              </a:spcBef>
              <a:spcAft>
                <a:spcPts val="0"/>
              </a:spcAft>
              <a:buNone/>
            </a:pPr>
            <a:endParaRPr lang="es" sz="185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11700" y="0"/>
            <a:ext cx="8520600" cy="80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5000"/>
              <a:t>Ejemplo de cómo se usa</a:t>
            </a:r>
            <a:endParaRPr sz="5000"/>
          </a:p>
        </p:txBody>
      </p:sp>
      <p:sp>
        <p:nvSpPr>
          <p:cNvPr id="124" name="Google Shape;124;p19"/>
          <p:cNvSpPr txBox="1">
            <a:spLocks noGrp="1"/>
          </p:cNvSpPr>
          <p:nvPr>
            <p:ph type="subTitle" idx="1"/>
          </p:nvPr>
        </p:nvSpPr>
        <p:spPr>
          <a:xfrm>
            <a:off x="311700" y="804600"/>
            <a:ext cx="8520600" cy="4338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s" sz="1890">
                <a:solidFill>
                  <a:schemeClr val="dk1"/>
                </a:solidFill>
              </a:rPr>
              <a:t>Imaginemos que tenemos de ejemplo el </a:t>
            </a:r>
            <a:r>
              <a:rPr lang="es" sz="1890" u="sng">
                <a:solidFill>
                  <a:srgbClr val="6AA84F"/>
                </a:solidFill>
              </a:rPr>
              <a:t>“desarrollar un sistema para una librería online que necesita procesar grandes volúmenes de pedidos de libros”</a:t>
            </a:r>
            <a:r>
              <a:rPr lang="es" sz="1890">
                <a:solidFill>
                  <a:schemeClr val="dk1"/>
                </a:solidFill>
              </a:rPr>
              <a:t>, en este caso, cada pedido pasaría por varias etapas antes de completarse, como validación del pedido, verificación del inventario, procesamiento del pago, empaquetado, y finalmente, envío de notificaciones al que lo compra, osea el cliente.</a:t>
            </a:r>
            <a:endParaRPr sz="1890">
              <a:solidFill>
                <a:schemeClr val="dk1"/>
              </a:solidFill>
            </a:endParaRPr>
          </a:p>
          <a:p>
            <a:pPr marL="0" lvl="0" indent="0" algn="l" rtl="0">
              <a:lnSpc>
                <a:spcPct val="100000"/>
              </a:lnSpc>
              <a:spcBef>
                <a:spcPts val="0"/>
              </a:spcBef>
              <a:spcAft>
                <a:spcPts val="0"/>
              </a:spcAft>
              <a:buNone/>
            </a:pPr>
            <a:endParaRPr sz="1890">
              <a:solidFill>
                <a:schemeClr val="dk1"/>
              </a:solidFill>
            </a:endParaRPr>
          </a:p>
          <a:p>
            <a:pPr marL="0" lvl="0" indent="0" algn="l" rtl="0">
              <a:lnSpc>
                <a:spcPct val="100000"/>
              </a:lnSpc>
              <a:spcBef>
                <a:spcPts val="0"/>
              </a:spcBef>
              <a:spcAft>
                <a:spcPts val="0"/>
              </a:spcAft>
              <a:buNone/>
            </a:pPr>
            <a:r>
              <a:rPr lang="es" sz="1890">
                <a:solidFill>
                  <a:schemeClr val="dk1"/>
                </a:solidFill>
              </a:rPr>
              <a:t>Si no usaramos el patrón Pipeline, todo el proceso podría estar integrado en un solo bloque de código que realiza todas las operaciones de manera secuencial, ese código sería difícil de modificar si por ejemplo, se quisiera cambiar la forma en que se verifica el inventario o cómo se manejan las notificaciones, además, si una de las etapas falla, todo el proceso se ve comprometido.</a:t>
            </a:r>
            <a:endParaRPr sz="189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ctrTitle"/>
          </p:nvPr>
        </p:nvSpPr>
        <p:spPr>
          <a:xfrm>
            <a:off x="311700" y="0"/>
            <a:ext cx="8520600" cy="80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5000"/>
              <a:t>Ejemplo de cómo se usa</a:t>
            </a:r>
            <a:endParaRPr sz="5000"/>
          </a:p>
        </p:txBody>
      </p:sp>
      <p:sp>
        <p:nvSpPr>
          <p:cNvPr id="130" name="Google Shape;130;p20"/>
          <p:cNvSpPr txBox="1">
            <a:spLocks noGrp="1"/>
          </p:cNvSpPr>
          <p:nvPr>
            <p:ph type="subTitle" idx="1"/>
          </p:nvPr>
        </p:nvSpPr>
        <p:spPr>
          <a:xfrm>
            <a:off x="311700" y="804600"/>
            <a:ext cx="8520600" cy="4338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s" sz="1890">
                <a:solidFill>
                  <a:schemeClr val="dk1"/>
                </a:solidFill>
              </a:rPr>
              <a:t>Con el patrón Pipeline, el sistema se dividiría en etapas claras y separadas, como:</a:t>
            </a:r>
            <a:endParaRPr sz="1890">
              <a:solidFill>
                <a:schemeClr val="dk1"/>
              </a:solidFill>
            </a:endParaRPr>
          </a:p>
          <a:p>
            <a:pPr marL="0" lvl="0" indent="0" algn="l" rtl="0">
              <a:lnSpc>
                <a:spcPct val="100000"/>
              </a:lnSpc>
              <a:spcBef>
                <a:spcPts val="0"/>
              </a:spcBef>
              <a:spcAft>
                <a:spcPts val="0"/>
              </a:spcAft>
              <a:buNone/>
            </a:pPr>
            <a:endParaRPr sz="1890">
              <a:solidFill>
                <a:schemeClr val="dk1"/>
              </a:solidFill>
            </a:endParaRPr>
          </a:p>
          <a:p>
            <a:pPr marL="457200" lvl="0" indent="-348615" algn="l" rtl="0">
              <a:lnSpc>
                <a:spcPct val="100000"/>
              </a:lnSpc>
              <a:spcBef>
                <a:spcPts val="0"/>
              </a:spcBef>
              <a:spcAft>
                <a:spcPts val="0"/>
              </a:spcAft>
              <a:buClr>
                <a:schemeClr val="dk1"/>
              </a:buClr>
              <a:buSzPts val="1890"/>
              <a:buAutoNum type="arabicPeriod"/>
            </a:pPr>
            <a:r>
              <a:rPr lang="es" sz="1890">
                <a:solidFill>
                  <a:schemeClr val="dk1"/>
                </a:solidFill>
                <a:highlight>
                  <a:srgbClr val="FFFF00"/>
                </a:highlight>
              </a:rPr>
              <a:t>Validación del Pedido:</a:t>
            </a:r>
            <a:r>
              <a:rPr lang="es" sz="1890">
                <a:solidFill>
                  <a:schemeClr val="dk1"/>
                </a:solidFill>
              </a:rPr>
              <a:t> Se comprueba que todos los datos del pedido son correctos y que no hay errores en la información proporcionada por el cliente.</a:t>
            </a:r>
            <a:endParaRPr sz="1890">
              <a:solidFill>
                <a:schemeClr val="dk1"/>
              </a:solidFill>
            </a:endParaRPr>
          </a:p>
          <a:p>
            <a:pPr marL="457200" lvl="0" indent="-348615" algn="l" rtl="0">
              <a:lnSpc>
                <a:spcPct val="100000"/>
              </a:lnSpc>
              <a:spcBef>
                <a:spcPts val="0"/>
              </a:spcBef>
              <a:spcAft>
                <a:spcPts val="0"/>
              </a:spcAft>
              <a:buClr>
                <a:schemeClr val="dk1"/>
              </a:buClr>
              <a:buSzPts val="1890"/>
              <a:buAutoNum type="arabicPeriod"/>
            </a:pPr>
            <a:r>
              <a:rPr lang="es" sz="1890">
                <a:solidFill>
                  <a:schemeClr val="dk1"/>
                </a:solidFill>
                <a:highlight>
                  <a:srgbClr val="FFFF00"/>
                </a:highlight>
              </a:rPr>
              <a:t>Verificación del Inventario:</a:t>
            </a:r>
            <a:r>
              <a:rPr lang="es" sz="1890">
                <a:solidFill>
                  <a:schemeClr val="dk1"/>
                </a:solidFill>
              </a:rPr>
              <a:t> El sistema verifica si los libros solicitados están disponibles en el inventario.</a:t>
            </a:r>
            <a:endParaRPr sz="1890">
              <a:solidFill>
                <a:schemeClr val="dk1"/>
              </a:solidFill>
            </a:endParaRPr>
          </a:p>
          <a:p>
            <a:pPr marL="457200" lvl="0" indent="-348615" algn="l" rtl="0">
              <a:lnSpc>
                <a:spcPct val="100000"/>
              </a:lnSpc>
              <a:spcBef>
                <a:spcPts val="0"/>
              </a:spcBef>
              <a:spcAft>
                <a:spcPts val="0"/>
              </a:spcAft>
              <a:buClr>
                <a:schemeClr val="dk1"/>
              </a:buClr>
              <a:buSzPts val="1890"/>
              <a:buAutoNum type="arabicPeriod"/>
            </a:pPr>
            <a:r>
              <a:rPr lang="es" sz="1890">
                <a:solidFill>
                  <a:schemeClr val="dk1"/>
                </a:solidFill>
                <a:highlight>
                  <a:srgbClr val="FFFF00"/>
                </a:highlight>
              </a:rPr>
              <a:t>Procesamiento del Pago:</a:t>
            </a:r>
            <a:r>
              <a:rPr lang="es" sz="1890">
                <a:solidFill>
                  <a:schemeClr val="dk1"/>
                </a:solidFill>
              </a:rPr>
              <a:t> Se procesa el pago a través de un módulo que se encarga de la interacción con el sistema de pagos.</a:t>
            </a:r>
            <a:endParaRPr sz="1890">
              <a:solidFill>
                <a:schemeClr val="dk1"/>
              </a:solidFill>
            </a:endParaRPr>
          </a:p>
          <a:p>
            <a:pPr marL="457200" lvl="0" indent="-348615" algn="l" rtl="0">
              <a:lnSpc>
                <a:spcPct val="100000"/>
              </a:lnSpc>
              <a:spcBef>
                <a:spcPts val="0"/>
              </a:spcBef>
              <a:spcAft>
                <a:spcPts val="0"/>
              </a:spcAft>
              <a:buClr>
                <a:schemeClr val="dk1"/>
              </a:buClr>
              <a:buSzPts val="1890"/>
              <a:buAutoNum type="arabicPeriod"/>
            </a:pPr>
            <a:r>
              <a:rPr lang="es" sz="1890">
                <a:solidFill>
                  <a:schemeClr val="dk1"/>
                </a:solidFill>
                <a:highlight>
                  <a:srgbClr val="FFFF00"/>
                </a:highlight>
              </a:rPr>
              <a:t>Empaquetado:</a:t>
            </a:r>
            <a:r>
              <a:rPr lang="es" sz="1890">
                <a:solidFill>
                  <a:schemeClr val="dk1"/>
                </a:solidFill>
              </a:rPr>
              <a:t> Una vez verificado el pago, se genera una orden de empaquetado en el almacén.</a:t>
            </a:r>
            <a:endParaRPr sz="1890">
              <a:solidFill>
                <a:schemeClr val="dk1"/>
              </a:solidFill>
            </a:endParaRPr>
          </a:p>
          <a:p>
            <a:pPr marL="457200" lvl="0" indent="-348615" algn="l" rtl="0">
              <a:lnSpc>
                <a:spcPct val="100000"/>
              </a:lnSpc>
              <a:spcBef>
                <a:spcPts val="0"/>
              </a:spcBef>
              <a:spcAft>
                <a:spcPts val="0"/>
              </a:spcAft>
              <a:buClr>
                <a:schemeClr val="dk1"/>
              </a:buClr>
              <a:buSzPts val="1890"/>
              <a:buAutoNum type="arabicPeriod"/>
            </a:pPr>
            <a:r>
              <a:rPr lang="es" sz="1890">
                <a:solidFill>
                  <a:schemeClr val="dk1"/>
                </a:solidFill>
                <a:highlight>
                  <a:srgbClr val="FFFF00"/>
                </a:highlight>
              </a:rPr>
              <a:t>Envío de Notificaciones:</a:t>
            </a:r>
            <a:r>
              <a:rPr lang="es" sz="1890">
                <a:solidFill>
                  <a:schemeClr val="dk1"/>
                </a:solidFill>
              </a:rPr>
              <a:t> Finalmente, se envía una notificación al cliente con los detalles del pedido, estado de envío, una fecha en que llegará, etc etc</a:t>
            </a:r>
            <a:endParaRPr sz="189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ctrTitle"/>
          </p:nvPr>
        </p:nvSpPr>
        <p:spPr>
          <a:xfrm>
            <a:off x="311700" y="0"/>
            <a:ext cx="8520600" cy="80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5000"/>
              <a:t>Ejemplo de cómo se usa</a:t>
            </a:r>
            <a:endParaRPr sz="5000"/>
          </a:p>
        </p:txBody>
      </p:sp>
      <p:sp>
        <p:nvSpPr>
          <p:cNvPr id="136" name="Google Shape;136;p21"/>
          <p:cNvSpPr txBox="1">
            <a:spLocks noGrp="1"/>
          </p:cNvSpPr>
          <p:nvPr>
            <p:ph type="subTitle" idx="1"/>
          </p:nvPr>
        </p:nvSpPr>
        <p:spPr>
          <a:xfrm>
            <a:off x="311700" y="804600"/>
            <a:ext cx="8520600" cy="43389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r>
              <a:rPr lang="es" sz="1890">
                <a:solidFill>
                  <a:schemeClr val="dk1"/>
                </a:solidFill>
              </a:rPr>
              <a:t>Como se pudo ver en el ejemplo cada una de estas etapas en el pipeline se implementaría como un módulo solo, osea independiente, donde recibe la salida de la etapa anterior como entrada, haciendo como una especie de tuberías, haciendo esto permite que si se requiere cambiar el cómo se procesa el pago por ejemplo, sólo se necesitaría modificar o reemplazar ese módulo específico sin afectar el resto del sistema, además, si ocurre un fallo en una etapa, el sistema puede manejar el error sin afectar el proceso completo, permitiendo una reanudación desde la etapa fallida si es necesario.</a:t>
            </a:r>
            <a:endParaRPr sz="1890">
              <a:solidFill>
                <a:schemeClr val="dk1"/>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11</Slides>
  <Notes>11</Notes>
  <HiddenSlides>0</HiddenSlide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Streamline</vt:lpstr>
      <vt:lpstr>Patrón de Arquitectura Pipeline</vt:lpstr>
      <vt:lpstr>Índice</vt:lpstr>
      <vt:lpstr>¿Que es?</vt:lpstr>
      <vt:lpstr>Origen</vt:lpstr>
      <vt:lpstr>Características</vt:lpstr>
      <vt:lpstr>¿Cuando se usa?</vt:lpstr>
      <vt:lpstr>Ejemplo de cómo se usa</vt:lpstr>
      <vt:lpstr>Ejemplo de cómo se usa</vt:lpstr>
      <vt:lpstr>Ejemplo de cómo se usa</vt:lpstr>
      <vt:lpstr>Beneficios</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25</cp:revision>
  <dcterms:modified xsi:type="dcterms:W3CDTF">2025-01-09T11:35:40Z</dcterms:modified>
</cp:coreProperties>
</file>