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4" r:id="rId2"/>
    <p:sldId id="265" r:id="rId3"/>
    <p:sldId id="266" r:id="rId4"/>
    <p:sldId id="276" r:id="rId5"/>
    <p:sldId id="277" r:id="rId6"/>
    <p:sldId id="256" r:id="rId7"/>
    <p:sldId id="257" r:id="rId8"/>
    <p:sldId id="258" r:id="rId9"/>
    <p:sldId id="259" r:id="rId10"/>
    <p:sldId id="260" r:id="rId11"/>
    <p:sldId id="261" r:id="rId12"/>
    <p:sldId id="262" r:id="rId13"/>
    <p:sldId id="263" r:id="rId14"/>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30FDA-7E65-A8D1-964A-42D9DC154D16}" v="1511" dt="2024-04-28T15:05:57.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7" autoAdjust="0"/>
    <p:restoredTop sz="96327"/>
  </p:normalViewPr>
  <p:slideViewPr>
    <p:cSldViewPr snapToGrid="0">
      <p:cViewPr varScale="1">
        <p:scale>
          <a:sx n="86" d="100"/>
          <a:sy n="8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60664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51521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11548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77175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5975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48112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93663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74700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0204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94095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5/20/2024</a:t>
            </a:fld>
            <a:endParaRPr lang="en-US" dirty="0"/>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33903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5/20/2024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227991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en-US" sz="4000" dirty="0" err="1">
                <a:solidFill>
                  <a:schemeClr val="tx1"/>
                </a:solidFill>
                <a:highlight>
                  <a:srgbClr val="C0C0C0"/>
                </a:highlight>
              </a:rPr>
              <a:t>Proiect</a:t>
            </a:r>
            <a:r>
              <a:rPr lang="en-US" sz="4000" dirty="0">
                <a:solidFill>
                  <a:schemeClr val="tx1"/>
                </a:solidFill>
                <a:highlight>
                  <a:srgbClr val="C0C0C0"/>
                </a:highlight>
              </a:rPr>
              <a:t> TSS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690333"/>
            <a:ext cx="11471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Tema 12 – </a:t>
            </a:r>
            <a:r>
              <a:rPr lang="en-US" dirty="0" err="1"/>
              <a:t>Prezentarea</a:t>
            </a:r>
            <a:r>
              <a:rPr lang="en-US" dirty="0"/>
              <a:t> </a:t>
            </a:r>
            <a:r>
              <a:rPr lang="en-US" dirty="0" err="1"/>
              <a:t>unui</a:t>
            </a:r>
            <a:r>
              <a:rPr lang="en-US" dirty="0"/>
              <a:t> </a:t>
            </a:r>
            <a:r>
              <a:rPr lang="en-US" dirty="0" err="1"/>
              <a:t>articol</a:t>
            </a:r>
            <a:r>
              <a:rPr lang="en-US" dirty="0"/>
              <a:t> </a:t>
            </a:r>
            <a:r>
              <a:rPr lang="en-US" dirty="0" err="1"/>
              <a:t>stiintific</a:t>
            </a:r>
            <a:r>
              <a:rPr lang="en-US" dirty="0"/>
              <a:t>: Resolving cross-site scripting attacks through genetic algorithm and reinforcement learning</a:t>
            </a:r>
            <a:endParaRPr lang="ro-RO" dirty="0"/>
          </a:p>
        </p:txBody>
      </p:sp>
      <p:sp>
        <p:nvSpPr>
          <p:cNvPr id="3" name="CasetăText 5">
            <a:extLst>
              <a:ext uri="{FF2B5EF4-FFF2-40B4-BE49-F238E27FC236}">
                <a16:creationId xmlns:a16="http://schemas.microsoft.com/office/drawing/2014/main" id="{15ACC051-6B08-2F4B-25BD-80EF0BA04C9C}"/>
              </a:ext>
            </a:extLst>
          </p:cNvPr>
          <p:cNvSpPr txBox="1"/>
          <p:nvPr/>
        </p:nvSpPr>
        <p:spPr>
          <a:xfrm>
            <a:off x="360123" y="3924407"/>
            <a:ext cx="11471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Echipa</a:t>
            </a:r>
            <a:r>
              <a:rPr lang="en-US" dirty="0"/>
              <a:t>: </a:t>
            </a:r>
            <a:r>
              <a:rPr lang="en-US" dirty="0" err="1"/>
              <a:t>Fanica</a:t>
            </a:r>
            <a:r>
              <a:rPr lang="en-US" dirty="0"/>
              <a:t> Narcis (344), Nastase Antonio (344), Nicolae Constantin Eduard (344), </a:t>
            </a:r>
            <a:r>
              <a:rPr lang="en-US" dirty="0" err="1"/>
              <a:t>Paun</a:t>
            </a:r>
            <a:r>
              <a:rPr lang="en-US" dirty="0"/>
              <a:t> Andrei (344), </a:t>
            </a:r>
            <a:r>
              <a:rPr lang="en-US" dirty="0" err="1"/>
              <a:t>Udriste</a:t>
            </a:r>
            <a:r>
              <a:rPr lang="en-US" dirty="0"/>
              <a:t> Mihai (344)</a:t>
            </a:r>
          </a:p>
        </p:txBody>
      </p:sp>
    </p:spTree>
    <p:extLst>
      <p:ext uri="{BB962C8B-B14F-4D97-AF65-F5344CB8AC3E}">
        <p14:creationId xmlns:p14="http://schemas.microsoft.com/office/powerpoint/2010/main" val="372002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1. Algoritm Genetic </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174323" y="1137478"/>
            <a:ext cx="7747164" cy="5262979"/>
          </a:xfrm>
          <a:prstGeom prst="rect">
            <a:avLst/>
          </a:prstGeom>
          <a:noFill/>
        </p:spPr>
        <p:txBody>
          <a:bodyPr wrap="square">
            <a:spAutoFit/>
          </a:bodyPr>
          <a:lstStyle/>
          <a:p>
            <a:pPr marL="285750" indent="-285750">
              <a:buFont typeface="Arial" panose="020B0604020202020204" pitchFamily="34" charset="0"/>
              <a:buChar char="•"/>
            </a:pPr>
            <a:r>
              <a:rPr lang="en-US" sz="1400" dirty="0"/>
              <a:t>Inițializarea Populației: Algoritmul Genetic începe cu un set de cromozomi, fiecare reprezentând o soluție posibilă pentru identificarea vulnerabilităților XSS. Acești cromozomi codifică caracteristici ale payload-urilor care ar putea indica o vulnerabilitate.</a:t>
            </a:r>
          </a:p>
          <a:p>
            <a:pPr marL="285750" indent="-285750">
              <a:buFont typeface="Arial" panose="020B0604020202020204" pitchFamily="34" charset="0"/>
              <a:buChar char="•"/>
            </a:pPr>
            <a:r>
              <a:rPr lang="en-US" sz="1400" dirty="0"/>
              <a:t>Funcția de Fitness: Fiecare cromozom este evaluat pe baza unei funcții de fitness, care măsoară cât de bine satisface constrângerile predefinite ce indică o vulnerabilitate. Funcția de fitness cuantifică esențial cât de aproape este un cromozom de a fi o soluție ideală.</a:t>
            </a:r>
          </a:p>
          <a:p>
            <a:pPr marL="285750" indent="-285750">
              <a:buFont typeface="Arial" panose="020B0604020202020204" pitchFamily="34" charset="0"/>
              <a:buChar char="•"/>
            </a:pPr>
            <a:r>
              <a:rPr lang="en-US" sz="1400" dirty="0"/>
              <a:t>Procesul de Selecție: Algoritmul Genetic selectează cromozomi pentru reproducere bazat pe fitness-ul lor. Cromozomii cu un fitness ridicat sunt mai susceptibili de a fi selectați, dar pentru a menține diversitatea genetică, ocazional sunt aleși și cromozomi cu un fitness mai scăzut.</a:t>
            </a:r>
          </a:p>
          <a:p>
            <a:pPr marL="285750" indent="-285750">
              <a:buFont typeface="Arial" panose="020B0604020202020204" pitchFamily="34" charset="0"/>
              <a:buChar char="•"/>
            </a:pPr>
            <a:r>
              <a:rPr lang="en-US" sz="1400" dirty="0"/>
              <a:t>Încrucișare și Mutatie: Cromozomii selectați suferă operații de încrucișare și mutație pentru a genera noi cromozomi, care apoi înlocuiesc pe cei mai puțin adaptați din populație. Încrucișarea amestecă gene de la doi cromozomi părinți, în timp ce mutațiile fac schimbări aleatoare ale genelor, ajutând la explorarea de noi soluții și prevenind blocarea algoritmului în optime locale.</a:t>
            </a:r>
          </a:p>
          <a:p>
            <a:pPr marL="285750" indent="-285750">
              <a:buFont typeface="Arial" panose="020B0604020202020204" pitchFamily="34" charset="0"/>
              <a:buChar char="•"/>
            </a:pPr>
            <a:r>
              <a:rPr lang="en-US" sz="1400" dirty="0"/>
              <a:t>Terminare: Acest proces se repetă de-a lungul mai multor generații până când este întâlnită o condiție de terminare, cum ar fi atingerea unui număr maxim de generații sau obținerea unui cromozom care îndeplinește un prag de fitness, semnalând că un payload potențial vulnerabil a fost identificat.</a:t>
            </a:r>
          </a:p>
        </p:txBody>
      </p:sp>
      <p:pic>
        <p:nvPicPr>
          <p:cNvPr id="8" name="Picture 7">
            <a:extLst>
              <a:ext uri="{FF2B5EF4-FFF2-40B4-BE49-F238E27FC236}">
                <a16:creationId xmlns:a16="http://schemas.microsoft.com/office/drawing/2014/main" id="{6003C283-156B-C3A8-E4F5-F77FC06637ED}"/>
              </a:ext>
            </a:extLst>
          </p:cNvPr>
          <p:cNvPicPr>
            <a:picLocks noChangeAspect="1"/>
          </p:cNvPicPr>
          <p:nvPr/>
        </p:nvPicPr>
        <p:blipFill>
          <a:blip r:embed="rId4"/>
          <a:stretch>
            <a:fillRect/>
          </a:stretch>
        </p:blipFill>
        <p:spPr>
          <a:xfrm>
            <a:off x="7921486" y="897579"/>
            <a:ext cx="4096191" cy="5490680"/>
          </a:xfrm>
          <a:prstGeom prst="rect">
            <a:avLst/>
          </a:prstGeom>
        </p:spPr>
      </p:pic>
    </p:spTree>
    <p:extLst>
      <p:ext uri="{BB962C8B-B14F-4D97-AF65-F5344CB8AC3E}">
        <p14:creationId xmlns:p14="http://schemas.microsoft.com/office/powerpoint/2010/main" val="356695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2. Inferenta Statistica</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174323" y="1137478"/>
            <a:ext cx="6944543" cy="5047536"/>
          </a:xfrm>
          <a:prstGeom prst="rect">
            <a:avLst/>
          </a:prstGeom>
          <a:noFill/>
        </p:spPr>
        <p:txBody>
          <a:bodyPr wrap="square">
            <a:spAutoFit/>
          </a:bodyPr>
          <a:lstStyle/>
          <a:p>
            <a:pPr algn="l"/>
            <a:r>
              <a:rPr lang="en-US" sz="1400" dirty="0"/>
              <a:t>Când rezultatele Algoritmului Genetic sunt neconcludente, modulul de Inferență Statistică preia controlul. Funcționarea acestuia este următoarea:</a:t>
            </a:r>
          </a:p>
          <a:p>
            <a:pPr algn="l"/>
            <a:endParaRPr lang="en-US" sz="1400" dirty="0"/>
          </a:p>
          <a:p>
            <a:pPr algn="l">
              <a:buFont typeface="Arial" panose="020B0604020202020204" pitchFamily="34" charset="0"/>
              <a:buChar char="•"/>
            </a:pPr>
            <a:r>
              <a:rPr lang="en-US" sz="1400" dirty="0"/>
              <a:t>Identificarea Modelelor: </a:t>
            </a:r>
          </a:p>
          <a:p>
            <a:pPr lvl="1">
              <a:buFont typeface="Arial" panose="020B0604020202020204" pitchFamily="34" charset="0"/>
              <a:buChar char="•"/>
            </a:pPr>
            <a:r>
              <a:rPr lang="en-US" sz="1400" dirty="0"/>
              <a:t>În primul rând, identifică modelele suprapuse între payload-uri pe care Algoritmul Genetic le-a clasificat cu dificultate. Acest lucru implică analiza payload-urilor în care caracteristicile similare apar repetat.</a:t>
            </a:r>
          </a:p>
          <a:p>
            <a:pPr lvl="1">
              <a:buFont typeface="Arial" panose="020B0604020202020204" pitchFamily="34" charset="0"/>
              <a:buChar char="•"/>
            </a:pPr>
            <a:endParaRPr lang="en-US" sz="1400" dirty="0"/>
          </a:p>
          <a:p>
            <a:pPr algn="l">
              <a:buFont typeface="Arial" panose="020B0604020202020204" pitchFamily="34" charset="0"/>
              <a:buChar char="•"/>
            </a:pPr>
            <a:r>
              <a:rPr lang="en-US" sz="1400" dirty="0"/>
              <a:t>Calculul Medianei: </a:t>
            </a:r>
          </a:p>
          <a:p>
            <a:pPr lvl="1">
              <a:buFont typeface="Arial" panose="020B0604020202020204" pitchFamily="34" charset="0"/>
              <a:buChar char="•"/>
            </a:pPr>
            <a:r>
              <a:rPr lang="en-US" sz="1400" dirty="0"/>
              <a:t>Pentru fiecare model identificat, modulul calculează valorile mediane ale caracteristicilor din acele modele. Această abordare statistică ajută la distingerea între comportamentul normal și cel anomal al payload-urilor.</a:t>
            </a:r>
          </a:p>
          <a:p>
            <a:pPr lvl="1">
              <a:buFont typeface="Arial" panose="020B0604020202020204" pitchFamily="34" charset="0"/>
              <a:buChar char="•"/>
            </a:pPr>
            <a:endParaRPr lang="en-US" sz="1400" dirty="0"/>
          </a:p>
          <a:p>
            <a:pPr algn="l">
              <a:buFont typeface="Arial" panose="020B0604020202020204" pitchFamily="34" charset="0"/>
              <a:buChar char="•"/>
            </a:pPr>
            <a:r>
              <a:rPr lang="en-US" sz="1400" dirty="0"/>
              <a:t>Evaluarea Vulnerabilității: </a:t>
            </a:r>
          </a:p>
          <a:p>
            <a:pPr lvl="1">
              <a:buFont typeface="Arial" panose="020B0604020202020204" pitchFamily="34" charset="0"/>
              <a:buChar char="•"/>
            </a:pPr>
            <a:r>
              <a:rPr lang="en-US" sz="1400" dirty="0"/>
              <a:t>Diferența dintre valorile mediane ale modelelor vulnerabile și ale celor nevulnerabile este folosită pentru a decide dacă un payload este mai probabil să reprezinte o amenințare. Un payload este considerat vulnerabil dacă caracteristicile sale sunt statistic mai apropiate de cele ale vulnerabilităților cunoscute decât de cele ale non-vulnerabilităților.</a:t>
            </a:r>
          </a:p>
        </p:txBody>
      </p:sp>
      <p:pic>
        <p:nvPicPr>
          <p:cNvPr id="3" name="Picture 2">
            <a:extLst>
              <a:ext uri="{FF2B5EF4-FFF2-40B4-BE49-F238E27FC236}">
                <a16:creationId xmlns:a16="http://schemas.microsoft.com/office/drawing/2014/main" id="{7D587B69-DA5D-1CA6-FB01-924B1AF213DC}"/>
              </a:ext>
            </a:extLst>
          </p:cNvPr>
          <p:cNvPicPr>
            <a:picLocks noChangeAspect="1"/>
          </p:cNvPicPr>
          <p:nvPr/>
        </p:nvPicPr>
        <p:blipFill>
          <a:blip r:embed="rId4"/>
          <a:stretch>
            <a:fillRect/>
          </a:stretch>
        </p:blipFill>
        <p:spPr>
          <a:xfrm>
            <a:off x="7293170" y="973606"/>
            <a:ext cx="4724508" cy="4616647"/>
          </a:xfrm>
          <a:prstGeom prst="rect">
            <a:avLst/>
          </a:prstGeom>
        </p:spPr>
      </p:pic>
    </p:spTree>
    <p:extLst>
      <p:ext uri="{BB962C8B-B14F-4D97-AF65-F5344CB8AC3E}">
        <p14:creationId xmlns:p14="http://schemas.microsoft.com/office/powerpoint/2010/main" val="1671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6807"/>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3. Reinforcement Learning</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174323" y="1137478"/>
            <a:ext cx="6944543" cy="5047536"/>
          </a:xfrm>
          <a:prstGeom prst="rect">
            <a:avLst/>
          </a:prstGeom>
          <a:noFill/>
        </p:spPr>
        <p:txBody>
          <a:bodyPr wrap="square">
            <a:spAutoFit/>
          </a:bodyPr>
          <a:lstStyle/>
          <a:p>
            <a:r>
              <a:rPr lang="en-US" sz="1400" dirty="0"/>
              <a:t>Modulul RL este proiectat pentru a adapta modelul de detectare a vulnerabilităților pe baza unor informații noi, asigurând că sistemul rămâne eficient în fața tacticii XSS emergente:</a:t>
            </a:r>
          </a:p>
          <a:p>
            <a:endParaRPr lang="en-US" sz="1400" dirty="0"/>
          </a:p>
          <a:p>
            <a:pPr marL="285750" indent="-285750">
              <a:buFont typeface="Arial" panose="020B0604020202020204" pitchFamily="34" charset="0"/>
              <a:buChar char="•"/>
            </a:pPr>
            <a:r>
              <a:rPr lang="en-US" sz="1400" dirty="0"/>
              <a:t>Învățare Continuă: Pe măsură ce sunt descoperite noi tipuri de atacuri XSS, modulul RL actualizează modelul prin învățarea de pe aceste noi payload-uri. Acest lucru se face printr-un ciclu de feedback în care modelul este recompensat pe baza performanței sale în clasificarea corectă a noilor payload-uri.</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Ajustarea Modelului: Pe baza recompenselor, modulul RL poate adăuga noi modele, modifica cele existente sau elimina din model cele învechite sau ineficiente. Acest proces dinamic de actualizare ajută la rafinarea capacităților de detectare ale sistemului.</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Interacțiunea cu Modulele GA și de Inferență Statistică: Modulul RL folosește informațiile obținute din funcționarea continuă a GA și inferenței statistice pentru a lua decizii informate despre cum să ajusteze modelul. De exemplu, dacă anumite modele duc consistent la clasificări incorecte, modulul RL poate iniția o reevaluare a acestor modele, declanșând posibil un nou ciclu de procesare GA sau analiză statistică.</a:t>
            </a:r>
          </a:p>
        </p:txBody>
      </p:sp>
      <p:pic>
        <p:nvPicPr>
          <p:cNvPr id="5" name="Picture 4">
            <a:extLst>
              <a:ext uri="{FF2B5EF4-FFF2-40B4-BE49-F238E27FC236}">
                <a16:creationId xmlns:a16="http://schemas.microsoft.com/office/drawing/2014/main" id="{80700A8E-A5C3-1C2C-228F-C9C11B8E72B9}"/>
              </a:ext>
            </a:extLst>
          </p:cNvPr>
          <p:cNvPicPr>
            <a:picLocks noChangeAspect="1"/>
          </p:cNvPicPr>
          <p:nvPr/>
        </p:nvPicPr>
        <p:blipFill>
          <a:blip r:embed="rId4"/>
          <a:stretch>
            <a:fillRect/>
          </a:stretch>
        </p:blipFill>
        <p:spPr>
          <a:xfrm>
            <a:off x="7303473" y="830018"/>
            <a:ext cx="4714204" cy="5558241"/>
          </a:xfrm>
          <a:prstGeom prst="rect">
            <a:avLst/>
          </a:prstGeom>
        </p:spPr>
      </p:pic>
    </p:spTree>
    <p:extLst>
      <p:ext uri="{BB962C8B-B14F-4D97-AF65-F5344CB8AC3E}">
        <p14:creationId xmlns:p14="http://schemas.microsoft.com/office/powerpoint/2010/main" val="63856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6807"/>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Reinforcement Learning - Model</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BBC29B4A-A0BA-F637-2D07-A1E751F6BD14}"/>
              </a:ext>
            </a:extLst>
          </p:cNvPr>
          <p:cNvPicPr>
            <a:picLocks noChangeAspect="1"/>
          </p:cNvPicPr>
          <p:nvPr/>
        </p:nvPicPr>
        <p:blipFill>
          <a:blip r:embed="rId4"/>
          <a:stretch>
            <a:fillRect/>
          </a:stretch>
        </p:blipFill>
        <p:spPr>
          <a:xfrm>
            <a:off x="7169315" y="1065463"/>
            <a:ext cx="4853863" cy="5616838"/>
          </a:xfrm>
          <a:prstGeom prst="rect">
            <a:avLst/>
          </a:prstGeom>
        </p:spPr>
      </p:pic>
      <p:sp>
        <p:nvSpPr>
          <p:cNvPr id="8" name="TextBox 7">
            <a:extLst>
              <a:ext uri="{FF2B5EF4-FFF2-40B4-BE49-F238E27FC236}">
                <a16:creationId xmlns:a16="http://schemas.microsoft.com/office/drawing/2014/main" id="{006CBB93-0CD0-FF0D-6559-61BA8139DC89}"/>
              </a:ext>
            </a:extLst>
          </p:cNvPr>
          <p:cNvSpPr txBox="1"/>
          <p:nvPr/>
        </p:nvSpPr>
        <p:spPr>
          <a:xfrm>
            <a:off x="168823" y="990413"/>
            <a:ext cx="6530139" cy="5693866"/>
          </a:xfrm>
          <a:prstGeom prst="rect">
            <a:avLst/>
          </a:prstGeom>
          <a:noFill/>
        </p:spPr>
        <p:txBody>
          <a:bodyPr wrap="square">
            <a:spAutoFit/>
          </a:bodyPr>
          <a:lstStyle/>
          <a:p>
            <a:r>
              <a:rPr lang="en-US" sz="1400" dirty="0"/>
              <a:t>Componente ale Sistemului:</a:t>
            </a:r>
          </a:p>
          <a:p>
            <a:endParaRPr lang="en-US" sz="1400" dirty="0"/>
          </a:p>
          <a:p>
            <a:pPr>
              <a:buFont typeface="Arial" panose="020B0604020202020204" pitchFamily="34" charset="0"/>
              <a:buChar char="•"/>
            </a:pPr>
            <a:r>
              <a:rPr lang="en-US" sz="1400" dirty="0"/>
              <a:t>Payload - Intrarea de date care poate conține vulnerabilități XSS. Reprezintă conținutul care trebuie evaluat pentru amenințări de securitate</a:t>
            </a:r>
          </a:p>
          <a:p>
            <a:pPr>
              <a:buFont typeface="Arial" panose="020B0604020202020204" pitchFamily="34" charset="0"/>
              <a:buChar char="•"/>
            </a:pPr>
            <a:endParaRPr lang="en-US" sz="1400" dirty="0"/>
          </a:p>
          <a:p>
            <a:pPr>
              <a:buFont typeface="Arial" panose="020B0604020202020204" pitchFamily="34" charset="0"/>
              <a:buChar char="•"/>
            </a:pPr>
            <a:r>
              <a:rPr lang="en-US" sz="1400" dirty="0"/>
              <a:t>Preprocesor - Prelucrează payload-ul primit pentru a-l pregăti pentru analiză. </a:t>
            </a:r>
          </a:p>
          <a:p>
            <a:pPr>
              <a:buFont typeface="Arial" panose="020B0604020202020204" pitchFamily="34" charset="0"/>
              <a:buChar char="•"/>
            </a:pPr>
            <a:endParaRPr lang="en-US" sz="1400" dirty="0"/>
          </a:p>
          <a:p>
            <a:pPr>
              <a:buFont typeface="Arial" panose="020B0604020202020204" pitchFamily="34" charset="0"/>
              <a:buChar char="•"/>
            </a:pPr>
            <a:r>
              <a:rPr lang="en-US" sz="1400" dirty="0"/>
              <a:t>Inteligență în Amenințări - Intrare externă care oferă informații suplimentare sau context sistemului</a:t>
            </a:r>
          </a:p>
          <a:p>
            <a:pPr>
              <a:buFont typeface="Arial" panose="020B0604020202020204" pitchFamily="34" charset="0"/>
              <a:buChar char="•"/>
            </a:pPr>
            <a:endParaRPr lang="en-US" sz="1400" dirty="0"/>
          </a:p>
          <a:p>
            <a:pPr>
              <a:buFont typeface="Arial" panose="020B0604020202020204" pitchFamily="34" charset="0"/>
              <a:buChar char="•"/>
            </a:pPr>
            <a:r>
              <a:rPr lang="en-US" sz="1400" dirty="0"/>
              <a:t>Model: Încapsulează motoarele analitice principale ale sistemului:</a:t>
            </a:r>
          </a:p>
          <a:p>
            <a:pPr marL="742950" lvl="1" indent="-285750">
              <a:buFont typeface="Arial" panose="020B0604020202020204" pitchFamily="34" charset="0"/>
              <a:buChar char="•"/>
            </a:pPr>
            <a:r>
              <a:rPr lang="en-US" sz="1400" dirty="0"/>
              <a:t>Algoritm Genetic: Utilizează tehnici evolutive pentru a optimiza căutarea vulnerabilităților potențiale în payload. Evoluează un set de soluții în timp, îmbunătățind continuu capacitatea sa de a detecta vulnerabilități complexe.</a:t>
            </a:r>
          </a:p>
          <a:p>
            <a:pPr marL="742950" lvl="1" indent="-285750">
              <a:buFont typeface="Arial" panose="020B0604020202020204" pitchFamily="34" charset="0"/>
              <a:buChar char="•"/>
            </a:pPr>
            <a:r>
              <a:rPr lang="en-US" sz="1400" dirty="0"/>
              <a:t>Inferență Statistică: Oferă o abordare de analiză statistică pentru a evalua în continuare payload-ul. Poate căuta anomalii statistice sau poate potrivi distribuțiile caracteristicilor payload-ului cu modele de date cunoscute de vulnerabilități și non-vulnerabilități.</a:t>
            </a:r>
          </a:p>
          <a:p>
            <a:pPr>
              <a:buFont typeface="Arial" panose="020B0604020202020204" pitchFamily="34" charset="0"/>
              <a:buChar char="•"/>
            </a:pPr>
            <a:r>
              <a:rPr lang="en-US" sz="1400" dirty="0"/>
              <a:t>Declarație</a:t>
            </a:r>
          </a:p>
        </p:txBody>
      </p:sp>
    </p:spTree>
    <p:extLst>
      <p:ext uri="{BB962C8B-B14F-4D97-AF65-F5344CB8AC3E}">
        <p14:creationId xmlns:p14="http://schemas.microsoft.com/office/powerpoint/2010/main" val="243641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en-US" sz="4000" dirty="0">
                <a:solidFill>
                  <a:schemeClr val="tx1"/>
                </a:solidFill>
                <a:highlight>
                  <a:srgbClr val="C0C0C0"/>
                </a:highlight>
              </a:rPr>
              <a:t>Context</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03029" y="2526771"/>
            <a:ext cx="1147175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Datorita</a:t>
            </a:r>
            <a:r>
              <a:rPr lang="en-US" dirty="0"/>
              <a:t> </a:t>
            </a:r>
            <a:r>
              <a:rPr lang="en-US" dirty="0" err="1"/>
              <a:t>cresterii</a:t>
            </a:r>
            <a:r>
              <a:rPr lang="en-US" dirty="0"/>
              <a:t> </a:t>
            </a:r>
            <a:r>
              <a:rPr lang="en-US" dirty="0" err="1"/>
              <a:t>gradului</a:t>
            </a:r>
            <a:r>
              <a:rPr lang="en-US" dirty="0"/>
              <a:t> de </a:t>
            </a:r>
            <a:r>
              <a:rPr lang="en-US" dirty="0" err="1"/>
              <a:t>utilizare</a:t>
            </a:r>
            <a:r>
              <a:rPr lang="en-US" dirty="0"/>
              <a:t> a </a:t>
            </a:r>
            <a:r>
              <a:rPr lang="en-US" dirty="0" err="1"/>
              <a:t>aplicatiilor</a:t>
            </a:r>
            <a:r>
              <a:rPr lang="en-US" dirty="0"/>
              <a:t> web, </a:t>
            </a:r>
            <a:r>
              <a:rPr lang="en-US" dirty="0" err="1"/>
              <a:t>testarea</a:t>
            </a:r>
            <a:r>
              <a:rPr lang="en-US" dirty="0"/>
              <a:t> </a:t>
            </a:r>
            <a:r>
              <a:rPr lang="en-US" dirty="0" err="1"/>
              <a:t>manuala</a:t>
            </a:r>
            <a:r>
              <a:rPr lang="en-US" dirty="0"/>
              <a:t> </a:t>
            </a:r>
            <a:r>
              <a:rPr lang="en-US" dirty="0" err="1"/>
              <a:t>pentru</a:t>
            </a:r>
            <a:r>
              <a:rPr lang="en-US" dirty="0"/>
              <a:t> </a:t>
            </a:r>
            <a:r>
              <a:rPr lang="en-US" dirty="0" err="1"/>
              <a:t>vulnerabilitati</a:t>
            </a:r>
            <a:r>
              <a:rPr lang="en-US" dirty="0"/>
              <a:t> a </a:t>
            </a:r>
            <a:r>
              <a:rPr lang="en-US" dirty="0" err="1"/>
              <a:t>devenit</a:t>
            </a:r>
            <a:r>
              <a:rPr lang="en-US" dirty="0"/>
              <a:t> </a:t>
            </a:r>
            <a:r>
              <a:rPr lang="en-US" dirty="0" err="1"/>
              <a:t>dificila</a:t>
            </a:r>
            <a:endParaRPr lang="en-US" dirty="0"/>
          </a:p>
          <a:p>
            <a:endParaRPr lang="en-US" dirty="0"/>
          </a:p>
          <a:p>
            <a:r>
              <a:rPr lang="en-US" dirty="0"/>
              <a:t>Un </a:t>
            </a:r>
            <a:r>
              <a:rPr lang="en-US" dirty="0" err="1"/>
              <a:t>atacator</a:t>
            </a:r>
            <a:r>
              <a:rPr lang="en-US" dirty="0"/>
              <a:t> </a:t>
            </a:r>
            <a:r>
              <a:rPr lang="en-US" dirty="0" err="1"/>
              <a:t>poate</a:t>
            </a:r>
            <a:r>
              <a:rPr lang="en-US" dirty="0"/>
              <a:t> </a:t>
            </a:r>
            <a:r>
              <a:rPr lang="en-US" dirty="0" err="1"/>
              <a:t>exploata</a:t>
            </a:r>
            <a:r>
              <a:rPr lang="en-US" dirty="0"/>
              <a:t> </a:t>
            </a:r>
            <a:r>
              <a:rPr lang="en-US" dirty="0" err="1"/>
              <a:t>aceste</a:t>
            </a:r>
            <a:r>
              <a:rPr lang="en-US" dirty="0"/>
              <a:t> </a:t>
            </a:r>
            <a:r>
              <a:rPr lang="en-US" dirty="0" err="1"/>
              <a:t>erori</a:t>
            </a:r>
            <a:r>
              <a:rPr lang="en-US" dirty="0"/>
              <a:t> in design </a:t>
            </a:r>
            <a:r>
              <a:rPr lang="en-US" dirty="0" err="1"/>
              <a:t>sau</a:t>
            </a:r>
            <a:r>
              <a:rPr lang="en-US" dirty="0"/>
              <a:t> </a:t>
            </a:r>
            <a:r>
              <a:rPr lang="en-US" dirty="0" err="1"/>
              <a:t>implementare</a:t>
            </a:r>
            <a:r>
              <a:rPr lang="en-US" dirty="0"/>
              <a:t> </a:t>
            </a:r>
            <a:r>
              <a:rPr lang="en-US" dirty="0" err="1"/>
              <a:t>pentru</a:t>
            </a:r>
            <a:r>
              <a:rPr lang="en-US" dirty="0"/>
              <a:t> a </a:t>
            </a:r>
            <a:r>
              <a:rPr lang="en-US" dirty="0" err="1"/>
              <a:t>expune</a:t>
            </a:r>
            <a:r>
              <a:rPr lang="en-US" dirty="0"/>
              <a:t> nu </a:t>
            </a:r>
            <a:r>
              <a:rPr lang="en-US" dirty="0" err="1"/>
              <a:t>doar</a:t>
            </a:r>
            <a:r>
              <a:rPr lang="en-US" dirty="0"/>
              <a:t> </a:t>
            </a:r>
            <a:r>
              <a:rPr lang="en-US" dirty="0" err="1"/>
              <a:t>sistemul</a:t>
            </a:r>
            <a:r>
              <a:rPr lang="en-US" dirty="0"/>
              <a:t> in sine, ci </a:t>
            </a:r>
            <a:r>
              <a:rPr lang="en-US" dirty="0" err="1"/>
              <a:t>si</a:t>
            </a:r>
            <a:r>
              <a:rPr lang="en-US" dirty="0"/>
              <a:t> </a:t>
            </a:r>
            <a:r>
              <a:rPr lang="en-US" dirty="0" err="1"/>
              <a:t>sisteme</a:t>
            </a:r>
            <a:r>
              <a:rPr lang="en-US" dirty="0"/>
              <a:t> </a:t>
            </a:r>
            <a:r>
              <a:rPr lang="en-US" dirty="0" err="1"/>
              <a:t>auxiliare</a:t>
            </a:r>
            <a:endParaRPr lang="en-US" dirty="0"/>
          </a:p>
          <a:p>
            <a:endParaRPr lang="en-US" dirty="0"/>
          </a:p>
          <a:p>
            <a:r>
              <a:rPr lang="en-US" dirty="0"/>
              <a:t>Una </a:t>
            </a:r>
            <a:r>
              <a:rPr lang="en-US" dirty="0" err="1"/>
              <a:t>dintre</a:t>
            </a:r>
            <a:r>
              <a:rPr lang="en-US" dirty="0"/>
              <a:t> </a:t>
            </a:r>
            <a:r>
              <a:rPr lang="en-US" dirty="0" err="1"/>
              <a:t>cele</a:t>
            </a:r>
            <a:r>
              <a:rPr lang="en-US" dirty="0"/>
              <a:t> </a:t>
            </a:r>
            <a:r>
              <a:rPr lang="en-US" dirty="0" err="1"/>
              <a:t>mai</a:t>
            </a:r>
            <a:r>
              <a:rPr lang="en-US" dirty="0"/>
              <a:t> </a:t>
            </a:r>
            <a:r>
              <a:rPr lang="en-US" dirty="0" err="1"/>
              <a:t>comune</a:t>
            </a:r>
            <a:r>
              <a:rPr lang="en-US" dirty="0"/>
              <a:t> </a:t>
            </a:r>
            <a:r>
              <a:rPr lang="en-US" dirty="0" err="1"/>
              <a:t>vulnerabilitati</a:t>
            </a:r>
            <a:r>
              <a:rPr lang="en-US" dirty="0"/>
              <a:t> </a:t>
            </a:r>
            <a:r>
              <a:rPr lang="en-US" dirty="0" err="1"/>
              <a:t>este</a:t>
            </a:r>
            <a:r>
              <a:rPr lang="en-US" dirty="0"/>
              <a:t> cross-site scripting (XSS), o </a:t>
            </a:r>
            <a:r>
              <a:rPr lang="en-US" dirty="0" err="1"/>
              <a:t>tehnica</a:t>
            </a:r>
            <a:r>
              <a:rPr lang="en-US" dirty="0"/>
              <a:t> de a </a:t>
            </a:r>
            <a:r>
              <a:rPr lang="en-US" dirty="0" err="1"/>
              <a:t>atasa</a:t>
            </a:r>
            <a:r>
              <a:rPr lang="en-US" dirty="0"/>
              <a:t> un malware </a:t>
            </a:r>
            <a:r>
              <a:rPr lang="en-US" dirty="0" err="1"/>
              <a:t>unui</a:t>
            </a:r>
            <a:r>
              <a:rPr lang="en-US" dirty="0"/>
              <a:t> site </a:t>
            </a:r>
            <a:r>
              <a:rPr lang="en-US" dirty="0" err="1"/>
              <a:t>nemalitios</a:t>
            </a:r>
            <a:r>
              <a:rPr lang="en-US" dirty="0"/>
              <a:t>.</a:t>
            </a:r>
          </a:p>
        </p:txBody>
      </p:sp>
    </p:spTree>
    <p:extLst>
      <p:ext uri="{BB962C8B-B14F-4D97-AF65-F5344CB8AC3E}">
        <p14:creationId xmlns:p14="http://schemas.microsoft.com/office/powerpoint/2010/main" val="143958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en-US" sz="4000" dirty="0" err="1">
                <a:solidFill>
                  <a:schemeClr val="tx1"/>
                </a:solidFill>
                <a:highlight>
                  <a:srgbClr val="C0C0C0"/>
                </a:highlight>
              </a:rPr>
              <a:t>Clasificare</a:t>
            </a:r>
            <a:r>
              <a:rPr lang="en-US" sz="4000" dirty="0">
                <a:solidFill>
                  <a:schemeClr val="tx1"/>
                </a:solidFill>
                <a:highlight>
                  <a:srgbClr val="C0C0C0"/>
                </a:highlight>
              </a:rPr>
              <a:t> XSS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03029" y="1743943"/>
            <a:ext cx="11471753" cy="4341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Din </a:t>
            </a:r>
            <a:r>
              <a:rPr lang="en-US" dirty="0" err="1"/>
              <a:t>punct</a:t>
            </a:r>
            <a:r>
              <a:rPr lang="en-US" dirty="0"/>
              <a:t> de </a:t>
            </a:r>
            <a:r>
              <a:rPr lang="en-US" dirty="0" err="1"/>
              <a:t>vedere</a:t>
            </a:r>
            <a:r>
              <a:rPr lang="en-US" dirty="0"/>
              <a:t> functional</a:t>
            </a:r>
          </a:p>
          <a:p>
            <a:pPr lvl="1">
              <a:lnSpc>
                <a:spcPct val="150000"/>
              </a:lnSpc>
              <a:buFont typeface="Wingdings" panose="05000000000000000000" pitchFamily="2" charset="2"/>
              <a:buChar char="§"/>
            </a:pPr>
            <a:r>
              <a:rPr lang="en-US" dirty="0" err="1"/>
              <a:t>Stocat</a:t>
            </a:r>
            <a:r>
              <a:rPr lang="en-US" dirty="0"/>
              <a:t>: o </a:t>
            </a:r>
            <a:r>
              <a:rPr lang="en-US" dirty="0" err="1"/>
              <a:t>aplicatie</a:t>
            </a:r>
            <a:r>
              <a:rPr lang="en-US" dirty="0"/>
              <a:t> </a:t>
            </a:r>
            <a:r>
              <a:rPr lang="en-US" dirty="0" err="1"/>
              <a:t>retine</a:t>
            </a:r>
            <a:r>
              <a:rPr lang="en-US" dirty="0"/>
              <a:t> date </a:t>
            </a:r>
            <a:r>
              <a:rPr lang="en-US" dirty="0" err="1"/>
              <a:t>posibil</a:t>
            </a:r>
            <a:r>
              <a:rPr lang="en-US" dirty="0"/>
              <a:t> </a:t>
            </a:r>
            <a:r>
              <a:rPr lang="en-US" dirty="0" err="1"/>
              <a:t>nesigure</a:t>
            </a:r>
            <a:r>
              <a:rPr lang="en-US" dirty="0"/>
              <a:t>, </a:t>
            </a:r>
            <a:r>
              <a:rPr lang="en-US" dirty="0" err="1"/>
              <a:t>ce</a:t>
            </a:r>
            <a:r>
              <a:rPr lang="en-US" dirty="0"/>
              <a:t> </a:t>
            </a:r>
            <a:r>
              <a:rPr lang="en-US" dirty="0" err="1"/>
              <a:t>vor</a:t>
            </a:r>
            <a:r>
              <a:rPr lang="en-US" dirty="0"/>
              <a:t> fi </a:t>
            </a:r>
            <a:r>
              <a:rPr lang="en-US" dirty="0" err="1"/>
              <a:t>incluse</a:t>
            </a:r>
            <a:r>
              <a:rPr lang="en-US" dirty="0"/>
              <a:t> in </a:t>
            </a:r>
            <a:r>
              <a:rPr lang="en-US" dirty="0" err="1"/>
              <a:t>raspunsurile</a:t>
            </a:r>
            <a:r>
              <a:rPr lang="en-US" dirty="0"/>
              <a:t> HTTP </a:t>
            </a:r>
            <a:r>
              <a:rPr lang="en-US" dirty="0" err="1"/>
              <a:t>ulterioare</a:t>
            </a:r>
            <a:endParaRPr lang="en-US" dirty="0"/>
          </a:p>
          <a:p>
            <a:pPr lvl="1">
              <a:lnSpc>
                <a:spcPct val="150000"/>
              </a:lnSpc>
              <a:buFont typeface="Wingdings" panose="05000000000000000000" pitchFamily="2" charset="2"/>
              <a:buChar char="§"/>
            </a:pPr>
            <a:r>
              <a:rPr lang="en-US" dirty="0" err="1"/>
              <a:t>Reflectat</a:t>
            </a:r>
            <a:r>
              <a:rPr lang="en-US" dirty="0"/>
              <a:t>: o </a:t>
            </a:r>
            <a:r>
              <a:rPr lang="en-US" dirty="0" err="1"/>
              <a:t>aplicatie</a:t>
            </a:r>
            <a:r>
              <a:rPr lang="en-US" dirty="0"/>
              <a:t> </a:t>
            </a:r>
            <a:r>
              <a:rPr lang="en-US" dirty="0" err="1"/>
              <a:t>primeste</a:t>
            </a:r>
            <a:r>
              <a:rPr lang="en-US" dirty="0"/>
              <a:t> date </a:t>
            </a:r>
            <a:r>
              <a:rPr lang="en-US" dirty="0" err="1"/>
              <a:t>posibil</a:t>
            </a:r>
            <a:r>
              <a:rPr lang="en-US" dirty="0"/>
              <a:t> </a:t>
            </a:r>
            <a:r>
              <a:rPr lang="en-US" dirty="0" err="1"/>
              <a:t>nesigure</a:t>
            </a:r>
            <a:r>
              <a:rPr lang="en-US" dirty="0"/>
              <a:t>, </a:t>
            </a:r>
            <a:r>
              <a:rPr lang="en-US" dirty="0" err="1"/>
              <a:t>ce</a:t>
            </a:r>
            <a:r>
              <a:rPr lang="en-US" dirty="0"/>
              <a:t> sunt </a:t>
            </a:r>
            <a:r>
              <a:rPr lang="en-US" dirty="0" err="1"/>
              <a:t>utilizate</a:t>
            </a:r>
            <a:r>
              <a:rPr lang="en-US" dirty="0"/>
              <a:t> instant in </a:t>
            </a:r>
            <a:r>
              <a:rPr lang="en-US" dirty="0" err="1"/>
              <a:t>raspunsul</a:t>
            </a:r>
            <a:r>
              <a:rPr lang="en-US" dirty="0"/>
              <a:t> HTTP</a:t>
            </a:r>
          </a:p>
          <a:p>
            <a:pPr lvl="1">
              <a:lnSpc>
                <a:spcPct val="150000"/>
              </a:lnSpc>
              <a:buFont typeface="Wingdings" panose="05000000000000000000" pitchFamily="2" charset="2"/>
              <a:buChar char="§"/>
            </a:pPr>
            <a:r>
              <a:rPr lang="en-US" dirty="0" err="1"/>
              <a:t>Bazat</a:t>
            </a:r>
            <a:r>
              <a:rPr lang="en-US" dirty="0"/>
              <a:t> pe DOM: </a:t>
            </a:r>
            <a:r>
              <a:rPr lang="en-US" dirty="0" err="1"/>
              <a:t>Utilizarea</a:t>
            </a:r>
            <a:r>
              <a:rPr lang="en-US" dirty="0"/>
              <a:t> DOM-</a:t>
            </a:r>
            <a:r>
              <a:rPr lang="en-US" dirty="0" err="1"/>
              <a:t>ului</a:t>
            </a:r>
            <a:r>
              <a:rPr lang="en-US" dirty="0"/>
              <a:t> </a:t>
            </a:r>
            <a:r>
              <a:rPr lang="en-US" dirty="0" err="1"/>
              <a:t>si</a:t>
            </a:r>
            <a:r>
              <a:rPr lang="en-US" dirty="0"/>
              <a:t> a JavaScript </a:t>
            </a:r>
            <a:r>
              <a:rPr lang="en-US" dirty="0" err="1"/>
              <a:t>pentru</a:t>
            </a:r>
            <a:r>
              <a:rPr lang="en-US" dirty="0"/>
              <a:t> a </a:t>
            </a:r>
            <a:r>
              <a:rPr lang="en-US" dirty="0" err="1"/>
              <a:t>executa</a:t>
            </a:r>
            <a:r>
              <a:rPr lang="en-US" dirty="0"/>
              <a:t> cod </a:t>
            </a:r>
            <a:r>
              <a:rPr lang="en-US" dirty="0" err="1"/>
              <a:t>malitios</a:t>
            </a:r>
            <a:r>
              <a:rPr lang="en-US" dirty="0"/>
              <a:t> dynamic</a:t>
            </a:r>
          </a:p>
          <a:p>
            <a:pPr lvl="1"/>
            <a:endParaRPr lang="en-US" dirty="0"/>
          </a:p>
          <a:p>
            <a:pPr>
              <a:lnSpc>
                <a:spcPct val="150000"/>
              </a:lnSpc>
            </a:pPr>
            <a:r>
              <a:rPr lang="en-US" dirty="0"/>
              <a:t>Din </a:t>
            </a:r>
            <a:r>
              <a:rPr lang="en-US" dirty="0" err="1"/>
              <a:t>punct</a:t>
            </a:r>
            <a:r>
              <a:rPr lang="en-US" dirty="0"/>
              <a:t> de </a:t>
            </a:r>
            <a:r>
              <a:rPr lang="en-US" dirty="0" err="1"/>
              <a:t>vedere</a:t>
            </a:r>
            <a:r>
              <a:rPr lang="en-US" dirty="0"/>
              <a:t> al </a:t>
            </a:r>
            <a:r>
              <a:rPr lang="en-US" dirty="0" err="1"/>
              <a:t>tintei</a:t>
            </a:r>
            <a:r>
              <a:rPr lang="en-US" dirty="0"/>
              <a:t> </a:t>
            </a:r>
            <a:r>
              <a:rPr lang="en-US" dirty="0" err="1"/>
              <a:t>atacului</a:t>
            </a:r>
            <a:endParaRPr lang="en-US" dirty="0"/>
          </a:p>
          <a:p>
            <a:pPr lvl="1">
              <a:lnSpc>
                <a:spcPct val="150000"/>
              </a:lnSpc>
              <a:buFont typeface="Wingdings" panose="05000000000000000000" pitchFamily="2" charset="2"/>
              <a:buChar char="§"/>
            </a:pPr>
            <a:r>
              <a:rPr lang="en-US" dirty="0"/>
              <a:t>Client: </a:t>
            </a:r>
            <a:r>
              <a:rPr lang="en-US" dirty="0" err="1"/>
              <a:t>codul</a:t>
            </a:r>
            <a:r>
              <a:rPr lang="en-US" dirty="0"/>
              <a:t> </a:t>
            </a:r>
            <a:r>
              <a:rPr lang="en-US" dirty="0" err="1"/>
              <a:t>malitios</a:t>
            </a:r>
            <a:r>
              <a:rPr lang="en-US" dirty="0"/>
              <a:t> </a:t>
            </a:r>
            <a:r>
              <a:rPr lang="en-US" dirty="0" err="1"/>
              <a:t>este</a:t>
            </a:r>
            <a:r>
              <a:rPr lang="en-US" dirty="0"/>
              <a:t> </a:t>
            </a:r>
            <a:r>
              <a:rPr lang="en-US" dirty="0" err="1"/>
              <a:t>furnizat</a:t>
            </a:r>
            <a:r>
              <a:rPr lang="en-US" dirty="0"/>
              <a:t> de un alt </a:t>
            </a:r>
            <a:r>
              <a:rPr lang="en-US" dirty="0" err="1"/>
              <a:t>utilizator</a:t>
            </a:r>
            <a:endParaRPr lang="en-US" dirty="0"/>
          </a:p>
          <a:p>
            <a:pPr lvl="1">
              <a:lnSpc>
                <a:spcPct val="150000"/>
              </a:lnSpc>
              <a:buFont typeface="Wingdings" panose="05000000000000000000" pitchFamily="2" charset="2"/>
              <a:buChar char="§"/>
            </a:pPr>
            <a:r>
              <a:rPr lang="en-US" dirty="0"/>
              <a:t>Server: </a:t>
            </a:r>
            <a:r>
              <a:rPr lang="en-US" dirty="0" err="1"/>
              <a:t>codul</a:t>
            </a:r>
            <a:r>
              <a:rPr lang="en-US" dirty="0"/>
              <a:t> </a:t>
            </a:r>
            <a:r>
              <a:rPr lang="en-US" dirty="0" err="1"/>
              <a:t>malitios</a:t>
            </a:r>
            <a:r>
              <a:rPr lang="en-US" dirty="0"/>
              <a:t> </a:t>
            </a:r>
            <a:r>
              <a:rPr lang="en-US" dirty="0" err="1"/>
              <a:t>provine</a:t>
            </a:r>
            <a:r>
              <a:rPr lang="en-US" dirty="0"/>
              <a:t> de pe server</a:t>
            </a:r>
            <a:endParaRPr lang="ro-RO" dirty="0"/>
          </a:p>
        </p:txBody>
      </p:sp>
    </p:spTree>
    <p:extLst>
      <p:ext uri="{BB962C8B-B14F-4D97-AF65-F5344CB8AC3E}">
        <p14:creationId xmlns:p14="http://schemas.microsoft.com/office/powerpoint/2010/main" val="69598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it-IT" sz="4000" dirty="0">
                <a:solidFill>
                  <a:schemeClr val="tx1"/>
                </a:solidFill>
                <a:highlight>
                  <a:srgbClr val="C0C0C0"/>
                </a:highlight>
              </a:rPr>
              <a:t>Lacune in cercetarea anterioara articolului</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60113" y="2291625"/>
            <a:ext cx="1147175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XSS </a:t>
            </a:r>
            <a:r>
              <a:rPr lang="en-US" dirty="0" err="1"/>
              <a:t>este</a:t>
            </a:r>
            <a:r>
              <a:rPr lang="en-US" dirty="0"/>
              <a:t> </a:t>
            </a:r>
            <a:r>
              <a:rPr lang="en-US" dirty="0" err="1"/>
              <a:t>inca</a:t>
            </a:r>
            <a:r>
              <a:rPr lang="en-US" dirty="0"/>
              <a:t> o forma de </a:t>
            </a:r>
            <a:r>
              <a:rPr lang="en-US" dirty="0" err="1"/>
              <a:t>atac</a:t>
            </a:r>
            <a:r>
              <a:rPr lang="en-US" dirty="0"/>
              <a:t> </a:t>
            </a:r>
            <a:r>
              <a:rPr lang="en-US" dirty="0" err="1"/>
              <a:t>eficienta</a:t>
            </a:r>
            <a:r>
              <a:rPr lang="en-US" dirty="0"/>
              <a:t>, </a:t>
            </a:r>
            <a:r>
              <a:rPr lang="en-US" dirty="0" err="1"/>
              <a:t>deci</a:t>
            </a:r>
            <a:r>
              <a:rPr lang="en-US" dirty="0"/>
              <a:t> nu a </a:t>
            </a:r>
            <a:r>
              <a:rPr lang="en-US" dirty="0" err="1"/>
              <a:t>fost</a:t>
            </a:r>
            <a:r>
              <a:rPr lang="en-US" dirty="0"/>
              <a:t> </a:t>
            </a:r>
            <a:r>
              <a:rPr lang="en-US" dirty="0" err="1"/>
              <a:t>descoperita</a:t>
            </a:r>
            <a:r>
              <a:rPr lang="en-US" dirty="0"/>
              <a:t> </a:t>
            </a:r>
            <a:r>
              <a:rPr lang="en-US" dirty="0" err="1"/>
              <a:t>inca</a:t>
            </a:r>
            <a:r>
              <a:rPr lang="en-US" dirty="0"/>
              <a:t> o </a:t>
            </a:r>
            <a:r>
              <a:rPr lang="en-US" dirty="0" err="1"/>
              <a:t>solutie</a:t>
            </a:r>
            <a:r>
              <a:rPr lang="en-US" dirty="0"/>
              <a:t> </a:t>
            </a:r>
            <a:r>
              <a:rPr lang="en-US" dirty="0" err="1"/>
              <a:t>completa</a:t>
            </a:r>
            <a:r>
              <a:rPr lang="en-US" dirty="0"/>
              <a:t> la </a:t>
            </a:r>
            <a:r>
              <a:rPr lang="en-US" dirty="0" err="1"/>
              <a:t>aceasta</a:t>
            </a:r>
            <a:r>
              <a:rPr lang="en-US" dirty="0"/>
              <a:t> </a:t>
            </a:r>
            <a:r>
              <a:rPr lang="en-US" dirty="0" err="1"/>
              <a:t>problema</a:t>
            </a:r>
            <a:endParaRPr lang="en-US" dirty="0"/>
          </a:p>
          <a:p>
            <a:endParaRPr lang="en-US" dirty="0"/>
          </a:p>
          <a:p>
            <a:r>
              <a:rPr lang="en-US" dirty="0" err="1"/>
              <a:t>Detectia</a:t>
            </a:r>
            <a:r>
              <a:rPr lang="en-US" dirty="0"/>
              <a:t> XSS </a:t>
            </a:r>
            <a:r>
              <a:rPr lang="en-US" dirty="0" err="1"/>
              <a:t>presupune</a:t>
            </a:r>
            <a:r>
              <a:rPr lang="en-US" dirty="0"/>
              <a:t> un </a:t>
            </a:r>
            <a:r>
              <a:rPr lang="en-US" dirty="0" err="1"/>
              <a:t>numar</a:t>
            </a:r>
            <a:r>
              <a:rPr lang="en-US" dirty="0"/>
              <a:t> mare de </a:t>
            </a:r>
            <a:r>
              <a:rPr lang="en-US" dirty="0" err="1"/>
              <a:t>exemple</a:t>
            </a:r>
            <a:r>
              <a:rPr lang="en-US" dirty="0"/>
              <a:t> </a:t>
            </a:r>
            <a:r>
              <a:rPr lang="en-US" dirty="0" err="1"/>
              <a:t>ce</a:t>
            </a:r>
            <a:r>
              <a:rPr lang="en-US" dirty="0"/>
              <a:t> sunt </a:t>
            </a:r>
            <a:r>
              <a:rPr lang="en-US" dirty="0" err="1"/>
              <a:t>declarate</a:t>
            </a:r>
            <a:r>
              <a:rPr lang="en-US" dirty="0"/>
              <a:t> </a:t>
            </a:r>
            <a:r>
              <a:rPr lang="en-US" dirty="0" err="1"/>
              <a:t>pozitive</a:t>
            </a:r>
            <a:r>
              <a:rPr lang="en-US" dirty="0"/>
              <a:t>, </a:t>
            </a:r>
            <a:r>
              <a:rPr lang="en-US" dirty="0" err="1"/>
              <a:t>dar</a:t>
            </a:r>
            <a:r>
              <a:rPr lang="en-US" dirty="0"/>
              <a:t> sunt in </a:t>
            </a:r>
            <a:r>
              <a:rPr lang="en-US" dirty="0" err="1"/>
              <a:t>realitate</a:t>
            </a:r>
            <a:r>
              <a:rPr lang="en-US" dirty="0"/>
              <a:t> software </a:t>
            </a:r>
            <a:r>
              <a:rPr lang="en-US" dirty="0" err="1"/>
              <a:t>nemalitios</a:t>
            </a:r>
            <a:r>
              <a:rPr lang="en-US" dirty="0"/>
              <a:t> (false positive)</a:t>
            </a:r>
          </a:p>
          <a:p>
            <a:endParaRPr lang="en-US" dirty="0"/>
          </a:p>
          <a:p>
            <a:r>
              <a:rPr lang="en-US" dirty="0" err="1"/>
              <a:t>Actuala</a:t>
            </a:r>
            <a:r>
              <a:rPr lang="en-US" dirty="0"/>
              <a:t> </a:t>
            </a:r>
            <a:r>
              <a:rPr lang="en-US" dirty="0" err="1"/>
              <a:t>tehnologie</a:t>
            </a:r>
            <a:r>
              <a:rPr lang="en-US" dirty="0"/>
              <a:t> </a:t>
            </a:r>
            <a:r>
              <a:rPr lang="en-US" dirty="0" err="1"/>
              <a:t>poate</a:t>
            </a:r>
            <a:r>
              <a:rPr lang="en-US" dirty="0"/>
              <a:t> </a:t>
            </a:r>
            <a:r>
              <a:rPr lang="en-US" dirty="0" err="1"/>
              <a:t>elimina</a:t>
            </a:r>
            <a:r>
              <a:rPr lang="en-US" dirty="0"/>
              <a:t> </a:t>
            </a:r>
            <a:r>
              <a:rPr lang="en-US" dirty="0" err="1"/>
              <a:t>toate</a:t>
            </a:r>
            <a:r>
              <a:rPr lang="en-US" dirty="0"/>
              <a:t> </a:t>
            </a:r>
            <a:r>
              <a:rPr lang="en-US" dirty="0" err="1"/>
              <a:t>vulnerabilitatile</a:t>
            </a:r>
            <a:r>
              <a:rPr lang="en-US" dirty="0"/>
              <a:t> </a:t>
            </a:r>
            <a:r>
              <a:rPr lang="en-US" dirty="0" err="1"/>
              <a:t>dintr</a:t>
            </a:r>
            <a:r>
              <a:rPr lang="en-US" dirty="0"/>
              <a:t>-un software (completeness), </a:t>
            </a:r>
            <a:r>
              <a:rPr lang="en-US" dirty="0" err="1"/>
              <a:t>dar</a:t>
            </a:r>
            <a:r>
              <a:rPr lang="en-US" dirty="0"/>
              <a:t> </a:t>
            </a:r>
            <a:r>
              <a:rPr lang="en-US" dirty="0" err="1"/>
              <a:t>prezinta</a:t>
            </a:r>
            <a:r>
              <a:rPr lang="en-US" dirty="0"/>
              <a:t> </a:t>
            </a:r>
            <a:r>
              <a:rPr lang="en-US" dirty="0" err="1"/>
              <a:t>multe</a:t>
            </a:r>
            <a:r>
              <a:rPr lang="en-US" dirty="0"/>
              <a:t> </a:t>
            </a:r>
            <a:r>
              <a:rPr lang="en-US" dirty="0" err="1"/>
              <a:t>exemple</a:t>
            </a:r>
            <a:r>
              <a:rPr lang="en-US" dirty="0"/>
              <a:t> de tip false positive (lack of soundness)</a:t>
            </a:r>
          </a:p>
          <a:p>
            <a:endParaRPr lang="en-US" dirty="0"/>
          </a:p>
          <a:p>
            <a:r>
              <a:rPr lang="en-US" dirty="0" err="1"/>
              <a:t>Actuala</a:t>
            </a:r>
            <a:r>
              <a:rPr lang="en-US" dirty="0"/>
              <a:t> </a:t>
            </a:r>
            <a:r>
              <a:rPr lang="en-US" dirty="0" err="1"/>
              <a:t>tehnologie</a:t>
            </a:r>
            <a:r>
              <a:rPr lang="en-US" dirty="0"/>
              <a:t> nu </a:t>
            </a:r>
            <a:r>
              <a:rPr lang="en-US" dirty="0" err="1"/>
              <a:t>este</a:t>
            </a:r>
            <a:r>
              <a:rPr lang="en-US" dirty="0"/>
              <a:t> </a:t>
            </a:r>
            <a:r>
              <a:rPr lang="en-US" dirty="0" err="1"/>
              <a:t>suficient</a:t>
            </a:r>
            <a:r>
              <a:rPr lang="en-US" dirty="0"/>
              <a:t> de </a:t>
            </a:r>
            <a:r>
              <a:rPr lang="en-US" dirty="0" err="1"/>
              <a:t>adaptiva</a:t>
            </a:r>
            <a:endParaRPr lang="ro-RO" dirty="0"/>
          </a:p>
        </p:txBody>
      </p:sp>
    </p:spTree>
    <p:extLst>
      <p:ext uri="{BB962C8B-B14F-4D97-AF65-F5344CB8AC3E}">
        <p14:creationId xmlns:p14="http://schemas.microsoft.com/office/powerpoint/2010/main" val="376905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Model articol</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60113" y="2291625"/>
            <a:ext cx="1147175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Modelul</a:t>
            </a:r>
            <a:r>
              <a:rPr lang="en-US" dirty="0"/>
              <a:t> </a:t>
            </a:r>
            <a:r>
              <a:rPr lang="en-US" dirty="0" err="1"/>
              <a:t>articolului</a:t>
            </a:r>
            <a:r>
              <a:rPr lang="en-US" dirty="0"/>
              <a:t> (</a:t>
            </a:r>
            <a:r>
              <a:rPr lang="en-US" dirty="0" err="1"/>
              <a:t>algoritmi</a:t>
            </a:r>
            <a:r>
              <a:rPr lang="en-US" dirty="0"/>
              <a:t> </a:t>
            </a:r>
            <a:r>
              <a:rPr lang="en-US" dirty="0" err="1"/>
              <a:t>genetici</a:t>
            </a:r>
            <a:r>
              <a:rPr lang="en-US" dirty="0"/>
              <a:t> + </a:t>
            </a:r>
            <a:r>
              <a:rPr lang="en-US" dirty="0" err="1"/>
              <a:t>invatare</a:t>
            </a:r>
            <a:r>
              <a:rPr lang="en-US" dirty="0"/>
              <a:t> </a:t>
            </a:r>
            <a:r>
              <a:rPr lang="en-US" dirty="0" err="1"/>
              <a:t>ranforsata</a:t>
            </a:r>
            <a:r>
              <a:rPr lang="en-US" dirty="0"/>
              <a:t>) </a:t>
            </a:r>
            <a:r>
              <a:rPr lang="en-US" dirty="0" err="1"/>
              <a:t>propune</a:t>
            </a:r>
            <a:r>
              <a:rPr lang="en-US" dirty="0"/>
              <a:t> un model </a:t>
            </a:r>
            <a:r>
              <a:rPr lang="en-US" dirty="0" err="1"/>
              <a:t>mai</a:t>
            </a:r>
            <a:r>
              <a:rPr lang="en-US" dirty="0"/>
              <a:t> </a:t>
            </a:r>
            <a:r>
              <a:rPr lang="en-US" dirty="0" err="1"/>
              <a:t>adaptabil</a:t>
            </a:r>
            <a:r>
              <a:rPr lang="en-US" dirty="0"/>
              <a:t> la </a:t>
            </a:r>
            <a:r>
              <a:rPr lang="en-US" dirty="0" err="1"/>
              <a:t>noile</a:t>
            </a:r>
            <a:r>
              <a:rPr lang="en-US" dirty="0"/>
              <a:t> </a:t>
            </a:r>
            <a:r>
              <a:rPr lang="en-US" dirty="0" err="1"/>
              <a:t>amenintari</a:t>
            </a:r>
            <a:endParaRPr lang="en-US" dirty="0"/>
          </a:p>
          <a:p>
            <a:endParaRPr lang="en-US" dirty="0"/>
          </a:p>
          <a:p>
            <a:r>
              <a:rPr lang="en-US" dirty="0" err="1"/>
              <a:t>Prezinta</a:t>
            </a:r>
            <a:r>
              <a:rPr lang="en-US" dirty="0"/>
              <a:t> o </a:t>
            </a:r>
            <a:r>
              <a:rPr lang="en-US" dirty="0" err="1"/>
              <a:t>metoda</a:t>
            </a:r>
            <a:r>
              <a:rPr lang="en-US" dirty="0"/>
              <a:t> de a </a:t>
            </a:r>
            <a:r>
              <a:rPr lang="en-US" dirty="0" err="1"/>
              <a:t>gestiona</a:t>
            </a:r>
            <a:r>
              <a:rPr lang="en-US" dirty="0"/>
              <a:t> input-</a:t>
            </a:r>
            <a:r>
              <a:rPr lang="en-US" dirty="0" err="1"/>
              <a:t>uri</a:t>
            </a:r>
            <a:r>
              <a:rPr lang="en-US" dirty="0"/>
              <a:t> </a:t>
            </a:r>
            <a:r>
              <a:rPr lang="en-US" dirty="0" err="1"/>
              <a:t>ce</a:t>
            </a:r>
            <a:r>
              <a:rPr lang="en-US" dirty="0"/>
              <a:t> </a:t>
            </a:r>
            <a:r>
              <a:rPr lang="en-US" dirty="0" err="1"/>
              <a:t>tind</a:t>
            </a:r>
            <a:r>
              <a:rPr lang="en-US" dirty="0"/>
              <a:t> </a:t>
            </a:r>
            <a:r>
              <a:rPr lang="en-US" dirty="0" err="1"/>
              <a:t>spre</a:t>
            </a:r>
            <a:r>
              <a:rPr lang="en-US" dirty="0"/>
              <a:t> </a:t>
            </a:r>
            <a:r>
              <a:rPr lang="en-US" dirty="0" err="1"/>
              <a:t>infinit</a:t>
            </a:r>
            <a:r>
              <a:rPr lang="en-US" dirty="0"/>
              <a:t> </a:t>
            </a:r>
            <a:r>
              <a:rPr lang="en-US" dirty="0" err="1"/>
              <a:t>prin</a:t>
            </a:r>
            <a:r>
              <a:rPr lang="en-US" dirty="0"/>
              <a:t> </a:t>
            </a:r>
            <a:r>
              <a:rPr lang="en-US" dirty="0" err="1"/>
              <a:t>clasificarea</a:t>
            </a:r>
            <a:r>
              <a:rPr lang="en-US" dirty="0"/>
              <a:t> </a:t>
            </a:r>
            <a:r>
              <a:rPr lang="en-US" dirty="0" err="1"/>
              <a:t>unor</a:t>
            </a:r>
            <a:r>
              <a:rPr lang="en-US" dirty="0"/>
              <a:t> </a:t>
            </a:r>
            <a:r>
              <a:rPr lang="en-US" dirty="0" err="1"/>
              <a:t>anumite</a:t>
            </a:r>
            <a:r>
              <a:rPr lang="en-US" dirty="0"/>
              <a:t> input-</a:t>
            </a:r>
            <a:r>
              <a:rPr lang="en-US" dirty="0" err="1"/>
              <a:t>uri</a:t>
            </a:r>
            <a:r>
              <a:rPr lang="en-US" dirty="0"/>
              <a:t> in </a:t>
            </a:r>
            <a:r>
              <a:rPr lang="en-US" dirty="0" err="1"/>
              <a:t>anumite</a:t>
            </a:r>
            <a:r>
              <a:rPr lang="en-US" dirty="0"/>
              <a:t> </a:t>
            </a:r>
            <a:r>
              <a:rPr lang="en-US" dirty="0" err="1"/>
              <a:t>tipare</a:t>
            </a:r>
            <a:r>
              <a:rPr lang="en-US" dirty="0"/>
              <a:t> (patterns)</a:t>
            </a:r>
          </a:p>
          <a:p>
            <a:endParaRPr lang="en-US" dirty="0"/>
          </a:p>
          <a:p>
            <a:r>
              <a:rPr lang="en-US" dirty="0" err="1"/>
              <a:t>Aceasta</a:t>
            </a:r>
            <a:r>
              <a:rPr lang="en-US" dirty="0"/>
              <a:t> </a:t>
            </a:r>
            <a:r>
              <a:rPr lang="en-US" dirty="0" err="1"/>
              <a:t>abordare</a:t>
            </a:r>
            <a:r>
              <a:rPr lang="en-US" dirty="0"/>
              <a:t> </a:t>
            </a:r>
            <a:r>
              <a:rPr lang="en-US" dirty="0" err="1"/>
              <a:t>este</a:t>
            </a:r>
            <a:r>
              <a:rPr lang="en-US" dirty="0"/>
              <a:t> </a:t>
            </a:r>
            <a:r>
              <a:rPr lang="en-US" dirty="0" err="1"/>
              <a:t>analoaga</a:t>
            </a:r>
            <a:r>
              <a:rPr lang="en-US" dirty="0"/>
              <a:t> cu </a:t>
            </a:r>
            <a:r>
              <a:rPr lang="en-US" dirty="0" err="1"/>
              <a:t>utilizarea</a:t>
            </a:r>
            <a:r>
              <a:rPr lang="en-US" dirty="0"/>
              <a:t> </a:t>
            </a:r>
            <a:r>
              <a:rPr lang="en-US" dirty="0" err="1"/>
              <a:t>claselor</a:t>
            </a:r>
            <a:r>
              <a:rPr lang="en-US" dirty="0"/>
              <a:t> de </a:t>
            </a:r>
            <a:r>
              <a:rPr lang="en-US" dirty="0" err="1"/>
              <a:t>echivalenta</a:t>
            </a:r>
            <a:r>
              <a:rPr lang="en-US" dirty="0"/>
              <a:t> </a:t>
            </a:r>
            <a:r>
              <a:rPr lang="en-US" dirty="0" err="1"/>
              <a:t>si</a:t>
            </a:r>
            <a:r>
              <a:rPr lang="en-US" dirty="0"/>
              <a:t> </a:t>
            </a:r>
            <a:r>
              <a:rPr lang="en-US" dirty="0" err="1"/>
              <a:t>gasirea</a:t>
            </a:r>
            <a:r>
              <a:rPr lang="en-US" dirty="0"/>
              <a:t> </a:t>
            </a:r>
            <a:r>
              <a:rPr lang="en-US" dirty="0" err="1"/>
              <a:t>unui</a:t>
            </a:r>
            <a:r>
              <a:rPr lang="en-US" dirty="0"/>
              <a:t> </a:t>
            </a:r>
            <a:r>
              <a:rPr lang="en-US" dirty="0" err="1"/>
              <a:t>sistem</a:t>
            </a:r>
            <a:r>
              <a:rPr lang="en-US" dirty="0"/>
              <a:t> de </a:t>
            </a:r>
            <a:r>
              <a:rPr lang="en-US" dirty="0" err="1"/>
              <a:t>reprezentanti</a:t>
            </a:r>
            <a:endParaRPr lang="en-US" dirty="0"/>
          </a:p>
          <a:p>
            <a:endParaRPr lang="en-US" dirty="0"/>
          </a:p>
          <a:p>
            <a:r>
              <a:rPr lang="en-US" dirty="0"/>
              <a:t>De </a:t>
            </a:r>
            <a:r>
              <a:rPr lang="en-US" dirty="0" err="1"/>
              <a:t>asemenea</a:t>
            </a:r>
            <a:r>
              <a:rPr lang="en-US" dirty="0"/>
              <a:t>, </a:t>
            </a:r>
            <a:r>
              <a:rPr lang="en-US" dirty="0" err="1"/>
              <a:t>modelul</a:t>
            </a:r>
            <a:r>
              <a:rPr lang="en-US" dirty="0"/>
              <a:t> </a:t>
            </a:r>
            <a:r>
              <a:rPr lang="en-US" dirty="0" err="1"/>
              <a:t>ofera</a:t>
            </a:r>
            <a:r>
              <a:rPr lang="en-US" dirty="0"/>
              <a:t> o </a:t>
            </a:r>
            <a:r>
              <a:rPr lang="en-US" dirty="0" err="1"/>
              <a:t>transparenta</a:t>
            </a:r>
            <a:r>
              <a:rPr lang="en-US" dirty="0"/>
              <a:t> </a:t>
            </a:r>
            <a:r>
              <a:rPr lang="en-US" dirty="0" err="1"/>
              <a:t>crescuta</a:t>
            </a:r>
            <a:r>
              <a:rPr lang="en-US" dirty="0"/>
              <a:t> </a:t>
            </a:r>
            <a:r>
              <a:rPr lang="en-US" dirty="0" err="1"/>
              <a:t>utilizatorilor</a:t>
            </a:r>
            <a:r>
              <a:rPr lang="en-US" dirty="0"/>
              <a:t> (white-box testing)</a:t>
            </a:r>
          </a:p>
        </p:txBody>
      </p:sp>
    </p:spTree>
    <p:extLst>
      <p:ext uri="{BB962C8B-B14F-4D97-AF65-F5344CB8AC3E}">
        <p14:creationId xmlns:p14="http://schemas.microsoft.com/office/powerpoint/2010/main" val="334665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Introducere Reinforcement Learning</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agine 4" descr="O imagine care conține text, Font, captură de ecran, linie&#10;&#10;Descriere generată automat">
            <a:extLst>
              <a:ext uri="{FF2B5EF4-FFF2-40B4-BE49-F238E27FC236}">
                <a16:creationId xmlns:a16="http://schemas.microsoft.com/office/drawing/2014/main" id="{0D9AA625-DB4E-8F51-942A-2FA9ED4973CC}"/>
              </a:ext>
            </a:extLst>
          </p:cNvPr>
          <p:cNvPicPr>
            <a:picLocks noChangeAspect="1"/>
          </p:cNvPicPr>
          <p:nvPr/>
        </p:nvPicPr>
        <p:blipFill>
          <a:blip r:embed="rId4"/>
          <a:stretch>
            <a:fillRect/>
          </a:stretch>
        </p:blipFill>
        <p:spPr>
          <a:xfrm>
            <a:off x="3044086" y="1287507"/>
            <a:ext cx="5602788" cy="2435399"/>
          </a:xfrm>
          <a:prstGeom prst="rect">
            <a:avLst/>
          </a:prstGeom>
        </p:spPr>
      </p:pic>
      <p:sp>
        <p:nvSpPr>
          <p:cNvPr id="6" name="CasetăText 5">
            <a:extLst>
              <a:ext uri="{FF2B5EF4-FFF2-40B4-BE49-F238E27FC236}">
                <a16:creationId xmlns:a16="http://schemas.microsoft.com/office/drawing/2014/main" id="{3FD27120-93E2-BED9-C73F-4BBF03BF7A81}"/>
              </a:ext>
            </a:extLst>
          </p:cNvPr>
          <p:cNvSpPr txBox="1"/>
          <p:nvPr/>
        </p:nvSpPr>
        <p:spPr>
          <a:xfrm>
            <a:off x="365342" y="4060520"/>
            <a:ext cx="1147175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Environment: In contextul atacurilor XSS, mediul reprezinta un dataset care contine payloadurile folosite in aceste atacuri.</a:t>
            </a:r>
          </a:p>
          <a:p>
            <a:endParaRPr lang="ro-RO" dirty="0"/>
          </a:p>
          <a:p>
            <a:r>
              <a:rPr lang="ro-RO" dirty="0"/>
              <a:t>In contextul nostru, folosim Reinforcement Learning pentru a adauga, sterge sau modifica proprietati (features) ale acestor payload-uri.</a:t>
            </a:r>
          </a:p>
        </p:txBody>
      </p:sp>
    </p:spTree>
    <p:extLst>
      <p:ext uri="{BB962C8B-B14F-4D97-AF65-F5344CB8AC3E}">
        <p14:creationId xmlns:p14="http://schemas.microsoft.com/office/powerpoint/2010/main" val="249979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Features/Cromozomi</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4904" y="1064712"/>
            <a:ext cx="1148219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1600" dirty="0"/>
              <a:t>Un feature poate fi orice atribut extras din payload. Patru feature-uri comune pentru identificarea unui payload XSS sunt:</a:t>
            </a:r>
          </a:p>
          <a:p>
            <a:pPr marL="285750" indent="-285750">
              <a:buFont typeface="Arial"/>
              <a:buChar char="•"/>
            </a:pPr>
            <a:r>
              <a:rPr lang="ro-RO" sz="1600" dirty="0"/>
              <a:t>Lungimea inputului</a:t>
            </a:r>
          </a:p>
          <a:p>
            <a:pPr marL="285750" indent="-285750">
              <a:buFont typeface="Arial"/>
              <a:buChar char="•"/>
            </a:pPr>
            <a:r>
              <a:rPr lang="ro-RO" sz="1600" dirty="0"/>
              <a:t>Caractere sensitive (&lt; , &gt;)</a:t>
            </a:r>
          </a:p>
          <a:p>
            <a:pPr marL="285750" indent="-285750">
              <a:buFont typeface="Arial"/>
              <a:buChar char="•"/>
            </a:pPr>
            <a:r>
              <a:rPr lang="ro-RO" sz="1600" dirty="0"/>
              <a:t>Cuvinte sensitive (</a:t>
            </a:r>
            <a:r>
              <a:rPr lang="ro-RO" sz="1600" dirty="0">
                <a:ea typeface="+mn-lt"/>
                <a:cs typeface="+mn-lt"/>
              </a:rPr>
              <a:t>alert, eval, script)</a:t>
            </a:r>
            <a:endParaRPr lang="ro-RO" sz="1600" dirty="0"/>
          </a:p>
          <a:p>
            <a:pPr marL="285750" indent="-285750">
              <a:buFont typeface="Arial"/>
              <a:buChar char="•"/>
            </a:pPr>
            <a:r>
              <a:rPr lang="ro-RO" sz="1600" dirty="0"/>
              <a:t>Link-uri</a:t>
            </a:r>
          </a:p>
          <a:p>
            <a:pPr marL="285750" indent="-285750">
              <a:buFont typeface="Arial"/>
              <a:buChar char="•"/>
            </a:pPr>
            <a:endParaRPr lang="ro-RO" sz="1600" dirty="0"/>
          </a:p>
          <a:p>
            <a:pPr marL="285750" indent="-285750">
              <a:buFont typeface="Arial"/>
              <a:buChar char="•"/>
            </a:pPr>
            <a:endParaRPr lang="ro-RO" sz="1600" dirty="0"/>
          </a:p>
          <a:p>
            <a:r>
              <a:rPr lang="ro-RO" sz="1600" dirty="0"/>
              <a:t>Un cromozom este o colectie de features, iar o populatie e alcatuita din mai multi cromozomi.</a:t>
            </a:r>
          </a:p>
          <a:p>
            <a:pPr marL="285750" indent="-285750">
              <a:buFont typeface="Arial"/>
              <a:buChar char="•"/>
            </a:pPr>
            <a:endParaRPr lang="ro-RO" sz="1600" dirty="0"/>
          </a:p>
        </p:txBody>
      </p:sp>
      <p:pic>
        <p:nvPicPr>
          <p:cNvPr id="3" name="Imagine 2" descr="O imagine care conține text, captură de ecran, Font, număr&#10;&#10;Descriere generată automat">
            <a:extLst>
              <a:ext uri="{FF2B5EF4-FFF2-40B4-BE49-F238E27FC236}">
                <a16:creationId xmlns:a16="http://schemas.microsoft.com/office/drawing/2014/main" id="{A8F6B1B8-48E7-F80E-E33C-44C2B22720F8}"/>
              </a:ext>
            </a:extLst>
          </p:cNvPr>
          <p:cNvPicPr>
            <a:picLocks noChangeAspect="1"/>
          </p:cNvPicPr>
          <p:nvPr/>
        </p:nvPicPr>
        <p:blipFill>
          <a:blip r:embed="rId4"/>
          <a:stretch>
            <a:fillRect/>
          </a:stretch>
        </p:blipFill>
        <p:spPr>
          <a:xfrm>
            <a:off x="2779046" y="3429251"/>
            <a:ext cx="5952124" cy="3428499"/>
          </a:xfrm>
          <a:prstGeom prst="rect">
            <a:avLst/>
          </a:prstGeom>
        </p:spPr>
      </p:pic>
    </p:spTree>
    <p:extLst>
      <p:ext uri="{BB962C8B-B14F-4D97-AF65-F5344CB8AC3E}">
        <p14:creationId xmlns:p14="http://schemas.microsoft.com/office/powerpoint/2010/main" val="421370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Pattern</a:t>
            </a:r>
            <a:endParaRPr lang="ro-RO" dirty="0"/>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4904" y="1064712"/>
            <a:ext cx="1148219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ro-RO" sz="1600" dirty="0"/>
              <a:t>Payloadul XSS este convertit in format binar, care mai departe e separat in functie de features.</a:t>
            </a:r>
            <a:endParaRPr lang="ro-RO" dirty="0"/>
          </a:p>
          <a:p>
            <a:pPr marL="342900" indent="-342900">
              <a:buAutoNum type="arabicPeriod"/>
            </a:pPr>
            <a:r>
              <a:rPr lang="ro-RO" sz="1600" dirty="0"/>
              <a:t>Pattern-urile care se repeta de cele mai multe ori in datasetul procesat se cheama "macro cromozomi".</a:t>
            </a:r>
            <a:endParaRPr lang="ro-RO" dirty="0"/>
          </a:p>
          <a:p>
            <a:pPr marL="342900" indent="-342900">
              <a:buAutoNum type="arabicPeriod"/>
            </a:pPr>
            <a:endParaRPr lang="ro-RO" sz="1600" dirty="0"/>
          </a:p>
          <a:p>
            <a:pPr marL="342900" indent="-342900">
              <a:buAutoNum type="arabicPeriod"/>
            </a:pPr>
            <a:endParaRPr lang="ro-RO" sz="1600" dirty="0"/>
          </a:p>
        </p:txBody>
      </p:sp>
      <p:pic>
        <p:nvPicPr>
          <p:cNvPr id="5" name="Imagine 4" descr="O imagine care conține text, captură de ecran, număr, Font&#10;&#10;Descriere generată automat">
            <a:extLst>
              <a:ext uri="{FF2B5EF4-FFF2-40B4-BE49-F238E27FC236}">
                <a16:creationId xmlns:a16="http://schemas.microsoft.com/office/drawing/2014/main" id="{0ED23AF6-A4C7-426A-DE64-A068E6B90E3C}"/>
              </a:ext>
            </a:extLst>
          </p:cNvPr>
          <p:cNvPicPr>
            <a:picLocks noChangeAspect="1"/>
          </p:cNvPicPr>
          <p:nvPr/>
        </p:nvPicPr>
        <p:blipFill>
          <a:blip r:embed="rId4"/>
          <a:stretch>
            <a:fillRect/>
          </a:stretch>
        </p:blipFill>
        <p:spPr>
          <a:xfrm>
            <a:off x="1273342" y="1953426"/>
            <a:ext cx="9966158" cy="3382282"/>
          </a:xfrm>
          <a:prstGeom prst="rect">
            <a:avLst/>
          </a:prstGeom>
        </p:spPr>
      </p:pic>
      <p:sp>
        <p:nvSpPr>
          <p:cNvPr id="7" name="CasetăText 6">
            <a:extLst>
              <a:ext uri="{FF2B5EF4-FFF2-40B4-BE49-F238E27FC236}">
                <a16:creationId xmlns:a16="http://schemas.microsoft.com/office/drawing/2014/main" id="{85FBCF76-63F8-9C9A-4ED6-37FC41F48061}"/>
              </a:ext>
            </a:extLst>
          </p:cNvPr>
          <p:cNvSpPr txBox="1"/>
          <p:nvPr/>
        </p:nvSpPr>
        <p:spPr>
          <a:xfrm>
            <a:off x="352926" y="5656847"/>
            <a:ext cx="114961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1600" dirty="0">
                <a:cs typeface="Segoe UI"/>
              </a:rPr>
              <a:t>Probabilitatea ne indica procentajul in care un macro cromozom se repeta intr-un feature file. </a:t>
            </a:r>
            <a:r>
              <a:rPr lang="en-US" sz="1600" dirty="0">
                <a:cs typeface="Segoe UI"/>
              </a:rPr>
              <a:t>​</a:t>
            </a:r>
          </a:p>
          <a:p>
            <a:r>
              <a:rPr lang="ro-RO" sz="1600" dirty="0">
                <a:cs typeface="Segoe UI"/>
              </a:rPr>
              <a:t>Pentru payload-uri cu o similitudine mare, se poate aplica o metoda de pattern matching pentru a reduce timpul computatiei.</a:t>
            </a:r>
            <a:r>
              <a:rPr lang="en-US" sz="1600" dirty="0">
                <a:cs typeface="Segoe UI"/>
              </a:rPr>
              <a:t>​</a:t>
            </a:r>
          </a:p>
        </p:txBody>
      </p:sp>
    </p:spTree>
    <p:extLst>
      <p:ext uri="{BB962C8B-B14F-4D97-AF65-F5344CB8AC3E}">
        <p14:creationId xmlns:p14="http://schemas.microsoft.com/office/powerpoint/2010/main" val="10884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Metodologie propusa</a:t>
            </a:r>
            <a:endParaRPr lang="ro-RO" dirty="0"/>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4904" y="1064712"/>
            <a:ext cx="11482191"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ro-RO" sz="1600" dirty="0"/>
              <a:t>Obiectiv: Îmbunătățirea detectării vulnerabilităților XSS prin combinarea a trei tehnici avansate.</a:t>
            </a:r>
          </a:p>
          <a:p>
            <a:pPr marL="342900" indent="-342900">
              <a:buAutoNum type="arabicPeriod"/>
            </a:pPr>
            <a:r>
              <a:rPr lang="ro-RO" sz="1600" dirty="0"/>
              <a:t>Componente:</a:t>
            </a:r>
          </a:p>
          <a:p>
            <a:pPr marL="800100" lvl="1" indent="-342900">
              <a:buAutoNum type="arabicPeriod"/>
            </a:pPr>
            <a:r>
              <a:rPr lang="ro-RO" sz="1600" dirty="0"/>
              <a:t>Algoritm Genetic (GA)</a:t>
            </a:r>
          </a:p>
          <a:p>
            <a:pPr marL="800100" lvl="1" indent="-342900">
              <a:buAutoNum type="arabicPeriod"/>
            </a:pPr>
            <a:r>
              <a:rPr lang="ro-RO" sz="1600" dirty="0"/>
              <a:t>Inferență Statistică</a:t>
            </a:r>
          </a:p>
          <a:p>
            <a:pPr marL="800100" lvl="1" indent="-342900">
              <a:buAutoNum type="arabicPeriod"/>
            </a:pPr>
            <a:r>
              <a:rPr lang="ro-RO" sz="1600" dirty="0"/>
              <a:t>Învățare prin Întărire (RL)</a:t>
            </a:r>
          </a:p>
          <a:p>
            <a:pPr marL="342900" indent="-342900">
              <a:buAutoNum type="arabicPeriod"/>
            </a:pPr>
            <a:r>
              <a:rPr lang="ro-RO" sz="1600" dirty="0"/>
              <a:t>Fluxul de Lucru:</a:t>
            </a:r>
          </a:p>
          <a:p>
            <a:pPr marL="800100" lvl="1" indent="-342900">
              <a:buAutoNum type="arabicPeriod"/>
            </a:pPr>
            <a:r>
              <a:rPr lang="ro-RO" sz="1600" dirty="0"/>
              <a:t>Preprocesarea payload-ului</a:t>
            </a:r>
          </a:p>
          <a:p>
            <a:pPr marL="800100" lvl="1" indent="-342900">
              <a:buAutoNum type="arabicPeriod"/>
            </a:pPr>
            <a:r>
              <a:rPr lang="ro-RO" sz="1600" dirty="0"/>
              <a:t>Analiza prin Distinguisher folosind modelul</a:t>
            </a:r>
          </a:p>
          <a:p>
            <a:pPr marL="800100" lvl="1" indent="-342900">
              <a:buAutoNum type="arabicPeriod"/>
            </a:pPr>
            <a:r>
              <a:rPr lang="ro-RO" sz="1600" dirty="0"/>
              <a:t>Decizia finală despre starea payload-ului</a:t>
            </a:r>
          </a:p>
          <a:p>
            <a:pPr marL="342900" indent="-342900">
              <a:buAutoNum type="arabicPeriod"/>
            </a:pPr>
            <a:endParaRPr lang="ro-RO" sz="1600" dirty="0"/>
          </a:p>
          <a:p>
            <a:pPr marL="342900" indent="-342900">
              <a:buAutoNum type="arabicPeriod"/>
            </a:pPr>
            <a:endParaRPr lang="ro-RO" sz="1600" dirty="0"/>
          </a:p>
        </p:txBody>
      </p:sp>
      <p:pic>
        <p:nvPicPr>
          <p:cNvPr id="3" name="Picture 2">
            <a:extLst>
              <a:ext uri="{FF2B5EF4-FFF2-40B4-BE49-F238E27FC236}">
                <a16:creationId xmlns:a16="http://schemas.microsoft.com/office/drawing/2014/main" id="{788901ED-E36C-36D3-9DFB-28BFF7F646E2}"/>
              </a:ext>
            </a:extLst>
          </p:cNvPr>
          <p:cNvPicPr>
            <a:picLocks noChangeAspect="1"/>
          </p:cNvPicPr>
          <p:nvPr/>
        </p:nvPicPr>
        <p:blipFill>
          <a:blip r:embed="rId4"/>
          <a:stretch>
            <a:fillRect/>
          </a:stretch>
        </p:blipFill>
        <p:spPr>
          <a:xfrm>
            <a:off x="6096000" y="1816346"/>
            <a:ext cx="5918548" cy="4098266"/>
          </a:xfrm>
          <a:prstGeom prst="rect">
            <a:avLst/>
          </a:prstGeom>
        </p:spPr>
      </p:pic>
    </p:spTree>
    <p:extLst>
      <p:ext uri="{BB962C8B-B14F-4D97-AF65-F5344CB8AC3E}">
        <p14:creationId xmlns:p14="http://schemas.microsoft.com/office/powerpoint/2010/main" val="810845652"/>
      </p:ext>
    </p:extLst>
  </p:cSld>
  <p:clrMapOvr>
    <a:masterClrMapping/>
  </p:clrMapOvr>
</p:sld>
</file>

<file path=ppt/theme/theme1.xml><?xml version="1.0" encoding="utf-8"?>
<a:theme xmlns:a="http://schemas.openxmlformats.org/drawingml/2006/main" name="Streetscap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99</TotalTime>
  <Words>1269</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Consolas</vt:lpstr>
      <vt:lpstr>Franklin Gothic Heavy</vt:lpstr>
      <vt:lpstr>Segoe UI</vt:lpstr>
      <vt:lpstr>Wingdings</vt:lpstr>
      <vt:lpstr>StreetscapeVTI</vt:lpstr>
      <vt:lpstr>Proiect TSS</vt:lpstr>
      <vt:lpstr>Context</vt:lpstr>
      <vt:lpstr>Clasificare XSS</vt:lpstr>
      <vt:lpstr>Lacune in cercetarea anterioara articolului</vt:lpstr>
      <vt:lpstr>Model articol</vt:lpstr>
      <vt:lpstr>Introducere Reinforcement Learning</vt:lpstr>
      <vt:lpstr>Features/Cromozomi</vt:lpstr>
      <vt:lpstr>Pattern</vt:lpstr>
      <vt:lpstr>Metodologie propusa</vt:lpstr>
      <vt:lpstr>1. Algoritm Genetic </vt:lpstr>
      <vt:lpstr>2. Inferenta Statistica</vt:lpstr>
      <vt:lpstr>3. Reinforcement Learning</vt:lpstr>
      <vt:lpstr>Reinforcement Learning -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Antonio Nastase</cp:lastModifiedBy>
  <cp:revision>193</cp:revision>
  <dcterms:created xsi:type="dcterms:W3CDTF">2024-04-28T13:45:52Z</dcterms:created>
  <dcterms:modified xsi:type="dcterms:W3CDTF">2024-05-20T14:31:54Z</dcterms:modified>
</cp:coreProperties>
</file>