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64" r:id="rId2"/>
    <p:sldId id="265" r:id="rId3"/>
    <p:sldId id="266" r:id="rId4"/>
    <p:sldId id="276" r:id="rId5"/>
    <p:sldId id="256" r:id="rId6"/>
    <p:sldId id="257" r:id="rId7"/>
    <p:sldId id="258" r:id="rId8"/>
    <p:sldId id="259" r:id="rId9"/>
    <p:sldId id="279" r:id="rId10"/>
    <p:sldId id="260" r:id="rId11"/>
    <p:sldId id="286" r:id="rId12"/>
    <p:sldId id="261" r:id="rId13"/>
    <p:sldId id="280" r:id="rId14"/>
    <p:sldId id="281" r:id="rId15"/>
    <p:sldId id="262" r:id="rId16"/>
    <p:sldId id="263" r:id="rId17"/>
    <p:sldId id="282" r:id="rId18"/>
    <p:sldId id="283" r:id="rId19"/>
    <p:sldId id="285" r:id="rId20"/>
    <p:sldId id="284" r:id="rId21"/>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A30FDA-7E65-A8D1-964A-42D9DC154D16}" v="1511" dt="2024-04-28T15:05:57.9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7" autoAdjust="0"/>
    <p:restoredTop sz="96327"/>
  </p:normalViewPr>
  <p:slideViewPr>
    <p:cSldViewPr snapToGrid="0">
      <p:cViewPr varScale="1">
        <p:scale>
          <a:sx n="86" d="100"/>
          <a:sy n="86"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5/26/2024</a:t>
            </a:fld>
            <a:endParaRPr lang="en-US" dirty="0"/>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606644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5/26/2024</a:t>
            </a:fld>
            <a:endParaRPr lang="en-US" dirty="0"/>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51521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5/26/2024</a:t>
            </a:fld>
            <a:endParaRPr lang="en-US" dirty="0"/>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4115487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5/26/2024</a:t>
            </a:fld>
            <a:endParaRPr lang="en-US" dirty="0"/>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771752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5/26/2024</a:t>
            </a:fld>
            <a:endParaRPr lang="en-US" dirty="0"/>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59757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5/26/2024</a:t>
            </a:fld>
            <a:endParaRPr lang="en-US" dirty="0"/>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481123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5/26/2024</a:t>
            </a:fld>
            <a:endParaRPr lang="en-US" dirty="0"/>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293663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5/26/2024</a:t>
            </a:fld>
            <a:endParaRPr lang="en-US" dirty="0"/>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74700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5/26/2024</a:t>
            </a:fld>
            <a:endParaRPr lang="en-US" dirty="0"/>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0204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5/26/2024</a:t>
            </a:fld>
            <a:endParaRPr lang="en-US" dirty="0"/>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94095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5/26/2024</a:t>
            </a:fld>
            <a:endParaRPr lang="en-US" dirty="0"/>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33903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5/26/2024</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7227991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en-US" sz="4000" dirty="0" err="1">
                <a:solidFill>
                  <a:schemeClr val="tx1"/>
                </a:solidFill>
                <a:highlight>
                  <a:srgbClr val="C0C0C0"/>
                </a:highlight>
              </a:rPr>
              <a:t>Proiect</a:t>
            </a:r>
            <a:r>
              <a:rPr lang="en-US" sz="4000" dirty="0">
                <a:solidFill>
                  <a:schemeClr val="tx1"/>
                </a:solidFill>
                <a:highlight>
                  <a:srgbClr val="C0C0C0"/>
                </a:highlight>
              </a:rPr>
              <a:t> TSS</a:t>
            </a:r>
            <a:endParaRPr lang="ro-RO" sz="4000" dirty="0">
              <a:solidFill>
                <a:schemeClr val="tx1"/>
              </a:solidFill>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53477" y="2690333"/>
            <a:ext cx="114717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Tema 12 – </a:t>
            </a:r>
            <a:r>
              <a:rPr lang="en-US" dirty="0" err="1"/>
              <a:t>Prezentarea</a:t>
            </a:r>
            <a:r>
              <a:rPr lang="en-US" dirty="0"/>
              <a:t> </a:t>
            </a:r>
            <a:r>
              <a:rPr lang="en-US" dirty="0" err="1"/>
              <a:t>unui</a:t>
            </a:r>
            <a:r>
              <a:rPr lang="en-US" dirty="0"/>
              <a:t> </a:t>
            </a:r>
            <a:r>
              <a:rPr lang="en-US" dirty="0" err="1"/>
              <a:t>articol</a:t>
            </a:r>
            <a:r>
              <a:rPr lang="en-US" dirty="0"/>
              <a:t> </a:t>
            </a:r>
            <a:r>
              <a:rPr lang="en-US" dirty="0" err="1"/>
              <a:t>stiintific</a:t>
            </a:r>
            <a:r>
              <a:rPr lang="en-US" dirty="0"/>
              <a:t>: Resolving cross-site scripting attacks through genetic algorithm and reinforcement learning</a:t>
            </a:r>
            <a:endParaRPr lang="ro-RO" dirty="0"/>
          </a:p>
        </p:txBody>
      </p:sp>
      <p:sp>
        <p:nvSpPr>
          <p:cNvPr id="3" name="CasetăText 5">
            <a:extLst>
              <a:ext uri="{FF2B5EF4-FFF2-40B4-BE49-F238E27FC236}">
                <a16:creationId xmlns:a16="http://schemas.microsoft.com/office/drawing/2014/main" id="{15ACC051-6B08-2F4B-25BD-80EF0BA04C9C}"/>
              </a:ext>
            </a:extLst>
          </p:cNvPr>
          <p:cNvSpPr txBox="1"/>
          <p:nvPr/>
        </p:nvSpPr>
        <p:spPr>
          <a:xfrm>
            <a:off x="360123" y="3924407"/>
            <a:ext cx="114717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Echipa</a:t>
            </a:r>
            <a:r>
              <a:rPr lang="en-US" dirty="0"/>
              <a:t>: </a:t>
            </a:r>
            <a:r>
              <a:rPr lang="en-US" dirty="0" err="1"/>
              <a:t>Fanica</a:t>
            </a:r>
            <a:r>
              <a:rPr lang="en-US" dirty="0"/>
              <a:t> Narcis (344), Nastase Antonio (344), Nicolae Constantin Eduard (344), </a:t>
            </a:r>
            <a:r>
              <a:rPr lang="en-US" dirty="0" err="1"/>
              <a:t>Paun</a:t>
            </a:r>
            <a:r>
              <a:rPr lang="en-US" dirty="0"/>
              <a:t> Andrei (344), </a:t>
            </a:r>
            <a:r>
              <a:rPr lang="en-US" dirty="0" err="1"/>
              <a:t>Udriste</a:t>
            </a:r>
            <a:r>
              <a:rPr lang="en-US" dirty="0"/>
              <a:t> Mihai (344)</a:t>
            </a:r>
          </a:p>
        </p:txBody>
      </p:sp>
    </p:spTree>
    <p:extLst>
      <p:ext uri="{BB962C8B-B14F-4D97-AF65-F5344CB8AC3E}">
        <p14:creationId xmlns:p14="http://schemas.microsoft.com/office/powerpoint/2010/main" val="3720023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ro-RO" sz="4900" dirty="0">
                <a:highlight>
                  <a:srgbClr val="C0C0C0"/>
                </a:highlight>
              </a:rPr>
              <a:t>1. Algoritm Genetic </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454A2252-758A-9821-D214-93DBB9D2ADBE}"/>
              </a:ext>
            </a:extLst>
          </p:cNvPr>
          <p:cNvSpPr txBox="1"/>
          <p:nvPr/>
        </p:nvSpPr>
        <p:spPr>
          <a:xfrm>
            <a:off x="303029" y="2296031"/>
            <a:ext cx="11037167" cy="2862322"/>
          </a:xfrm>
          <a:prstGeom prst="rect">
            <a:avLst/>
          </a:prstGeom>
          <a:noFill/>
        </p:spPr>
        <p:txBody>
          <a:bodyPr wrap="square">
            <a:spAutoFit/>
          </a:bodyPr>
          <a:lstStyle/>
          <a:p>
            <a:pPr marL="285750" indent="-285750">
              <a:buFont typeface="Arial" panose="020B0604020202020204" pitchFamily="34" charset="0"/>
              <a:buChar char="•"/>
            </a:pPr>
            <a:r>
              <a:rPr lang="en-US" dirty="0" err="1"/>
              <a:t>Încrucișare</a:t>
            </a:r>
            <a:r>
              <a:rPr lang="en-US" dirty="0"/>
              <a:t> și Mutatie: Cromozomii selectați suferă operații de încrucișare și mutație pentru a genera noi cromozomi, care apoi înlocuiesc pe cei mai puțin adaptați din populație. Încrucișarea amestecă gene de la doi cromozomi părinți, în timp ce mutațiile fac schimbări aleatoare ale genelor, ajutând la explorarea de noi soluții și prevenind blocarea algoritmului în optime locale.</a:t>
            </a:r>
          </a:p>
          <a:p>
            <a:endParaRPr lang="en-US" dirty="0"/>
          </a:p>
          <a:p>
            <a:pPr marL="285750" indent="-285750">
              <a:buFont typeface="Arial" panose="020B0604020202020204" pitchFamily="34" charset="0"/>
              <a:buChar char="•"/>
            </a:pPr>
            <a:r>
              <a:rPr lang="en-US" dirty="0"/>
              <a:t>Terminare: Acest proces se repetă de-a lungul mai multor generații până când este întâlnită o condiție de terminare, cum ar fi atingerea unui număr maxim de generații sau obținerea unui cromozom care îndeplinește un prag de fitness, semnalând că un payload potențial vulnerabil a fost identificat.</a:t>
            </a:r>
          </a:p>
        </p:txBody>
      </p:sp>
    </p:spTree>
    <p:extLst>
      <p:ext uri="{BB962C8B-B14F-4D97-AF65-F5344CB8AC3E}">
        <p14:creationId xmlns:p14="http://schemas.microsoft.com/office/powerpoint/2010/main" val="3566951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ro-RO" sz="4900" dirty="0">
                <a:highlight>
                  <a:srgbClr val="C0C0C0"/>
                </a:highlight>
              </a:rPr>
              <a:t>1. Algoritm Genetic </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a:extLst>
              <a:ext uri="{FF2B5EF4-FFF2-40B4-BE49-F238E27FC236}">
                <a16:creationId xmlns:a16="http://schemas.microsoft.com/office/drawing/2014/main" id="{6003C283-156B-C3A8-E4F5-F77FC06637ED}"/>
              </a:ext>
            </a:extLst>
          </p:cNvPr>
          <p:cNvPicPr>
            <a:picLocks noChangeAspect="1"/>
          </p:cNvPicPr>
          <p:nvPr/>
        </p:nvPicPr>
        <p:blipFill>
          <a:blip r:embed="rId4"/>
          <a:stretch>
            <a:fillRect/>
          </a:stretch>
        </p:blipFill>
        <p:spPr>
          <a:xfrm>
            <a:off x="2561992" y="1339484"/>
            <a:ext cx="7068015" cy="4867379"/>
          </a:xfrm>
          <a:prstGeom prst="rect">
            <a:avLst/>
          </a:prstGeom>
        </p:spPr>
      </p:pic>
    </p:spTree>
    <p:extLst>
      <p:ext uri="{BB962C8B-B14F-4D97-AF65-F5344CB8AC3E}">
        <p14:creationId xmlns:p14="http://schemas.microsoft.com/office/powerpoint/2010/main" val="4076664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ro-RO" sz="4900" dirty="0">
                <a:highlight>
                  <a:srgbClr val="C0C0C0"/>
                </a:highlight>
              </a:rPr>
              <a:t>2. Inferenta Statistica</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454A2252-758A-9821-D214-93DBB9D2ADBE}"/>
              </a:ext>
            </a:extLst>
          </p:cNvPr>
          <p:cNvSpPr txBox="1"/>
          <p:nvPr/>
        </p:nvSpPr>
        <p:spPr>
          <a:xfrm>
            <a:off x="762710" y="1653645"/>
            <a:ext cx="11131561" cy="4524315"/>
          </a:xfrm>
          <a:prstGeom prst="rect">
            <a:avLst/>
          </a:prstGeom>
          <a:noFill/>
        </p:spPr>
        <p:txBody>
          <a:bodyPr wrap="square">
            <a:spAutoFit/>
          </a:bodyPr>
          <a:lstStyle/>
          <a:p>
            <a:pPr algn="l"/>
            <a:r>
              <a:rPr lang="en-US" dirty="0" err="1"/>
              <a:t>Când</a:t>
            </a:r>
            <a:r>
              <a:rPr lang="en-US" dirty="0"/>
              <a:t> </a:t>
            </a:r>
            <a:r>
              <a:rPr lang="en-US" dirty="0" err="1"/>
              <a:t>rezultatele</a:t>
            </a:r>
            <a:r>
              <a:rPr lang="en-US" dirty="0"/>
              <a:t> </a:t>
            </a:r>
            <a:r>
              <a:rPr lang="en-US" dirty="0" err="1"/>
              <a:t>Algoritmului</a:t>
            </a:r>
            <a:r>
              <a:rPr lang="en-US" dirty="0"/>
              <a:t> Genetic sunt </a:t>
            </a:r>
            <a:r>
              <a:rPr lang="en-US" dirty="0" err="1"/>
              <a:t>neconcludente</a:t>
            </a:r>
            <a:r>
              <a:rPr lang="en-US" dirty="0"/>
              <a:t>, </a:t>
            </a:r>
            <a:r>
              <a:rPr lang="en-US" dirty="0" err="1"/>
              <a:t>modulul</a:t>
            </a:r>
            <a:r>
              <a:rPr lang="en-US" dirty="0"/>
              <a:t> de </a:t>
            </a:r>
            <a:r>
              <a:rPr lang="en-US" dirty="0" err="1"/>
              <a:t>Inferență</a:t>
            </a:r>
            <a:r>
              <a:rPr lang="en-US" dirty="0"/>
              <a:t> </a:t>
            </a:r>
            <a:r>
              <a:rPr lang="en-US" dirty="0" err="1"/>
              <a:t>Statistică</a:t>
            </a:r>
            <a:r>
              <a:rPr lang="en-US" dirty="0"/>
              <a:t> </a:t>
            </a:r>
            <a:r>
              <a:rPr lang="en-US" dirty="0" err="1"/>
              <a:t>preia</a:t>
            </a:r>
            <a:r>
              <a:rPr lang="en-US" dirty="0"/>
              <a:t> </a:t>
            </a:r>
            <a:r>
              <a:rPr lang="en-US" dirty="0" err="1"/>
              <a:t>controlul</a:t>
            </a:r>
            <a:r>
              <a:rPr lang="en-US" dirty="0"/>
              <a:t>. </a:t>
            </a:r>
            <a:r>
              <a:rPr lang="en-US" dirty="0" err="1"/>
              <a:t>Funcționarea</a:t>
            </a:r>
            <a:r>
              <a:rPr lang="en-US" dirty="0"/>
              <a:t> </a:t>
            </a:r>
            <a:r>
              <a:rPr lang="en-US" dirty="0" err="1"/>
              <a:t>acestuia</a:t>
            </a:r>
            <a:r>
              <a:rPr lang="en-US" dirty="0"/>
              <a:t> </a:t>
            </a:r>
            <a:r>
              <a:rPr lang="en-US" dirty="0" err="1"/>
              <a:t>este</a:t>
            </a:r>
            <a:r>
              <a:rPr lang="en-US" dirty="0"/>
              <a:t> </a:t>
            </a:r>
            <a:r>
              <a:rPr lang="en-US" dirty="0" err="1"/>
              <a:t>următoarea</a:t>
            </a:r>
            <a:r>
              <a:rPr lang="en-US" dirty="0"/>
              <a:t>:</a:t>
            </a:r>
          </a:p>
          <a:p>
            <a:pPr algn="l"/>
            <a:endParaRPr lang="en-US" dirty="0"/>
          </a:p>
          <a:p>
            <a:pPr algn="l">
              <a:buFont typeface="Arial" panose="020B0604020202020204" pitchFamily="34" charset="0"/>
              <a:buChar char="•"/>
            </a:pPr>
            <a:r>
              <a:rPr lang="en-US" dirty="0" err="1"/>
              <a:t>Identificarea</a:t>
            </a:r>
            <a:r>
              <a:rPr lang="en-US" dirty="0"/>
              <a:t> </a:t>
            </a:r>
            <a:r>
              <a:rPr lang="en-US" dirty="0" err="1"/>
              <a:t>Modelelor</a:t>
            </a:r>
            <a:r>
              <a:rPr lang="en-US" dirty="0"/>
              <a:t>: </a:t>
            </a:r>
            <a:r>
              <a:rPr lang="en-US" dirty="0" err="1"/>
              <a:t>În</a:t>
            </a:r>
            <a:r>
              <a:rPr lang="en-US" dirty="0"/>
              <a:t> </a:t>
            </a:r>
            <a:r>
              <a:rPr lang="en-US" dirty="0" err="1"/>
              <a:t>primul</a:t>
            </a:r>
            <a:r>
              <a:rPr lang="en-US" dirty="0"/>
              <a:t> </a:t>
            </a:r>
            <a:r>
              <a:rPr lang="en-US" dirty="0" err="1"/>
              <a:t>rând</a:t>
            </a:r>
            <a:r>
              <a:rPr lang="en-US" dirty="0"/>
              <a:t>, </a:t>
            </a:r>
            <a:r>
              <a:rPr lang="en-US" dirty="0" err="1"/>
              <a:t>identifică</a:t>
            </a:r>
            <a:r>
              <a:rPr lang="en-US" dirty="0"/>
              <a:t> </a:t>
            </a:r>
            <a:r>
              <a:rPr lang="en-US" dirty="0" err="1"/>
              <a:t>modelele</a:t>
            </a:r>
            <a:r>
              <a:rPr lang="en-US" dirty="0"/>
              <a:t> </a:t>
            </a:r>
            <a:r>
              <a:rPr lang="en-US" dirty="0" err="1"/>
              <a:t>suprapuse</a:t>
            </a:r>
            <a:r>
              <a:rPr lang="en-US" dirty="0"/>
              <a:t> </a:t>
            </a:r>
            <a:r>
              <a:rPr lang="en-US" dirty="0" err="1"/>
              <a:t>între</a:t>
            </a:r>
            <a:r>
              <a:rPr lang="en-US" dirty="0"/>
              <a:t> payload-</a:t>
            </a:r>
            <a:r>
              <a:rPr lang="en-US" dirty="0" err="1"/>
              <a:t>uri</a:t>
            </a:r>
            <a:r>
              <a:rPr lang="en-US" dirty="0"/>
              <a:t> pe care </a:t>
            </a:r>
            <a:r>
              <a:rPr lang="en-US" dirty="0" err="1"/>
              <a:t>Algoritmul</a:t>
            </a:r>
            <a:r>
              <a:rPr lang="en-US" dirty="0"/>
              <a:t> Genetic le-a </a:t>
            </a:r>
            <a:r>
              <a:rPr lang="en-US" dirty="0" err="1"/>
              <a:t>clasificat</a:t>
            </a:r>
            <a:r>
              <a:rPr lang="en-US" dirty="0"/>
              <a:t> cu </a:t>
            </a:r>
            <a:r>
              <a:rPr lang="en-US" dirty="0" err="1"/>
              <a:t>dificultate</a:t>
            </a:r>
            <a:r>
              <a:rPr lang="en-US" dirty="0"/>
              <a:t>. </a:t>
            </a:r>
            <a:r>
              <a:rPr lang="en-US" dirty="0" err="1"/>
              <a:t>Acest</a:t>
            </a:r>
            <a:r>
              <a:rPr lang="en-US" dirty="0"/>
              <a:t> </a:t>
            </a:r>
            <a:r>
              <a:rPr lang="en-US" dirty="0" err="1"/>
              <a:t>lucru</a:t>
            </a:r>
            <a:r>
              <a:rPr lang="en-US" dirty="0"/>
              <a:t> </a:t>
            </a:r>
            <a:r>
              <a:rPr lang="en-US" dirty="0" err="1"/>
              <a:t>implică</a:t>
            </a:r>
            <a:r>
              <a:rPr lang="en-US" dirty="0"/>
              <a:t> </a:t>
            </a:r>
            <a:r>
              <a:rPr lang="en-US" dirty="0" err="1"/>
              <a:t>analiza</a:t>
            </a:r>
            <a:r>
              <a:rPr lang="en-US" dirty="0"/>
              <a:t> payload-</a:t>
            </a:r>
            <a:r>
              <a:rPr lang="en-US" dirty="0" err="1"/>
              <a:t>urilor</a:t>
            </a:r>
            <a:r>
              <a:rPr lang="en-US" dirty="0"/>
              <a:t> </a:t>
            </a:r>
            <a:r>
              <a:rPr lang="en-US" dirty="0" err="1"/>
              <a:t>în</a:t>
            </a:r>
            <a:r>
              <a:rPr lang="en-US" dirty="0"/>
              <a:t> care </a:t>
            </a:r>
            <a:r>
              <a:rPr lang="en-US" dirty="0" err="1"/>
              <a:t>caracteristicile</a:t>
            </a:r>
            <a:r>
              <a:rPr lang="en-US" dirty="0"/>
              <a:t> </a:t>
            </a:r>
            <a:r>
              <a:rPr lang="en-US" dirty="0" err="1"/>
              <a:t>similare</a:t>
            </a:r>
            <a:r>
              <a:rPr lang="en-US" dirty="0"/>
              <a:t> apar </a:t>
            </a:r>
            <a:r>
              <a:rPr lang="en-US" dirty="0" err="1"/>
              <a:t>repetat</a:t>
            </a:r>
            <a:r>
              <a:rPr lang="en-US" dirty="0"/>
              <a:t>.</a:t>
            </a:r>
          </a:p>
          <a:p>
            <a:pPr algn="l">
              <a:buFont typeface="Arial" panose="020B0604020202020204" pitchFamily="34" charset="0"/>
              <a:buChar char="•"/>
            </a:pPr>
            <a:endParaRPr lang="en-US" dirty="0"/>
          </a:p>
          <a:p>
            <a:pPr algn="l">
              <a:buFont typeface="Arial" panose="020B0604020202020204" pitchFamily="34" charset="0"/>
              <a:buChar char="•"/>
            </a:pPr>
            <a:r>
              <a:rPr lang="en-US" dirty="0" err="1"/>
              <a:t>Calculul</a:t>
            </a:r>
            <a:r>
              <a:rPr lang="en-US" dirty="0"/>
              <a:t> </a:t>
            </a:r>
            <a:r>
              <a:rPr lang="en-US" dirty="0" err="1"/>
              <a:t>Medianei</a:t>
            </a:r>
            <a:r>
              <a:rPr lang="en-US" dirty="0"/>
              <a:t>: </a:t>
            </a:r>
            <a:r>
              <a:rPr lang="en-US" dirty="0" err="1"/>
              <a:t>Pentru</a:t>
            </a:r>
            <a:r>
              <a:rPr lang="en-US" dirty="0"/>
              <a:t> </a:t>
            </a:r>
            <a:r>
              <a:rPr lang="en-US" dirty="0" err="1"/>
              <a:t>fiecare</a:t>
            </a:r>
            <a:r>
              <a:rPr lang="en-US" dirty="0"/>
              <a:t> model </a:t>
            </a:r>
            <a:r>
              <a:rPr lang="en-US" dirty="0" err="1"/>
              <a:t>identificat</a:t>
            </a:r>
            <a:r>
              <a:rPr lang="en-US" dirty="0"/>
              <a:t>, </a:t>
            </a:r>
            <a:r>
              <a:rPr lang="en-US" dirty="0" err="1"/>
              <a:t>modulul</a:t>
            </a:r>
            <a:r>
              <a:rPr lang="en-US" dirty="0"/>
              <a:t> </a:t>
            </a:r>
            <a:r>
              <a:rPr lang="en-US" dirty="0" err="1"/>
              <a:t>calculează</a:t>
            </a:r>
            <a:r>
              <a:rPr lang="en-US" dirty="0"/>
              <a:t> </a:t>
            </a:r>
            <a:r>
              <a:rPr lang="en-US" dirty="0" err="1"/>
              <a:t>valorile</a:t>
            </a:r>
            <a:r>
              <a:rPr lang="en-US" dirty="0"/>
              <a:t> </a:t>
            </a:r>
            <a:r>
              <a:rPr lang="en-US" dirty="0" err="1"/>
              <a:t>mediane</a:t>
            </a:r>
            <a:r>
              <a:rPr lang="en-US" dirty="0"/>
              <a:t> ale </a:t>
            </a:r>
            <a:r>
              <a:rPr lang="en-US" dirty="0" err="1"/>
              <a:t>caracteristicilor</a:t>
            </a:r>
            <a:r>
              <a:rPr lang="en-US" dirty="0"/>
              <a:t> din </a:t>
            </a:r>
            <a:r>
              <a:rPr lang="en-US" dirty="0" err="1"/>
              <a:t>acele</a:t>
            </a:r>
            <a:r>
              <a:rPr lang="en-US" dirty="0"/>
              <a:t> </a:t>
            </a:r>
            <a:r>
              <a:rPr lang="en-US" dirty="0" err="1"/>
              <a:t>modele</a:t>
            </a:r>
            <a:r>
              <a:rPr lang="en-US" dirty="0"/>
              <a:t>. </a:t>
            </a:r>
            <a:r>
              <a:rPr lang="en-US" dirty="0" err="1"/>
              <a:t>Această</a:t>
            </a:r>
            <a:r>
              <a:rPr lang="en-US" dirty="0"/>
              <a:t> </a:t>
            </a:r>
            <a:r>
              <a:rPr lang="en-US" dirty="0" err="1"/>
              <a:t>abordare</a:t>
            </a:r>
            <a:r>
              <a:rPr lang="en-US" dirty="0"/>
              <a:t> </a:t>
            </a:r>
            <a:r>
              <a:rPr lang="en-US" dirty="0" err="1"/>
              <a:t>statistică</a:t>
            </a:r>
            <a:r>
              <a:rPr lang="en-US" dirty="0"/>
              <a:t> </a:t>
            </a:r>
            <a:r>
              <a:rPr lang="en-US" dirty="0" err="1"/>
              <a:t>ajută</a:t>
            </a:r>
            <a:r>
              <a:rPr lang="en-US" dirty="0"/>
              <a:t> la </a:t>
            </a:r>
            <a:r>
              <a:rPr lang="en-US" dirty="0" err="1"/>
              <a:t>distingerea</a:t>
            </a:r>
            <a:r>
              <a:rPr lang="en-US" dirty="0"/>
              <a:t> </a:t>
            </a:r>
            <a:r>
              <a:rPr lang="en-US" dirty="0" err="1"/>
              <a:t>între</a:t>
            </a:r>
            <a:r>
              <a:rPr lang="en-US" dirty="0"/>
              <a:t> </a:t>
            </a:r>
            <a:r>
              <a:rPr lang="en-US" dirty="0" err="1"/>
              <a:t>comportamentul</a:t>
            </a:r>
            <a:r>
              <a:rPr lang="en-US" dirty="0"/>
              <a:t> normal </a:t>
            </a:r>
            <a:r>
              <a:rPr lang="en-US" dirty="0" err="1"/>
              <a:t>și</a:t>
            </a:r>
            <a:r>
              <a:rPr lang="en-US" dirty="0"/>
              <a:t> </a:t>
            </a:r>
            <a:r>
              <a:rPr lang="en-US" dirty="0" err="1"/>
              <a:t>cel</a:t>
            </a:r>
            <a:r>
              <a:rPr lang="en-US" dirty="0"/>
              <a:t> </a:t>
            </a:r>
            <a:r>
              <a:rPr lang="en-US" dirty="0" err="1"/>
              <a:t>anomal</a:t>
            </a:r>
            <a:r>
              <a:rPr lang="en-US" dirty="0"/>
              <a:t> al payload-</a:t>
            </a:r>
            <a:r>
              <a:rPr lang="en-US" dirty="0" err="1"/>
              <a:t>urilor</a:t>
            </a:r>
            <a:r>
              <a:rPr lang="en-US" dirty="0"/>
              <a:t>.</a:t>
            </a:r>
          </a:p>
          <a:p>
            <a:pPr algn="l">
              <a:buFont typeface="Arial" panose="020B0604020202020204" pitchFamily="34" charset="0"/>
              <a:buChar char="•"/>
            </a:pPr>
            <a:endParaRPr lang="en-US" dirty="0"/>
          </a:p>
          <a:p>
            <a:pPr algn="l">
              <a:buFont typeface="Arial" panose="020B0604020202020204" pitchFamily="34" charset="0"/>
              <a:buChar char="•"/>
            </a:pPr>
            <a:r>
              <a:rPr lang="en-US" dirty="0" err="1"/>
              <a:t>Evaluarea</a:t>
            </a:r>
            <a:r>
              <a:rPr lang="en-US" dirty="0"/>
              <a:t> </a:t>
            </a:r>
            <a:r>
              <a:rPr lang="en-US" dirty="0" err="1"/>
              <a:t>Vulnerabilității</a:t>
            </a:r>
            <a:r>
              <a:rPr lang="en-US" dirty="0"/>
              <a:t>: </a:t>
            </a:r>
            <a:r>
              <a:rPr lang="en-US" dirty="0" err="1"/>
              <a:t>Diferența</a:t>
            </a:r>
            <a:r>
              <a:rPr lang="en-US" dirty="0"/>
              <a:t> </a:t>
            </a:r>
            <a:r>
              <a:rPr lang="en-US" dirty="0" err="1"/>
              <a:t>dintre</a:t>
            </a:r>
            <a:r>
              <a:rPr lang="en-US" dirty="0"/>
              <a:t> </a:t>
            </a:r>
            <a:r>
              <a:rPr lang="en-US" dirty="0" err="1"/>
              <a:t>valorile</a:t>
            </a:r>
            <a:r>
              <a:rPr lang="en-US" dirty="0"/>
              <a:t> </a:t>
            </a:r>
            <a:r>
              <a:rPr lang="en-US" dirty="0" err="1"/>
              <a:t>mediane</a:t>
            </a:r>
            <a:r>
              <a:rPr lang="en-US" dirty="0"/>
              <a:t> ale </a:t>
            </a:r>
            <a:r>
              <a:rPr lang="en-US" dirty="0" err="1"/>
              <a:t>modelelor</a:t>
            </a:r>
            <a:r>
              <a:rPr lang="en-US" dirty="0"/>
              <a:t> </a:t>
            </a:r>
            <a:r>
              <a:rPr lang="en-US" dirty="0" err="1"/>
              <a:t>vulnerabile</a:t>
            </a:r>
            <a:r>
              <a:rPr lang="en-US" dirty="0"/>
              <a:t> </a:t>
            </a:r>
            <a:r>
              <a:rPr lang="en-US" dirty="0" err="1"/>
              <a:t>și</a:t>
            </a:r>
            <a:r>
              <a:rPr lang="en-US" dirty="0"/>
              <a:t> ale </a:t>
            </a:r>
            <a:r>
              <a:rPr lang="en-US" dirty="0" err="1"/>
              <a:t>celor</a:t>
            </a:r>
            <a:r>
              <a:rPr lang="en-US" dirty="0"/>
              <a:t> </a:t>
            </a:r>
            <a:r>
              <a:rPr lang="en-US" dirty="0" err="1"/>
              <a:t>nevulnerabile</a:t>
            </a:r>
            <a:r>
              <a:rPr lang="en-US" dirty="0"/>
              <a:t> </a:t>
            </a:r>
            <a:r>
              <a:rPr lang="en-US" dirty="0" err="1"/>
              <a:t>este</a:t>
            </a:r>
            <a:r>
              <a:rPr lang="en-US" dirty="0"/>
              <a:t> </a:t>
            </a:r>
            <a:r>
              <a:rPr lang="en-US" dirty="0" err="1"/>
              <a:t>folosită</a:t>
            </a:r>
            <a:r>
              <a:rPr lang="en-US" dirty="0"/>
              <a:t> </a:t>
            </a:r>
            <a:r>
              <a:rPr lang="en-US" dirty="0" err="1"/>
              <a:t>pentru</a:t>
            </a:r>
            <a:r>
              <a:rPr lang="en-US" dirty="0"/>
              <a:t> a decide </a:t>
            </a:r>
            <a:r>
              <a:rPr lang="en-US" dirty="0" err="1"/>
              <a:t>dacă</a:t>
            </a:r>
            <a:r>
              <a:rPr lang="en-US" dirty="0"/>
              <a:t> un payload </a:t>
            </a:r>
            <a:r>
              <a:rPr lang="en-US" dirty="0" err="1"/>
              <a:t>este</a:t>
            </a:r>
            <a:r>
              <a:rPr lang="en-US" dirty="0"/>
              <a:t> </a:t>
            </a:r>
            <a:r>
              <a:rPr lang="en-US" dirty="0" err="1"/>
              <a:t>mai</a:t>
            </a:r>
            <a:r>
              <a:rPr lang="en-US" dirty="0"/>
              <a:t> </a:t>
            </a:r>
            <a:r>
              <a:rPr lang="en-US" dirty="0" err="1"/>
              <a:t>probabil</a:t>
            </a:r>
            <a:r>
              <a:rPr lang="en-US" dirty="0"/>
              <a:t> </a:t>
            </a:r>
            <a:r>
              <a:rPr lang="en-US" dirty="0" err="1"/>
              <a:t>să</a:t>
            </a:r>
            <a:r>
              <a:rPr lang="en-US" dirty="0"/>
              <a:t> </a:t>
            </a:r>
            <a:r>
              <a:rPr lang="en-US" dirty="0" err="1"/>
              <a:t>reprezinte</a:t>
            </a:r>
            <a:r>
              <a:rPr lang="en-US" dirty="0"/>
              <a:t> o </a:t>
            </a:r>
            <a:r>
              <a:rPr lang="en-US" dirty="0" err="1"/>
              <a:t>amenințare</a:t>
            </a:r>
            <a:r>
              <a:rPr lang="en-US" dirty="0"/>
              <a:t>. Un payload </a:t>
            </a:r>
            <a:r>
              <a:rPr lang="en-US" dirty="0" err="1"/>
              <a:t>este</a:t>
            </a:r>
            <a:r>
              <a:rPr lang="en-US" dirty="0"/>
              <a:t> </a:t>
            </a:r>
            <a:r>
              <a:rPr lang="en-US" dirty="0" err="1"/>
              <a:t>considerat</a:t>
            </a:r>
            <a:r>
              <a:rPr lang="en-US" dirty="0"/>
              <a:t> </a:t>
            </a:r>
            <a:r>
              <a:rPr lang="en-US" dirty="0" err="1"/>
              <a:t>vulnerabil</a:t>
            </a:r>
            <a:r>
              <a:rPr lang="en-US" dirty="0"/>
              <a:t> </a:t>
            </a:r>
            <a:r>
              <a:rPr lang="en-US" dirty="0" err="1"/>
              <a:t>dacă</a:t>
            </a:r>
            <a:r>
              <a:rPr lang="en-US" dirty="0"/>
              <a:t> </a:t>
            </a:r>
            <a:r>
              <a:rPr lang="en-US" dirty="0" err="1"/>
              <a:t>caracteristicile</a:t>
            </a:r>
            <a:r>
              <a:rPr lang="en-US" dirty="0"/>
              <a:t> sale sunt statistic </a:t>
            </a:r>
            <a:r>
              <a:rPr lang="en-US" dirty="0" err="1"/>
              <a:t>mai</a:t>
            </a:r>
            <a:r>
              <a:rPr lang="en-US" dirty="0"/>
              <a:t> </a:t>
            </a:r>
            <a:r>
              <a:rPr lang="en-US" dirty="0" err="1"/>
              <a:t>apropiate</a:t>
            </a:r>
            <a:r>
              <a:rPr lang="en-US" dirty="0"/>
              <a:t> de </a:t>
            </a:r>
            <a:r>
              <a:rPr lang="en-US" dirty="0" err="1"/>
              <a:t>cele</a:t>
            </a:r>
            <a:r>
              <a:rPr lang="en-US" dirty="0"/>
              <a:t> ale </a:t>
            </a:r>
            <a:r>
              <a:rPr lang="en-US" dirty="0" err="1"/>
              <a:t>vulnerabilităților</a:t>
            </a:r>
            <a:r>
              <a:rPr lang="en-US" dirty="0"/>
              <a:t> </a:t>
            </a:r>
            <a:r>
              <a:rPr lang="en-US" dirty="0" err="1"/>
              <a:t>cunoscute</a:t>
            </a:r>
            <a:r>
              <a:rPr lang="en-US" dirty="0"/>
              <a:t> </a:t>
            </a:r>
            <a:r>
              <a:rPr lang="en-US" dirty="0" err="1"/>
              <a:t>decât</a:t>
            </a:r>
            <a:r>
              <a:rPr lang="en-US" dirty="0"/>
              <a:t> de </a:t>
            </a:r>
            <a:r>
              <a:rPr lang="en-US" dirty="0" err="1"/>
              <a:t>cele</a:t>
            </a:r>
            <a:r>
              <a:rPr lang="en-US" dirty="0"/>
              <a:t> ale non-</a:t>
            </a:r>
            <a:r>
              <a:rPr lang="en-US" dirty="0" err="1"/>
              <a:t>vulnerabilităților</a:t>
            </a:r>
            <a:r>
              <a:rPr lang="en-US" dirty="0"/>
              <a:t>.</a:t>
            </a:r>
          </a:p>
        </p:txBody>
      </p:sp>
    </p:spTree>
    <p:extLst>
      <p:ext uri="{BB962C8B-B14F-4D97-AF65-F5344CB8AC3E}">
        <p14:creationId xmlns:p14="http://schemas.microsoft.com/office/powerpoint/2010/main" val="16713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ro-RO" sz="4900" dirty="0">
                <a:highlight>
                  <a:srgbClr val="C0C0C0"/>
                </a:highlight>
              </a:rPr>
              <a:t>2. Inferenta Statistica</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7D587B69-DA5D-1CA6-FB01-924B1AF213DC}"/>
              </a:ext>
            </a:extLst>
          </p:cNvPr>
          <p:cNvPicPr>
            <a:picLocks noChangeAspect="1"/>
          </p:cNvPicPr>
          <p:nvPr/>
        </p:nvPicPr>
        <p:blipFill>
          <a:blip r:embed="rId4"/>
          <a:stretch>
            <a:fillRect/>
          </a:stretch>
        </p:blipFill>
        <p:spPr>
          <a:xfrm>
            <a:off x="3090651" y="1464850"/>
            <a:ext cx="6010698" cy="4616647"/>
          </a:xfrm>
          <a:prstGeom prst="rect">
            <a:avLst/>
          </a:prstGeom>
        </p:spPr>
      </p:pic>
    </p:spTree>
    <p:extLst>
      <p:ext uri="{BB962C8B-B14F-4D97-AF65-F5344CB8AC3E}">
        <p14:creationId xmlns:p14="http://schemas.microsoft.com/office/powerpoint/2010/main" val="724420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16807"/>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ro-RO" sz="4900" dirty="0">
                <a:highlight>
                  <a:srgbClr val="C0C0C0"/>
                </a:highlight>
              </a:rPr>
              <a:t>3. Reinforcement Learning</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454A2252-758A-9821-D214-93DBB9D2ADBE}"/>
              </a:ext>
            </a:extLst>
          </p:cNvPr>
          <p:cNvSpPr txBox="1"/>
          <p:nvPr/>
        </p:nvSpPr>
        <p:spPr>
          <a:xfrm>
            <a:off x="174322" y="1647605"/>
            <a:ext cx="11714649" cy="3970318"/>
          </a:xfrm>
          <a:prstGeom prst="rect">
            <a:avLst/>
          </a:prstGeom>
          <a:noFill/>
        </p:spPr>
        <p:txBody>
          <a:bodyPr wrap="square">
            <a:spAutoFit/>
          </a:bodyPr>
          <a:lstStyle/>
          <a:p>
            <a:r>
              <a:rPr lang="en-US" dirty="0" err="1"/>
              <a:t>Modulul</a:t>
            </a:r>
            <a:r>
              <a:rPr lang="en-US" dirty="0"/>
              <a:t> RL </a:t>
            </a:r>
            <a:r>
              <a:rPr lang="en-US" dirty="0" err="1"/>
              <a:t>este</a:t>
            </a:r>
            <a:r>
              <a:rPr lang="en-US" dirty="0"/>
              <a:t> </a:t>
            </a:r>
            <a:r>
              <a:rPr lang="en-US" dirty="0" err="1"/>
              <a:t>proiectat</a:t>
            </a:r>
            <a:r>
              <a:rPr lang="en-US" dirty="0"/>
              <a:t> </a:t>
            </a:r>
            <a:r>
              <a:rPr lang="en-US" dirty="0" err="1"/>
              <a:t>pentru</a:t>
            </a:r>
            <a:r>
              <a:rPr lang="en-US" dirty="0"/>
              <a:t> a </a:t>
            </a:r>
            <a:r>
              <a:rPr lang="en-US" dirty="0" err="1"/>
              <a:t>adapta</a:t>
            </a:r>
            <a:r>
              <a:rPr lang="en-US" dirty="0"/>
              <a:t> </a:t>
            </a:r>
            <a:r>
              <a:rPr lang="en-US" dirty="0" err="1"/>
              <a:t>modelul</a:t>
            </a:r>
            <a:r>
              <a:rPr lang="en-US" dirty="0"/>
              <a:t> de </a:t>
            </a:r>
            <a:r>
              <a:rPr lang="en-US" dirty="0" err="1"/>
              <a:t>detectare</a:t>
            </a:r>
            <a:r>
              <a:rPr lang="en-US" dirty="0"/>
              <a:t> a </a:t>
            </a:r>
            <a:r>
              <a:rPr lang="en-US" dirty="0" err="1"/>
              <a:t>vulnerabilităților</a:t>
            </a:r>
            <a:r>
              <a:rPr lang="en-US" dirty="0"/>
              <a:t> pe </a:t>
            </a:r>
            <a:r>
              <a:rPr lang="en-US" dirty="0" err="1"/>
              <a:t>baza</a:t>
            </a:r>
            <a:r>
              <a:rPr lang="en-US" dirty="0"/>
              <a:t> </a:t>
            </a:r>
            <a:r>
              <a:rPr lang="en-US" dirty="0" err="1"/>
              <a:t>unor</a:t>
            </a:r>
            <a:r>
              <a:rPr lang="en-US" dirty="0"/>
              <a:t> </a:t>
            </a:r>
            <a:r>
              <a:rPr lang="en-US" dirty="0" err="1"/>
              <a:t>informații</a:t>
            </a:r>
            <a:r>
              <a:rPr lang="en-US" dirty="0"/>
              <a:t> </a:t>
            </a:r>
            <a:r>
              <a:rPr lang="en-US" dirty="0" err="1"/>
              <a:t>noi</a:t>
            </a:r>
            <a:r>
              <a:rPr lang="en-US" dirty="0"/>
              <a:t>, </a:t>
            </a:r>
            <a:r>
              <a:rPr lang="en-US" dirty="0" err="1"/>
              <a:t>asigurând</a:t>
            </a:r>
            <a:r>
              <a:rPr lang="en-US" dirty="0"/>
              <a:t> </a:t>
            </a:r>
            <a:r>
              <a:rPr lang="en-US" dirty="0" err="1"/>
              <a:t>că</a:t>
            </a:r>
            <a:r>
              <a:rPr lang="en-US" dirty="0"/>
              <a:t> </a:t>
            </a:r>
            <a:r>
              <a:rPr lang="en-US" dirty="0" err="1"/>
              <a:t>sistemul</a:t>
            </a:r>
            <a:r>
              <a:rPr lang="en-US" dirty="0"/>
              <a:t> </a:t>
            </a:r>
            <a:r>
              <a:rPr lang="en-US" dirty="0" err="1"/>
              <a:t>rămâne</a:t>
            </a:r>
            <a:r>
              <a:rPr lang="en-US" dirty="0"/>
              <a:t> </a:t>
            </a:r>
            <a:r>
              <a:rPr lang="en-US" dirty="0" err="1"/>
              <a:t>eficient</a:t>
            </a:r>
            <a:r>
              <a:rPr lang="en-US" dirty="0"/>
              <a:t> </a:t>
            </a:r>
            <a:r>
              <a:rPr lang="en-US" dirty="0" err="1"/>
              <a:t>în</a:t>
            </a:r>
            <a:r>
              <a:rPr lang="en-US" dirty="0"/>
              <a:t> </a:t>
            </a:r>
            <a:r>
              <a:rPr lang="en-US" dirty="0" err="1"/>
              <a:t>fața</a:t>
            </a:r>
            <a:r>
              <a:rPr lang="en-US" dirty="0"/>
              <a:t> </a:t>
            </a:r>
            <a:r>
              <a:rPr lang="en-US" dirty="0" err="1"/>
              <a:t>tacticii</a:t>
            </a:r>
            <a:r>
              <a:rPr lang="en-US" dirty="0"/>
              <a:t> XSS </a:t>
            </a:r>
            <a:r>
              <a:rPr lang="en-US" dirty="0" err="1"/>
              <a:t>emergente</a:t>
            </a:r>
            <a:r>
              <a:rPr lang="en-US" dirty="0"/>
              <a:t>:</a:t>
            </a:r>
          </a:p>
          <a:p>
            <a:endParaRPr lang="en-US" dirty="0"/>
          </a:p>
          <a:p>
            <a:pPr marL="285750" indent="-285750">
              <a:buFont typeface="Arial" panose="020B0604020202020204" pitchFamily="34" charset="0"/>
              <a:buChar char="•"/>
            </a:pPr>
            <a:r>
              <a:rPr lang="en-US" dirty="0" err="1"/>
              <a:t>Învățare</a:t>
            </a:r>
            <a:r>
              <a:rPr lang="en-US" dirty="0"/>
              <a:t> </a:t>
            </a:r>
            <a:r>
              <a:rPr lang="en-US" dirty="0" err="1"/>
              <a:t>Continuă</a:t>
            </a:r>
            <a:r>
              <a:rPr lang="en-US" dirty="0"/>
              <a:t>: Pe </a:t>
            </a:r>
            <a:r>
              <a:rPr lang="en-US" dirty="0" err="1"/>
              <a:t>măsură</a:t>
            </a:r>
            <a:r>
              <a:rPr lang="en-US" dirty="0"/>
              <a:t> </a:t>
            </a:r>
            <a:r>
              <a:rPr lang="en-US" dirty="0" err="1"/>
              <a:t>ce</a:t>
            </a:r>
            <a:r>
              <a:rPr lang="en-US" dirty="0"/>
              <a:t> sunt </a:t>
            </a:r>
            <a:r>
              <a:rPr lang="en-US" dirty="0" err="1"/>
              <a:t>descoperite</a:t>
            </a:r>
            <a:r>
              <a:rPr lang="en-US" dirty="0"/>
              <a:t> </a:t>
            </a:r>
            <a:r>
              <a:rPr lang="en-US" dirty="0" err="1"/>
              <a:t>noi</a:t>
            </a:r>
            <a:r>
              <a:rPr lang="en-US" dirty="0"/>
              <a:t> </a:t>
            </a:r>
            <a:r>
              <a:rPr lang="en-US" dirty="0" err="1"/>
              <a:t>tipuri</a:t>
            </a:r>
            <a:r>
              <a:rPr lang="en-US" dirty="0"/>
              <a:t> de </a:t>
            </a:r>
            <a:r>
              <a:rPr lang="en-US" dirty="0" err="1"/>
              <a:t>atacuri</a:t>
            </a:r>
            <a:r>
              <a:rPr lang="en-US" dirty="0"/>
              <a:t> XSS, </a:t>
            </a:r>
            <a:r>
              <a:rPr lang="en-US" dirty="0" err="1"/>
              <a:t>modulul</a:t>
            </a:r>
            <a:r>
              <a:rPr lang="en-US" dirty="0"/>
              <a:t> RL </a:t>
            </a:r>
            <a:r>
              <a:rPr lang="en-US" dirty="0" err="1"/>
              <a:t>actualizează</a:t>
            </a:r>
            <a:r>
              <a:rPr lang="en-US" dirty="0"/>
              <a:t> </a:t>
            </a:r>
            <a:r>
              <a:rPr lang="en-US" dirty="0" err="1"/>
              <a:t>modelul</a:t>
            </a:r>
            <a:r>
              <a:rPr lang="en-US" dirty="0"/>
              <a:t> </a:t>
            </a:r>
            <a:r>
              <a:rPr lang="en-US" dirty="0" err="1"/>
              <a:t>prin</a:t>
            </a:r>
            <a:r>
              <a:rPr lang="en-US" dirty="0"/>
              <a:t> </a:t>
            </a:r>
            <a:r>
              <a:rPr lang="en-US" dirty="0" err="1"/>
              <a:t>învățarea</a:t>
            </a:r>
            <a:r>
              <a:rPr lang="en-US" dirty="0"/>
              <a:t> de pe </a:t>
            </a:r>
            <a:r>
              <a:rPr lang="en-US" dirty="0" err="1"/>
              <a:t>aceste</a:t>
            </a:r>
            <a:r>
              <a:rPr lang="en-US" dirty="0"/>
              <a:t> </a:t>
            </a:r>
            <a:r>
              <a:rPr lang="en-US" dirty="0" err="1"/>
              <a:t>noi</a:t>
            </a:r>
            <a:r>
              <a:rPr lang="en-US" dirty="0"/>
              <a:t> payload-</a:t>
            </a:r>
            <a:r>
              <a:rPr lang="en-US" dirty="0" err="1"/>
              <a:t>uri</a:t>
            </a:r>
            <a:r>
              <a:rPr lang="en-US" dirty="0"/>
              <a:t>. </a:t>
            </a:r>
            <a:r>
              <a:rPr lang="en-US" dirty="0" err="1"/>
              <a:t>Acest</a:t>
            </a:r>
            <a:r>
              <a:rPr lang="en-US" dirty="0"/>
              <a:t> </a:t>
            </a:r>
            <a:r>
              <a:rPr lang="en-US" dirty="0" err="1"/>
              <a:t>lucru</a:t>
            </a:r>
            <a:r>
              <a:rPr lang="en-US" dirty="0"/>
              <a:t> se face </a:t>
            </a:r>
            <a:r>
              <a:rPr lang="en-US" dirty="0" err="1"/>
              <a:t>printr</a:t>
            </a:r>
            <a:r>
              <a:rPr lang="en-US" dirty="0"/>
              <a:t>-un </a:t>
            </a:r>
            <a:r>
              <a:rPr lang="en-US" dirty="0" err="1"/>
              <a:t>ciclu</a:t>
            </a:r>
            <a:r>
              <a:rPr lang="en-US" dirty="0"/>
              <a:t> de feedback </a:t>
            </a:r>
            <a:r>
              <a:rPr lang="en-US" dirty="0" err="1"/>
              <a:t>în</a:t>
            </a:r>
            <a:r>
              <a:rPr lang="en-US" dirty="0"/>
              <a:t> care </a:t>
            </a:r>
            <a:r>
              <a:rPr lang="en-US" dirty="0" err="1"/>
              <a:t>modelul</a:t>
            </a:r>
            <a:r>
              <a:rPr lang="en-US" dirty="0"/>
              <a:t> </a:t>
            </a:r>
            <a:r>
              <a:rPr lang="en-US" dirty="0" err="1"/>
              <a:t>este</a:t>
            </a:r>
            <a:r>
              <a:rPr lang="en-US" dirty="0"/>
              <a:t> </a:t>
            </a:r>
            <a:r>
              <a:rPr lang="en-US" dirty="0" err="1"/>
              <a:t>recompensat</a:t>
            </a:r>
            <a:r>
              <a:rPr lang="en-US" dirty="0"/>
              <a:t> pe </a:t>
            </a:r>
            <a:r>
              <a:rPr lang="en-US" dirty="0" err="1"/>
              <a:t>baza</a:t>
            </a:r>
            <a:r>
              <a:rPr lang="en-US" dirty="0"/>
              <a:t> </a:t>
            </a:r>
            <a:r>
              <a:rPr lang="en-US" dirty="0" err="1"/>
              <a:t>performanței</a:t>
            </a:r>
            <a:r>
              <a:rPr lang="en-US" dirty="0"/>
              <a:t> sale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Ajustarea</a:t>
            </a:r>
            <a:r>
              <a:rPr lang="en-US" dirty="0"/>
              <a:t> </a:t>
            </a:r>
            <a:r>
              <a:rPr lang="en-US" dirty="0" err="1"/>
              <a:t>Modelului</a:t>
            </a:r>
            <a:r>
              <a:rPr lang="en-US" dirty="0"/>
              <a:t>: Pe </a:t>
            </a:r>
            <a:r>
              <a:rPr lang="en-US" dirty="0" err="1"/>
              <a:t>baza</a:t>
            </a:r>
            <a:r>
              <a:rPr lang="en-US" dirty="0"/>
              <a:t> </a:t>
            </a:r>
            <a:r>
              <a:rPr lang="en-US" dirty="0" err="1"/>
              <a:t>recompenselor</a:t>
            </a:r>
            <a:r>
              <a:rPr lang="en-US" dirty="0"/>
              <a:t>, </a:t>
            </a:r>
            <a:r>
              <a:rPr lang="en-US" dirty="0" err="1"/>
              <a:t>modulul</a:t>
            </a:r>
            <a:r>
              <a:rPr lang="en-US" dirty="0"/>
              <a:t> RL </a:t>
            </a:r>
            <a:r>
              <a:rPr lang="en-US" dirty="0" err="1"/>
              <a:t>poate</a:t>
            </a:r>
            <a:r>
              <a:rPr lang="en-US" dirty="0"/>
              <a:t> </a:t>
            </a:r>
            <a:r>
              <a:rPr lang="en-US" dirty="0" err="1"/>
              <a:t>adăuga</a:t>
            </a:r>
            <a:r>
              <a:rPr lang="en-US" dirty="0"/>
              <a:t> </a:t>
            </a:r>
            <a:r>
              <a:rPr lang="en-US" dirty="0" err="1"/>
              <a:t>noi</a:t>
            </a:r>
            <a:r>
              <a:rPr lang="en-US" dirty="0"/>
              <a:t> </a:t>
            </a:r>
            <a:r>
              <a:rPr lang="en-US" dirty="0" err="1"/>
              <a:t>modele</a:t>
            </a:r>
            <a:r>
              <a:rPr lang="en-US" dirty="0"/>
              <a:t>, </a:t>
            </a:r>
            <a:r>
              <a:rPr lang="en-US" dirty="0" err="1"/>
              <a:t>modifica</a:t>
            </a:r>
            <a:r>
              <a:rPr lang="en-US" dirty="0"/>
              <a:t> </a:t>
            </a:r>
            <a:r>
              <a:rPr lang="en-US" dirty="0" err="1"/>
              <a:t>cele</a:t>
            </a:r>
            <a:r>
              <a:rPr lang="en-US" dirty="0"/>
              <a:t> </a:t>
            </a:r>
            <a:r>
              <a:rPr lang="en-US" dirty="0" err="1"/>
              <a:t>existente</a:t>
            </a:r>
            <a:r>
              <a:rPr lang="en-US" dirty="0"/>
              <a:t> </a:t>
            </a:r>
            <a:r>
              <a:rPr lang="en-US" dirty="0" err="1"/>
              <a:t>sau</a:t>
            </a:r>
            <a:r>
              <a:rPr lang="en-US" dirty="0"/>
              <a:t> </a:t>
            </a:r>
            <a:r>
              <a:rPr lang="en-US" dirty="0" err="1"/>
              <a:t>elimina</a:t>
            </a:r>
            <a:r>
              <a:rPr lang="en-US" dirty="0"/>
              <a:t> din model </a:t>
            </a:r>
            <a:r>
              <a:rPr lang="en-US" dirty="0" err="1"/>
              <a:t>cele</a:t>
            </a:r>
            <a:r>
              <a:rPr lang="en-US" dirty="0"/>
              <a:t> </a:t>
            </a:r>
            <a:r>
              <a:rPr lang="en-US" dirty="0" err="1"/>
              <a:t>învechite</a:t>
            </a:r>
            <a:r>
              <a:rPr lang="en-US" dirty="0"/>
              <a:t> </a:t>
            </a:r>
            <a:r>
              <a:rPr lang="en-US" dirty="0" err="1"/>
              <a:t>sau</a:t>
            </a:r>
            <a:r>
              <a:rPr lang="en-US" dirty="0"/>
              <a:t> </a:t>
            </a:r>
            <a:r>
              <a:rPr lang="en-US" dirty="0" err="1"/>
              <a:t>ineficiente</a:t>
            </a:r>
            <a:r>
              <a:rPr lang="en-US" dirty="0"/>
              <a:t>. </a:t>
            </a:r>
            <a:r>
              <a:rPr lang="en-US" dirty="0" err="1"/>
              <a:t>Acest</a:t>
            </a:r>
            <a:r>
              <a:rPr lang="en-US" dirty="0"/>
              <a:t> </a:t>
            </a:r>
            <a:r>
              <a:rPr lang="en-US" dirty="0" err="1"/>
              <a:t>proces</a:t>
            </a:r>
            <a:r>
              <a:rPr lang="en-US" dirty="0"/>
              <a:t> </a:t>
            </a:r>
            <a:r>
              <a:rPr lang="en-US" dirty="0" err="1"/>
              <a:t>dinamic</a:t>
            </a:r>
            <a:r>
              <a:rPr lang="en-US" dirty="0"/>
              <a:t> de </a:t>
            </a:r>
            <a:r>
              <a:rPr lang="en-US" dirty="0" err="1"/>
              <a:t>actualizare</a:t>
            </a:r>
            <a:r>
              <a:rPr lang="en-US" dirty="0"/>
              <a:t> </a:t>
            </a:r>
            <a:r>
              <a:rPr lang="en-US" dirty="0" err="1"/>
              <a:t>ajută</a:t>
            </a:r>
            <a:r>
              <a:rPr lang="en-US" dirty="0"/>
              <a:t> la </a:t>
            </a:r>
            <a:r>
              <a:rPr lang="en-US" dirty="0" err="1"/>
              <a:t>rafinarea</a:t>
            </a:r>
            <a:r>
              <a:rPr lang="en-US" dirty="0"/>
              <a:t> </a:t>
            </a:r>
            <a:r>
              <a:rPr lang="en-US" dirty="0" err="1"/>
              <a:t>capacităților</a:t>
            </a:r>
            <a:r>
              <a:rPr lang="en-US" dirty="0"/>
              <a:t> de </a:t>
            </a:r>
            <a:r>
              <a:rPr lang="en-US" dirty="0" err="1"/>
              <a:t>detectare</a:t>
            </a:r>
            <a:r>
              <a:rPr lang="en-US" dirty="0"/>
              <a:t> ale </a:t>
            </a:r>
            <a:r>
              <a:rPr lang="en-US" dirty="0" err="1"/>
              <a:t>sistemului</a:t>
            </a:r>
            <a:r>
              <a:rPr lang="en-US" dirty="0"/>
              <a:t>.</a:t>
            </a:r>
          </a:p>
          <a:p>
            <a:endParaRPr lang="en-US" dirty="0"/>
          </a:p>
          <a:p>
            <a:pPr marL="285750" indent="-285750">
              <a:buFont typeface="Arial" panose="020B0604020202020204" pitchFamily="34" charset="0"/>
              <a:buChar char="•"/>
            </a:pPr>
            <a:r>
              <a:rPr lang="en-US" dirty="0"/>
              <a:t>Interacțiunea cu Modulele GA și de Inferență Statistică: Modulul RL folosește informațiile obținute din funcționarea continuă a GA și inferenței statistice pentru a lua decizii informate despre cum să ajusteze modelul. </a:t>
            </a:r>
          </a:p>
        </p:txBody>
      </p:sp>
    </p:spTree>
    <p:extLst>
      <p:ext uri="{BB962C8B-B14F-4D97-AF65-F5344CB8AC3E}">
        <p14:creationId xmlns:p14="http://schemas.microsoft.com/office/powerpoint/2010/main" val="1412166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16807"/>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ro-RO" sz="4900" dirty="0">
                <a:highlight>
                  <a:srgbClr val="C0C0C0"/>
                </a:highlight>
              </a:rPr>
              <a:t>3. Reinforcement Learning</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80700A8E-A5C3-1C2C-228F-C9C11B8E72B9}"/>
              </a:ext>
            </a:extLst>
          </p:cNvPr>
          <p:cNvPicPr>
            <a:picLocks noChangeAspect="1"/>
          </p:cNvPicPr>
          <p:nvPr/>
        </p:nvPicPr>
        <p:blipFill>
          <a:blip r:embed="rId4"/>
          <a:stretch>
            <a:fillRect/>
          </a:stretch>
        </p:blipFill>
        <p:spPr>
          <a:xfrm>
            <a:off x="3044124" y="1233021"/>
            <a:ext cx="6103732" cy="5251577"/>
          </a:xfrm>
          <a:prstGeom prst="rect">
            <a:avLst/>
          </a:prstGeom>
        </p:spPr>
      </p:pic>
    </p:spTree>
    <p:extLst>
      <p:ext uri="{BB962C8B-B14F-4D97-AF65-F5344CB8AC3E}">
        <p14:creationId xmlns:p14="http://schemas.microsoft.com/office/powerpoint/2010/main" val="638564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16807"/>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ro-RO" sz="4900" dirty="0">
                <a:highlight>
                  <a:srgbClr val="C0C0C0"/>
                </a:highlight>
              </a:rPr>
              <a:t>Reinforcement Learning - Model</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extBox 7">
            <a:extLst>
              <a:ext uri="{FF2B5EF4-FFF2-40B4-BE49-F238E27FC236}">
                <a16:creationId xmlns:a16="http://schemas.microsoft.com/office/drawing/2014/main" id="{006CBB93-0CD0-FF0D-6559-61BA8139DC89}"/>
              </a:ext>
            </a:extLst>
          </p:cNvPr>
          <p:cNvSpPr txBox="1"/>
          <p:nvPr/>
        </p:nvSpPr>
        <p:spPr>
          <a:xfrm>
            <a:off x="118373" y="1081117"/>
            <a:ext cx="11720149" cy="5355312"/>
          </a:xfrm>
          <a:prstGeom prst="rect">
            <a:avLst/>
          </a:prstGeom>
          <a:noFill/>
        </p:spPr>
        <p:txBody>
          <a:bodyPr wrap="square">
            <a:spAutoFit/>
          </a:bodyPr>
          <a:lstStyle/>
          <a:p>
            <a:endParaRPr lang="en-US" dirty="0"/>
          </a:p>
          <a:p>
            <a:pPr>
              <a:buFont typeface="Arial" panose="020B0604020202020204" pitchFamily="34" charset="0"/>
              <a:buChar char="•"/>
            </a:pPr>
            <a:r>
              <a:rPr lang="en-US" dirty="0"/>
              <a:t> Payload - </a:t>
            </a:r>
            <a:r>
              <a:rPr lang="en-US" dirty="0" err="1"/>
              <a:t>Intrarea</a:t>
            </a:r>
            <a:r>
              <a:rPr lang="en-US" dirty="0"/>
              <a:t> de date care </a:t>
            </a:r>
            <a:r>
              <a:rPr lang="en-US" dirty="0" err="1"/>
              <a:t>poate</a:t>
            </a:r>
            <a:r>
              <a:rPr lang="en-US" dirty="0"/>
              <a:t> </a:t>
            </a:r>
            <a:r>
              <a:rPr lang="en-US" dirty="0" err="1"/>
              <a:t>conține</a:t>
            </a:r>
            <a:r>
              <a:rPr lang="en-US" dirty="0"/>
              <a:t> </a:t>
            </a:r>
            <a:r>
              <a:rPr lang="en-US" dirty="0" err="1"/>
              <a:t>vulnerabilități</a:t>
            </a:r>
            <a:r>
              <a:rPr lang="en-US" dirty="0"/>
              <a:t> XSS. </a:t>
            </a:r>
            <a:r>
              <a:rPr lang="en-US" dirty="0" err="1"/>
              <a:t>Reprezintă</a:t>
            </a:r>
            <a:r>
              <a:rPr lang="en-US" dirty="0"/>
              <a:t> </a:t>
            </a:r>
            <a:r>
              <a:rPr lang="en-US" dirty="0" err="1"/>
              <a:t>conținutul</a:t>
            </a:r>
            <a:r>
              <a:rPr lang="en-US" dirty="0"/>
              <a:t>   care </a:t>
            </a:r>
            <a:r>
              <a:rPr lang="en-US" dirty="0" err="1"/>
              <a:t>trebuie</a:t>
            </a:r>
            <a:r>
              <a:rPr lang="en-US" dirty="0"/>
              <a:t> </a:t>
            </a:r>
            <a:r>
              <a:rPr lang="en-US" dirty="0" err="1"/>
              <a:t>evaluat</a:t>
            </a:r>
            <a:r>
              <a:rPr lang="en-US" dirty="0"/>
              <a:t> </a:t>
            </a:r>
            <a:r>
              <a:rPr lang="en-US" dirty="0" err="1"/>
              <a:t>pentru</a:t>
            </a:r>
            <a:r>
              <a:rPr lang="en-US" dirty="0"/>
              <a:t> </a:t>
            </a:r>
            <a:r>
              <a:rPr lang="en-US" dirty="0" err="1"/>
              <a:t>amenințări</a:t>
            </a:r>
            <a:r>
              <a:rPr lang="en-US" dirty="0"/>
              <a:t> de </a:t>
            </a:r>
            <a:r>
              <a:rPr lang="en-US" dirty="0" err="1"/>
              <a:t>securitate</a:t>
            </a: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 </a:t>
            </a:r>
            <a:r>
              <a:rPr lang="en-US" dirty="0" err="1"/>
              <a:t>Preprocesor</a:t>
            </a:r>
            <a:r>
              <a:rPr lang="en-US" dirty="0"/>
              <a:t> - Prelucrează payload-ul primit pentru a-l pregăti pentru analiză. </a:t>
            </a:r>
          </a:p>
          <a:p>
            <a:pPr>
              <a:buFont typeface="Arial" panose="020B0604020202020204" pitchFamily="34" charset="0"/>
              <a:buChar char="•"/>
            </a:pPr>
            <a:endParaRPr lang="en-US" dirty="0"/>
          </a:p>
          <a:p>
            <a:pPr>
              <a:buFont typeface="Arial" panose="020B0604020202020204" pitchFamily="34" charset="0"/>
              <a:buChar char="•"/>
            </a:pPr>
            <a:r>
              <a:rPr lang="en-US" dirty="0"/>
              <a:t> </a:t>
            </a:r>
            <a:r>
              <a:rPr lang="en-US" dirty="0" err="1"/>
              <a:t>Inteligență</a:t>
            </a:r>
            <a:r>
              <a:rPr lang="en-US" dirty="0"/>
              <a:t> în Amenințări - Intrare externă care </a:t>
            </a:r>
            <a:r>
              <a:rPr lang="en-US" dirty="0" err="1"/>
              <a:t>oferă</a:t>
            </a:r>
            <a:r>
              <a:rPr lang="en-US" dirty="0"/>
              <a:t> context </a:t>
            </a:r>
            <a:r>
              <a:rPr lang="en-US" dirty="0" err="1"/>
              <a:t>sistemului</a:t>
            </a:r>
            <a:endParaRPr lang="en-US" dirty="0"/>
          </a:p>
          <a:p>
            <a:endParaRPr lang="en-US" dirty="0"/>
          </a:p>
          <a:p>
            <a:pPr>
              <a:buFont typeface="Arial" panose="020B0604020202020204" pitchFamily="34" charset="0"/>
              <a:buChar char="•"/>
            </a:pPr>
            <a:r>
              <a:rPr lang="en-US" dirty="0"/>
              <a:t> Model: </a:t>
            </a:r>
            <a:r>
              <a:rPr lang="en-US" dirty="0" err="1"/>
              <a:t>Încapsulează</a:t>
            </a:r>
            <a:r>
              <a:rPr lang="en-US" dirty="0"/>
              <a:t> </a:t>
            </a:r>
            <a:r>
              <a:rPr lang="en-US" dirty="0" err="1"/>
              <a:t>motoarele</a:t>
            </a:r>
            <a:r>
              <a:rPr lang="en-US" dirty="0"/>
              <a:t> </a:t>
            </a:r>
            <a:r>
              <a:rPr lang="en-US" dirty="0" err="1"/>
              <a:t>analitice</a:t>
            </a:r>
            <a:r>
              <a:rPr lang="en-US" dirty="0"/>
              <a:t> </a:t>
            </a:r>
            <a:r>
              <a:rPr lang="en-US" dirty="0" err="1"/>
              <a:t>principale</a:t>
            </a:r>
            <a:r>
              <a:rPr lang="en-US" dirty="0"/>
              <a:t> ale </a:t>
            </a:r>
            <a:r>
              <a:rPr lang="en-US" dirty="0" err="1"/>
              <a:t>sistemului</a:t>
            </a:r>
            <a:r>
              <a:rPr lang="en-US" dirty="0"/>
              <a:t>:</a:t>
            </a:r>
          </a:p>
          <a:p>
            <a:pPr marL="742950" lvl="1" indent="-285750">
              <a:buFont typeface="Arial" panose="020B0604020202020204" pitchFamily="34" charset="0"/>
              <a:buChar char="•"/>
            </a:pPr>
            <a:r>
              <a:rPr lang="en-US" dirty="0" err="1"/>
              <a:t>Algoritm</a:t>
            </a:r>
            <a:r>
              <a:rPr lang="en-US" dirty="0"/>
              <a:t> Genetic: </a:t>
            </a:r>
            <a:r>
              <a:rPr lang="en-US" dirty="0" err="1"/>
              <a:t>Utilizează</a:t>
            </a:r>
            <a:r>
              <a:rPr lang="en-US" dirty="0"/>
              <a:t> </a:t>
            </a:r>
            <a:r>
              <a:rPr lang="en-US" dirty="0" err="1"/>
              <a:t>tehnici</a:t>
            </a:r>
            <a:r>
              <a:rPr lang="en-US" dirty="0"/>
              <a:t> evolutive </a:t>
            </a:r>
            <a:r>
              <a:rPr lang="en-US" dirty="0" err="1"/>
              <a:t>pentru</a:t>
            </a:r>
            <a:r>
              <a:rPr lang="en-US" dirty="0"/>
              <a:t> a </a:t>
            </a:r>
            <a:r>
              <a:rPr lang="en-US" dirty="0" err="1"/>
              <a:t>optimiza</a:t>
            </a:r>
            <a:r>
              <a:rPr lang="en-US" dirty="0"/>
              <a:t> </a:t>
            </a:r>
            <a:r>
              <a:rPr lang="en-US" dirty="0" err="1"/>
              <a:t>căutarea</a:t>
            </a:r>
            <a:r>
              <a:rPr lang="en-US" dirty="0"/>
              <a:t> </a:t>
            </a:r>
            <a:r>
              <a:rPr lang="en-US" dirty="0" err="1"/>
              <a:t>vulnerabilităților</a:t>
            </a:r>
            <a:r>
              <a:rPr lang="en-US" dirty="0"/>
              <a:t> </a:t>
            </a:r>
            <a:r>
              <a:rPr lang="en-US" dirty="0" err="1"/>
              <a:t>potențiale</a:t>
            </a:r>
            <a:r>
              <a:rPr lang="en-US" dirty="0"/>
              <a:t> </a:t>
            </a:r>
            <a:r>
              <a:rPr lang="en-US" dirty="0" err="1"/>
              <a:t>în</a:t>
            </a:r>
            <a:r>
              <a:rPr lang="en-US" dirty="0"/>
              <a:t> payload. </a:t>
            </a:r>
            <a:r>
              <a:rPr lang="en-US" dirty="0" err="1"/>
              <a:t>Evoluează</a:t>
            </a:r>
            <a:r>
              <a:rPr lang="en-US" dirty="0"/>
              <a:t> un set de </a:t>
            </a:r>
            <a:r>
              <a:rPr lang="en-US" dirty="0" err="1"/>
              <a:t>soluții</a:t>
            </a:r>
            <a:r>
              <a:rPr lang="en-US" dirty="0"/>
              <a:t> </a:t>
            </a:r>
            <a:r>
              <a:rPr lang="en-US" dirty="0" err="1"/>
              <a:t>în</a:t>
            </a:r>
            <a:r>
              <a:rPr lang="en-US" dirty="0"/>
              <a:t> </a:t>
            </a:r>
            <a:r>
              <a:rPr lang="en-US" dirty="0" err="1"/>
              <a:t>timp</a:t>
            </a:r>
            <a:r>
              <a:rPr lang="en-US" dirty="0"/>
              <a:t>, </a:t>
            </a:r>
            <a:r>
              <a:rPr lang="en-US" dirty="0" err="1"/>
              <a:t>îmbunătățind</a:t>
            </a:r>
            <a:r>
              <a:rPr lang="en-US" dirty="0"/>
              <a:t> </a:t>
            </a:r>
            <a:r>
              <a:rPr lang="en-US" dirty="0" err="1"/>
              <a:t>continuu</a:t>
            </a:r>
            <a:r>
              <a:rPr lang="en-US" dirty="0"/>
              <a:t> </a:t>
            </a:r>
            <a:r>
              <a:rPr lang="en-US" dirty="0" err="1"/>
              <a:t>capacitatea</a:t>
            </a:r>
            <a:r>
              <a:rPr lang="en-US" dirty="0"/>
              <a:t> </a:t>
            </a:r>
            <a:r>
              <a:rPr lang="en-US" dirty="0" err="1"/>
              <a:t>sa</a:t>
            </a:r>
            <a:r>
              <a:rPr lang="en-US" dirty="0"/>
              <a:t> de a </a:t>
            </a:r>
            <a:r>
              <a:rPr lang="en-US" dirty="0" err="1"/>
              <a:t>detecta</a:t>
            </a:r>
            <a:r>
              <a:rPr lang="en-US" dirty="0"/>
              <a:t> </a:t>
            </a:r>
            <a:r>
              <a:rPr lang="en-US" dirty="0" err="1"/>
              <a:t>vulnerabilități</a:t>
            </a:r>
            <a:r>
              <a:rPr lang="en-US" dirty="0"/>
              <a:t> </a:t>
            </a:r>
            <a:r>
              <a:rPr lang="en-US" dirty="0" err="1"/>
              <a:t>complexe</a:t>
            </a:r>
            <a:r>
              <a:rPr lang="en-US" dirty="0"/>
              <a:t>.</a:t>
            </a:r>
          </a:p>
          <a:p>
            <a:pPr marL="742950" lvl="1" indent="-285750">
              <a:buFont typeface="Arial" panose="020B0604020202020204" pitchFamily="34" charset="0"/>
              <a:buChar char="•"/>
            </a:pPr>
            <a:r>
              <a:rPr lang="en-US" dirty="0" err="1"/>
              <a:t>Inferență</a:t>
            </a:r>
            <a:r>
              <a:rPr lang="en-US" dirty="0"/>
              <a:t> </a:t>
            </a:r>
            <a:r>
              <a:rPr lang="en-US" dirty="0" err="1"/>
              <a:t>Statistică</a:t>
            </a:r>
            <a:r>
              <a:rPr lang="en-US" dirty="0"/>
              <a:t>: </a:t>
            </a:r>
            <a:r>
              <a:rPr lang="en-US" dirty="0" err="1"/>
              <a:t>Oferă</a:t>
            </a:r>
            <a:r>
              <a:rPr lang="en-US" dirty="0"/>
              <a:t> o </a:t>
            </a:r>
            <a:r>
              <a:rPr lang="en-US" dirty="0" err="1"/>
              <a:t>abordare</a:t>
            </a:r>
            <a:r>
              <a:rPr lang="en-US" dirty="0"/>
              <a:t> de </a:t>
            </a:r>
            <a:r>
              <a:rPr lang="en-US" dirty="0" err="1"/>
              <a:t>analiză</a:t>
            </a:r>
            <a:r>
              <a:rPr lang="en-US" dirty="0"/>
              <a:t> </a:t>
            </a:r>
            <a:r>
              <a:rPr lang="en-US" dirty="0" err="1"/>
              <a:t>statistică</a:t>
            </a:r>
            <a:r>
              <a:rPr lang="en-US" dirty="0"/>
              <a:t> </a:t>
            </a:r>
            <a:r>
              <a:rPr lang="en-US" dirty="0" err="1"/>
              <a:t>pentru</a:t>
            </a:r>
            <a:r>
              <a:rPr lang="en-US" dirty="0"/>
              <a:t> a </a:t>
            </a:r>
            <a:r>
              <a:rPr lang="en-US" dirty="0" err="1"/>
              <a:t>evalua</a:t>
            </a:r>
            <a:r>
              <a:rPr lang="en-US" dirty="0"/>
              <a:t> </a:t>
            </a:r>
            <a:r>
              <a:rPr lang="en-US" dirty="0" err="1"/>
              <a:t>în</a:t>
            </a:r>
            <a:r>
              <a:rPr lang="en-US" dirty="0"/>
              <a:t> </a:t>
            </a:r>
            <a:r>
              <a:rPr lang="en-US" dirty="0" err="1"/>
              <a:t>continuare</a:t>
            </a:r>
            <a:r>
              <a:rPr lang="en-US" dirty="0"/>
              <a:t> payload-</a:t>
            </a:r>
            <a:r>
              <a:rPr lang="en-US" dirty="0" err="1"/>
              <a:t>ul</a:t>
            </a:r>
            <a:r>
              <a:rPr lang="en-US" dirty="0"/>
              <a:t>. </a:t>
            </a:r>
            <a:r>
              <a:rPr lang="en-US" dirty="0" err="1"/>
              <a:t>Poate</a:t>
            </a:r>
            <a:r>
              <a:rPr lang="en-US" dirty="0"/>
              <a:t> </a:t>
            </a:r>
            <a:r>
              <a:rPr lang="en-US" dirty="0" err="1"/>
              <a:t>căuta</a:t>
            </a:r>
            <a:r>
              <a:rPr lang="en-US" dirty="0"/>
              <a:t> </a:t>
            </a:r>
            <a:r>
              <a:rPr lang="en-US" dirty="0" err="1"/>
              <a:t>anomalii</a:t>
            </a:r>
            <a:r>
              <a:rPr lang="en-US" dirty="0"/>
              <a:t> </a:t>
            </a:r>
            <a:r>
              <a:rPr lang="en-US" dirty="0" err="1"/>
              <a:t>statistice</a:t>
            </a:r>
            <a:r>
              <a:rPr lang="en-US" dirty="0"/>
              <a:t> </a:t>
            </a:r>
            <a:r>
              <a:rPr lang="en-US" dirty="0" err="1"/>
              <a:t>sau</a:t>
            </a:r>
            <a:r>
              <a:rPr lang="en-US" dirty="0"/>
              <a:t> </a:t>
            </a:r>
            <a:r>
              <a:rPr lang="en-US" dirty="0" err="1"/>
              <a:t>poate</a:t>
            </a:r>
            <a:r>
              <a:rPr lang="en-US" dirty="0"/>
              <a:t> </a:t>
            </a:r>
            <a:r>
              <a:rPr lang="en-US" dirty="0" err="1"/>
              <a:t>potrivi</a:t>
            </a:r>
            <a:r>
              <a:rPr lang="en-US" dirty="0"/>
              <a:t> </a:t>
            </a:r>
            <a:r>
              <a:rPr lang="en-US" dirty="0" err="1"/>
              <a:t>distribuțiile</a:t>
            </a:r>
            <a:r>
              <a:rPr lang="en-US" dirty="0"/>
              <a:t> </a:t>
            </a:r>
            <a:r>
              <a:rPr lang="en-US" dirty="0" err="1"/>
              <a:t>caracteristicilor</a:t>
            </a:r>
            <a:r>
              <a:rPr lang="en-US" dirty="0"/>
              <a:t> payload-</a:t>
            </a:r>
            <a:r>
              <a:rPr lang="en-US" dirty="0" err="1"/>
              <a:t>ului</a:t>
            </a:r>
            <a:r>
              <a:rPr lang="en-US" dirty="0"/>
              <a:t> cu </a:t>
            </a:r>
            <a:r>
              <a:rPr lang="en-US" dirty="0" err="1"/>
              <a:t>modele</a:t>
            </a:r>
            <a:r>
              <a:rPr lang="en-US" dirty="0"/>
              <a:t> de date </a:t>
            </a:r>
            <a:r>
              <a:rPr lang="en-US" dirty="0" err="1"/>
              <a:t>cunoscute</a:t>
            </a:r>
            <a:r>
              <a:rPr lang="en-US" dirty="0"/>
              <a:t> de </a:t>
            </a:r>
            <a:r>
              <a:rPr lang="en-US" dirty="0" err="1"/>
              <a:t>vulnerabilități</a:t>
            </a:r>
            <a:r>
              <a:rPr lang="en-US" dirty="0"/>
              <a:t> </a:t>
            </a:r>
            <a:r>
              <a:rPr lang="en-US" dirty="0" err="1"/>
              <a:t>și</a:t>
            </a:r>
            <a:r>
              <a:rPr lang="en-US" dirty="0"/>
              <a:t> non-</a:t>
            </a:r>
            <a:r>
              <a:rPr lang="en-US" dirty="0" err="1"/>
              <a:t>vulnerabilități</a:t>
            </a:r>
            <a:r>
              <a:rPr lang="en-US" dirty="0"/>
              <a:t>.</a:t>
            </a:r>
          </a:p>
          <a:p>
            <a:pPr lvl="1"/>
            <a:endParaRPr lang="en-US" dirty="0"/>
          </a:p>
          <a:p>
            <a:pPr>
              <a:buFont typeface="Arial" panose="020B0604020202020204" pitchFamily="34" charset="0"/>
              <a:buChar char="•"/>
            </a:pPr>
            <a:r>
              <a:rPr lang="en-US" dirty="0"/>
              <a:t> </a:t>
            </a:r>
            <a:r>
              <a:rPr lang="en-US" dirty="0" err="1"/>
              <a:t>Declarație</a:t>
            </a: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436417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16807"/>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ro-RO" sz="4900" dirty="0">
                <a:highlight>
                  <a:srgbClr val="C0C0C0"/>
                </a:highlight>
              </a:rPr>
              <a:t>Reinforcement Learning - Model</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BBC29B4A-A0BA-F637-2D07-A1E751F6BD14}"/>
              </a:ext>
            </a:extLst>
          </p:cNvPr>
          <p:cNvPicPr>
            <a:picLocks noChangeAspect="1"/>
          </p:cNvPicPr>
          <p:nvPr/>
        </p:nvPicPr>
        <p:blipFill>
          <a:blip r:embed="rId4"/>
          <a:stretch>
            <a:fillRect/>
          </a:stretch>
        </p:blipFill>
        <p:spPr>
          <a:xfrm>
            <a:off x="2740706" y="1252604"/>
            <a:ext cx="6710568" cy="5332891"/>
          </a:xfrm>
          <a:prstGeom prst="rect">
            <a:avLst/>
          </a:prstGeom>
        </p:spPr>
      </p:pic>
    </p:spTree>
    <p:extLst>
      <p:ext uri="{BB962C8B-B14F-4D97-AF65-F5344CB8AC3E}">
        <p14:creationId xmlns:p14="http://schemas.microsoft.com/office/powerpoint/2010/main" val="4042743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16807"/>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en-US" sz="4900" dirty="0" err="1">
                <a:highlight>
                  <a:srgbClr val="C0C0C0"/>
                </a:highlight>
              </a:rPr>
              <a:t>Rezultate</a:t>
            </a:r>
            <a:endParaRPr lang="ro-RO" sz="4900" dirty="0">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extBox 7">
            <a:extLst>
              <a:ext uri="{FF2B5EF4-FFF2-40B4-BE49-F238E27FC236}">
                <a16:creationId xmlns:a16="http://schemas.microsoft.com/office/drawing/2014/main" id="{006CBB93-0CD0-FF0D-6559-61BA8139DC89}"/>
              </a:ext>
            </a:extLst>
          </p:cNvPr>
          <p:cNvSpPr txBox="1"/>
          <p:nvPr/>
        </p:nvSpPr>
        <p:spPr>
          <a:xfrm>
            <a:off x="589991" y="1388310"/>
            <a:ext cx="10527775" cy="2031325"/>
          </a:xfrm>
          <a:prstGeom prst="rect">
            <a:avLst/>
          </a:prstGeom>
          <a:noFill/>
        </p:spPr>
        <p:txBody>
          <a:bodyPr wrap="square">
            <a:spAutoFit/>
          </a:bodyPr>
          <a:lstStyle/>
          <a:p>
            <a:pPr marL="457200" lvl="0" indent="-317500" algn="l" rtl="0">
              <a:spcBef>
                <a:spcPts val="1000"/>
              </a:spcBef>
              <a:spcAft>
                <a:spcPts val="0"/>
              </a:spcAft>
              <a:buSzPts val="1400"/>
              <a:buChar char="•"/>
            </a:pPr>
            <a:r>
              <a:rPr lang="en-US" dirty="0" err="1"/>
              <a:t>Imbunatatiri</a:t>
            </a:r>
            <a:r>
              <a:rPr lang="en-US" dirty="0"/>
              <a:t> </a:t>
            </a:r>
            <a:r>
              <a:rPr lang="en-US" dirty="0" err="1"/>
              <a:t>semnificative</a:t>
            </a:r>
            <a:r>
              <a:rPr lang="en-US" dirty="0"/>
              <a:t> in </a:t>
            </a:r>
            <a:r>
              <a:rPr lang="en-US" dirty="0" err="1"/>
              <a:t>acuratete</a:t>
            </a:r>
            <a:r>
              <a:rPr lang="en-US" dirty="0"/>
              <a:t> in </a:t>
            </a:r>
            <a:r>
              <a:rPr lang="en-US" dirty="0" err="1"/>
              <a:t>comparatie</a:t>
            </a:r>
            <a:r>
              <a:rPr lang="en-US" dirty="0"/>
              <a:t> cu </a:t>
            </a:r>
            <a:r>
              <a:rPr lang="en-US" dirty="0" err="1"/>
              <a:t>metodele</a:t>
            </a:r>
            <a:r>
              <a:rPr lang="en-US" dirty="0"/>
              <a:t> </a:t>
            </a:r>
            <a:r>
              <a:rPr lang="en-US" dirty="0" err="1"/>
              <a:t>utilizate</a:t>
            </a:r>
            <a:r>
              <a:rPr lang="en-US" dirty="0"/>
              <a:t> anterior precum SVM, Naive Bayes, Decision Tree, and Random Forest</a:t>
            </a:r>
          </a:p>
          <a:p>
            <a:pPr marL="457200" lvl="0" indent="-317500" algn="l" rtl="0">
              <a:spcBef>
                <a:spcPts val="0"/>
              </a:spcBef>
              <a:spcAft>
                <a:spcPts val="0"/>
              </a:spcAft>
              <a:buSzPts val="1400"/>
              <a:buChar char="•"/>
            </a:pPr>
            <a:r>
              <a:rPr lang="en-US" dirty="0" err="1"/>
              <a:t>Invatarea</a:t>
            </a:r>
            <a:r>
              <a:rPr lang="en-US" dirty="0"/>
              <a:t> </a:t>
            </a:r>
            <a:r>
              <a:rPr lang="en-US" dirty="0" err="1"/>
              <a:t>ranforsata</a:t>
            </a:r>
            <a:r>
              <a:rPr lang="en-US" dirty="0"/>
              <a:t> a </a:t>
            </a:r>
            <a:r>
              <a:rPr lang="en-US" dirty="0" err="1"/>
              <a:t>crescut</a:t>
            </a:r>
            <a:r>
              <a:rPr lang="en-US" dirty="0"/>
              <a:t> substantial </a:t>
            </a:r>
            <a:r>
              <a:rPr lang="en-US" dirty="0" err="1"/>
              <a:t>acuratetea</a:t>
            </a:r>
            <a:r>
              <a:rPr lang="en-US" dirty="0"/>
              <a:t>, in special cand </a:t>
            </a:r>
            <a:r>
              <a:rPr lang="en-US" dirty="0" err="1"/>
              <a:t>caracteristicile</a:t>
            </a:r>
            <a:r>
              <a:rPr lang="en-US" dirty="0"/>
              <a:t> au </a:t>
            </a:r>
            <a:r>
              <a:rPr lang="en-US" dirty="0" err="1"/>
              <a:t>fost</a:t>
            </a:r>
            <a:r>
              <a:rPr lang="en-US" dirty="0"/>
              <a:t> </a:t>
            </a:r>
            <a:r>
              <a:rPr lang="en-US" dirty="0" err="1"/>
              <a:t>modificate</a:t>
            </a:r>
            <a:endParaRPr lang="en-US" dirty="0"/>
          </a:p>
          <a:p>
            <a:pPr marL="457200" lvl="0" indent="-317500" algn="l" rtl="0">
              <a:spcBef>
                <a:spcPts val="0"/>
              </a:spcBef>
              <a:spcAft>
                <a:spcPts val="0"/>
              </a:spcAft>
              <a:buSzPts val="1400"/>
              <a:buChar char="•"/>
            </a:pPr>
            <a:r>
              <a:rPr lang="en-US" dirty="0" err="1"/>
              <a:t>Acuratetea</a:t>
            </a:r>
            <a:r>
              <a:rPr lang="en-US" dirty="0"/>
              <a:t> s-a </a:t>
            </a:r>
            <a:r>
              <a:rPr lang="en-US" dirty="0" err="1"/>
              <a:t>mentinut</a:t>
            </a:r>
            <a:r>
              <a:rPr lang="en-US" dirty="0"/>
              <a:t> </a:t>
            </a:r>
            <a:r>
              <a:rPr lang="en-US" dirty="0" err="1"/>
              <a:t>si</a:t>
            </a:r>
            <a:r>
              <a:rPr lang="en-US" dirty="0"/>
              <a:t> </a:t>
            </a:r>
            <a:r>
              <a:rPr lang="en-US" dirty="0" err="1"/>
              <a:t>atunci</a:t>
            </a:r>
            <a:r>
              <a:rPr lang="en-US" dirty="0"/>
              <a:t> cand </a:t>
            </a:r>
            <a:r>
              <a:rPr lang="en-US" dirty="0" err="1"/>
              <a:t>submultumi</a:t>
            </a:r>
            <a:r>
              <a:rPr lang="en-US" dirty="0"/>
              <a:t> din </a:t>
            </a:r>
            <a:r>
              <a:rPr lang="en-US" dirty="0" err="1"/>
              <a:t>setul</a:t>
            </a:r>
            <a:r>
              <a:rPr lang="en-US" dirty="0"/>
              <a:t> de </a:t>
            </a:r>
            <a:r>
              <a:rPr lang="en-US" dirty="0" err="1"/>
              <a:t>caracteristici</a:t>
            </a:r>
            <a:r>
              <a:rPr lang="en-US" dirty="0"/>
              <a:t> au </a:t>
            </a:r>
            <a:r>
              <a:rPr lang="en-US" dirty="0" err="1"/>
              <a:t>fost</a:t>
            </a:r>
            <a:r>
              <a:rPr lang="en-US" dirty="0"/>
              <a:t> compromise</a:t>
            </a:r>
          </a:p>
          <a:p>
            <a:endParaRPr lang="en-US" dirty="0"/>
          </a:p>
        </p:txBody>
      </p:sp>
      <p:pic>
        <p:nvPicPr>
          <p:cNvPr id="5" name="Google Shape;92;p14">
            <a:extLst>
              <a:ext uri="{FF2B5EF4-FFF2-40B4-BE49-F238E27FC236}">
                <a16:creationId xmlns:a16="http://schemas.microsoft.com/office/drawing/2014/main" id="{05B80AC5-40EF-E9CF-5EBB-BC243852B2E9}"/>
              </a:ext>
            </a:extLst>
          </p:cNvPr>
          <p:cNvPicPr preferRelativeResize="0"/>
          <p:nvPr/>
        </p:nvPicPr>
        <p:blipFill>
          <a:blip r:embed="rId4">
            <a:alphaModFix/>
          </a:blip>
          <a:stretch>
            <a:fillRect/>
          </a:stretch>
        </p:blipFill>
        <p:spPr>
          <a:xfrm>
            <a:off x="1848763" y="3490975"/>
            <a:ext cx="7524750" cy="2600325"/>
          </a:xfrm>
          <a:prstGeom prst="rect">
            <a:avLst/>
          </a:prstGeom>
          <a:noFill/>
          <a:ln>
            <a:noFill/>
          </a:ln>
        </p:spPr>
      </p:pic>
    </p:spTree>
    <p:extLst>
      <p:ext uri="{BB962C8B-B14F-4D97-AF65-F5344CB8AC3E}">
        <p14:creationId xmlns:p14="http://schemas.microsoft.com/office/powerpoint/2010/main" val="3059250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en-US" sz="4900" dirty="0">
                <a:highlight>
                  <a:srgbClr val="C0C0C0"/>
                </a:highlight>
              </a:rPr>
              <a:t>Analiza </a:t>
            </a:r>
            <a:r>
              <a:rPr lang="en-US" sz="4900" dirty="0" err="1">
                <a:highlight>
                  <a:srgbClr val="C0C0C0"/>
                </a:highlight>
              </a:rPr>
              <a:t>complexitatii</a:t>
            </a:r>
            <a:endParaRPr lang="ro-RO" sz="4900" dirty="0">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15914EB0-FAE7-FD0A-C3EB-E8E7A70EE5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047" y="1860281"/>
            <a:ext cx="11301885" cy="1568716"/>
          </a:xfrm>
          <a:prstGeom prst="rect">
            <a:avLst/>
          </a:prstGeom>
        </p:spPr>
      </p:pic>
      <p:sp>
        <p:nvSpPr>
          <p:cNvPr id="10" name="TextBox 9">
            <a:extLst>
              <a:ext uri="{FF2B5EF4-FFF2-40B4-BE49-F238E27FC236}">
                <a16:creationId xmlns:a16="http://schemas.microsoft.com/office/drawing/2014/main" id="{09D40965-32C9-3037-6A49-2EFB572749CF}"/>
              </a:ext>
            </a:extLst>
          </p:cNvPr>
          <p:cNvSpPr txBox="1"/>
          <p:nvPr/>
        </p:nvSpPr>
        <p:spPr>
          <a:xfrm>
            <a:off x="445047" y="3993575"/>
            <a:ext cx="11301885" cy="1605568"/>
          </a:xfrm>
          <a:prstGeom prst="rect">
            <a:avLst/>
          </a:prstGeom>
          <a:noFill/>
        </p:spPr>
        <p:txBody>
          <a:bodyPr wrap="square">
            <a:spAutoFit/>
          </a:bodyPr>
          <a:lstStyle/>
          <a:p>
            <a:pPr marL="457200" indent="-317500">
              <a:spcBef>
                <a:spcPts val="1000"/>
              </a:spcBef>
              <a:buSzPts val="1400"/>
              <a:buFontTx/>
              <a:buChar char="•"/>
            </a:pPr>
            <a:r>
              <a:rPr lang="en-US" dirty="0" err="1"/>
              <a:t>Complexitatea</a:t>
            </a:r>
            <a:r>
              <a:rPr lang="en-US" dirty="0"/>
              <a:t> pe </a:t>
            </a:r>
            <a:r>
              <a:rPr lang="en-US" dirty="0" err="1"/>
              <a:t>datele</a:t>
            </a:r>
            <a:r>
              <a:rPr lang="en-US" dirty="0"/>
              <a:t> de </a:t>
            </a:r>
            <a:r>
              <a:rPr lang="en-US" dirty="0" err="1"/>
              <a:t>antrenare</a:t>
            </a:r>
            <a:r>
              <a:rPr lang="en-US" dirty="0"/>
              <a:t> </a:t>
            </a:r>
            <a:r>
              <a:rPr lang="en-US" dirty="0" err="1"/>
              <a:t>si</a:t>
            </a:r>
            <a:r>
              <a:rPr lang="en-US" dirty="0"/>
              <a:t> de </a:t>
            </a:r>
            <a:r>
              <a:rPr lang="en-US" dirty="0" err="1"/>
              <a:t>rulare</a:t>
            </a:r>
            <a:r>
              <a:rPr lang="en-US" dirty="0"/>
              <a:t> sunt </a:t>
            </a:r>
            <a:r>
              <a:rPr lang="en-US" dirty="0" err="1"/>
              <a:t>comparate</a:t>
            </a:r>
            <a:r>
              <a:rPr lang="en-US" dirty="0"/>
              <a:t> cu </a:t>
            </a:r>
            <a:r>
              <a:rPr lang="en-US" dirty="0" err="1"/>
              <a:t>alte</a:t>
            </a:r>
            <a:r>
              <a:rPr lang="en-US" dirty="0"/>
              <a:t> </a:t>
            </a:r>
            <a:r>
              <a:rPr lang="en-US" dirty="0" err="1"/>
              <a:t>metode</a:t>
            </a:r>
            <a:r>
              <a:rPr lang="en-US" dirty="0"/>
              <a:t> in </a:t>
            </a:r>
            <a:r>
              <a:rPr lang="en-US" dirty="0" err="1"/>
              <a:t>tabelul</a:t>
            </a:r>
            <a:r>
              <a:rPr lang="en-US" dirty="0"/>
              <a:t> de </a:t>
            </a:r>
            <a:r>
              <a:rPr lang="en-US" dirty="0" err="1"/>
              <a:t>mai</a:t>
            </a:r>
            <a:r>
              <a:rPr lang="en-US" dirty="0"/>
              <a:t> </a:t>
            </a:r>
            <a:r>
              <a:rPr lang="en-US" dirty="0" err="1"/>
              <a:t>jos.</a:t>
            </a:r>
            <a:r>
              <a:rPr lang="en-US" dirty="0"/>
              <a:t> </a:t>
            </a:r>
            <a:r>
              <a:rPr lang="en-US" dirty="0" err="1"/>
              <a:t>Presupunem</a:t>
            </a:r>
            <a:r>
              <a:rPr lang="en-US" dirty="0"/>
              <a:t> ca n </a:t>
            </a:r>
            <a:r>
              <a:rPr lang="en-US" dirty="0" err="1"/>
              <a:t>reprezinta</a:t>
            </a:r>
            <a:r>
              <a:rPr lang="en-US" dirty="0"/>
              <a:t> </a:t>
            </a:r>
            <a:r>
              <a:rPr lang="en-US" dirty="0" err="1"/>
              <a:t>numarul</a:t>
            </a:r>
            <a:r>
              <a:rPr lang="en-US" dirty="0"/>
              <a:t> de </a:t>
            </a:r>
            <a:r>
              <a:rPr lang="en-US" dirty="0" err="1"/>
              <a:t>exemple</a:t>
            </a:r>
            <a:r>
              <a:rPr lang="en-US" dirty="0"/>
              <a:t> de </a:t>
            </a:r>
            <a:r>
              <a:rPr lang="en-US" dirty="0" err="1"/>
              <a:t>antrenare</a:t>
            </a:r>
            <a:r>
              <a:rPr lang="en-US" dirty="0"/>
              <a:t>, d </a:t>
            </a:r>
            <a:r>
              <a:rPr lang="en-US" dirty="0" err="1"/>
              <a:t>numarul</a:t>
            </a:r>
            <a:r>
              <a:rPr lang="en-US" dirty="0"/>
              <a:t> de </a:t>
            </a:r>
            <a:r>
              <a:rPr lang="en-US" dirty="0" err="1"/>
              <a:t>dimensiuni</a:t>
            </a:r>
            <a:r>
              <a:rPr lang="en-US" dirty="0"/>
              <a:t> ale </a:t>
            </a:r>
            <a:r>
              <a:rPr lang="en-US" dirty="0" err="1"/>
              <a:t>datelor</a:t>
            </a:r>
            <a:r>
              <a:rPr lang="en-US" dirty="0"/>
              <a:t>, dt </a:t>
            </a:r>
            <a:r>
              <a:rPr lang="en-US" dirty="0" err="1"/>
              <a:t>adancimea</a:t>
            </a:r>
            <a:r>
              <a:rPr lang="en-US" dirty="0"/>
              <a:t> din arbore, k </a:t>
            </a:r>
            <a:r>
              <a:rPr lang="en-US" dirty="0" err="1"/>
              <a:t>numarul</a:t>
            </a:r>
            <a:r>
              <a:rPr lang="en-US" dirty="0"/>
              <a:t> de </a:t>
            </a:r>
            <a:r>
              <a:rPr lang="en-US" dirty="0" err="1"/>
              <a:t>vecini</a:t>
            </a:r>
            <a:r>
              <a:rPr lang="en-US" dirty="0"/>
              <a:t>, g </a:t>
            </a:r>
            <a:r>
              <a:rPr lang="en-US" dirty="0" err="1"/>
              <a:t>numarul</a:t>
            </a:r>
            <a:r>
              <a:rPr lang="en-US" dirty="0"/>
              <a:t> de </a:t>
            </a:r>
            <a:r>
              <a:rPr lang="en-US" dirty="0" err="1"/>
              <a:t>generatii</a:t>
            </a:r>
            <a:r>
              <a:rPr lang="en-US" dirty="0"/>
              <a:t> </a:t>
            </a:r>
            <a:r>
              <a:rPr lang="en-US" dirty="0" err="1"/>
              <a:t>si</a:t>
            </a:r>
            <a:r>
              <a:rPr lang="en-US" dirty="0"/>
              <a:t> c </a:t>
            </a:r>
            <a:r>
              <a:rPr lang="en-US" dirty="0" err="1"/>
              <a:t>numarul</a:t>
            </a:r>
            <a:r>
              <a:rPr lang="en-US" dirty="0"/>
              <a:t> de </a:t>
            </a:r>
            <a:r>
              <a:rPr lang="en-US" dirty="0" err="1"/>
              <a:t>clase</a:t>
            </a:r>
            <a:r>
              <a:rPr lang="en-US" dirty="0"/>
              <a:t>.</a:t>
            </a:r>
          </a:p>
          <a:p>
            <a:pPr marL="457200" lvl="0" indent="-317500" algn="l" rtl="0">
              <a:spcBef>
                <a:spcPts val="1000"/>
              </a:spcBef>
              <a:spcAft>
                <a:spcPts val="0"/>
              </a:spcAft>
              <a:buSzPts val="1400"/>
              <a:buChar char="•"/>
            </a:pPr>
            <a:endParaRPr lang="en-US" dirty="0"/>
          </a:p>
        </p:txBody>
      </p:sp>
    </p:spTree>
    <p:extLst>
      <p:ext uri="{BB962C8B-B14F-4D97-AF65-F5344CB8AC3E}">
        <p14:creationId xmlns:p14="http://schemas.microsoft.com/office/powerpoint/2010/main" val="14602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5"/>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en-US" sz="4000" dirty="0">
                <a:solidFill>
                  <a:schemeClr val="tx1"/>
                </a:solidFill>
                <a:highlight>
                  <a:srgbClr val="C0C0C0"/>
                </a:highlight>
              </a:rPr>
              <a:t>Context</a:t>
            </a:r>
            <a:endParaRPr lang="ro-RO" sz="4000" dirty="0">
              <a:solidFill>
                <a:schemeClr val="tx1"/>
              </a:solidFill>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03029" y="2526771"/>
            <a:ext cx="1147175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Datorita</a:t>
            </a:r>
            <a:r>
              <a:rPr lang="en-US" dirty="0"/>
              <a:t> </a:t>
            </a:r>
            <a:r>
              <a:rPr lang="en-US" dirty="0" err="1"/>
              <a:t>cresterii</a:t>
            </a:r>
            <a:r>
              <a:rPr lang="en-US" dirty="0"/>
              <a:t> </a:t>
            </a:r>
            <a:r>
              <a:rPr lang="en-US" dirty="0" err="1"/>
              <a:t>gradului</a:t>
            </a:r>
            <a:r>
              <a:rPr lang="en-US" dirty="0"/>
              <a:t> de </a:t>
            </a:r>
            <a:r>
              <a:rPr lang="en-US" dirty="0" err="1"/>
              <a:t>utilizare</a:t>
            </a:r>
            <a:r>
              <a:rPr lang="en-US" dirty="0"/>
              <a:t> a </a:t>
            </a:r>
            <a:r>
              <a:rPr lang="en-US" dirty="0" err="1"/>
              <a:t>aplicatiilor</a:t>
            </a:r>
            <a:r>
              <a:rPr lang="en-US" dirty="0"/>
              <a:t> web, </a:t>
            </a:r>
            <a:r>
              <a:rPr lang="en-US" dirty="0" err="1"/>
              <a:t>testarea</a:t>
            </a:r>
            <a:r>
              <a:rPr lang="en-US" dirty="0"/>
              <a:t> </a:t>
            </a:r>
            <a:r>
              <a:rPr lang="en-US" dirty="0" err="1"/>
              <a:t>manuala</a:t>
            </a:r>
            <a:r>
              <a:rPr lang="en-US" dirty="0"/>
              <a:t> </a:t>
            </a:r>
            <a:r>
              <a:rPr lang="en-US" dirty="0" err="1"/>
              <a:t>pentru</a:t>
            </a:r>
            <a:r>
              <a:rPr lang="en-US" dirty="0"/>
              <a:t> </a:t>
            </a:r>
            <a:r>
              <a:rPr lang="en-US" dirty="0" err="1"/>
              <a:t>vulnerabilitati</a:t>
            </a:r>
            <a:r>
              <a:rPr lang="en-US" dirty="0"/>
              <a:t> a </a:t>
            </a:r>
            <a:r>
              <a:rPr lang="en-US" dirty="0" err="1"/>
              <a:t>devenit</a:t>
            </a:r>
            <a:r>
              <a:rPr lang="en-US" dirty="0"/>
              <a:t> </a:t>
            </a:r>
            <a:r>
              <a:rPr lang="en-US" dirty="0" err="1"/>
              <a:t>dificila</a:t>
            </a:r>
            <a:endParaRPr lang="en-US" dirty="0"/>
          </a:p>
          <a:p>
            <a:endParaRPr lang="en-US" dirty="0"/>
          </a:p>
          <a:p>
            <a:r>
              <a:rPr lang="en-US" dirty="0"/>
              <a:t>Un </a:t>
            </a:r>
            <a:r>
              <a:rPr lang="en-US" dirty="0" err="1"/>
              <a:t>atacator</a:t>
            </a:r>
            <a:r>
              <a:rPr lang="en-US" dirty="0"/>
              <a:t> </a:t>
            </a:r>
            <a:r>
              <a:rPr lang="en-US" dirty="0" err="1"/>
              <a:t>poate</a:t>
            </a:r>
            <a:r>
              <a:rPr lang="en-US" dirty="0"/>
              <a:t> </a:t>
            </a:r>
            <a:r>
              <a:rPr lang="en-US" dirty="0" err="1"/>
              <a:t>exploata</a:t>
            </a:r>
            <a:r>
              <a:rPr lang="en-US" dirty="0"/>
              <a:t> </a:t>
            </a:r>
            <a:r>
              <a:rPr lang="en-US" dirty="0" err="1"/>
              <a:t>aceste</a:t>
            </a:r>
            <a:r>
              <a:rPr lang="en-US" dirty="0"/>
              <a:t> </a:t>
            </a:r>
            <a:r>
              <a:rPr lang="en-US" dirty="0" err="1"/>
              <a:t>erori</a:t>
            </a:r>
            <a:r>
              <a:rPr lang="en-US" dirty="0"/>
              <a:t> in design </a:t>
            </a:r>
            <a:r>
              <a:rPr lang="en-US" dirty="0" err="1"/>
              <a:t>sau</a:t>
            </a:r>
            <a:r>
              <a:rPr lang="en-US" dirty="0"/>
              <a:t> </a:t>
            </a:r>
            <a:r>
              <a:rPr lang="en-US" dirty="0" err="1"/>
              <a:t>implementare</a:t>
            </a:r>
            <a:r>
              <a:rPr lang="en-US" dirty="0"/>
              <a:t> </a:t>
            </a:r>
            <a:r>
              <a:rPr lang="en-US" dirty="0" err="1"/>
              <a:t>pentru</a:t>
            </a:r>
            <a:r>
              <a:rPr lang="en-US" dirty="0"/>
              <a:t> a </a:t>
            </a:r>
            <a:r>
              <a:rPr lang="en-US" dirty="0" err="1"/>
              <a:t>expune</a:t>
            </a:r>
            <a:r>
              <a:rPr lang="en-US" dirty="0"/>
              <a:t> nu </a:t>
            </a:r>
            <a:r>
              <a:rPr lang="en-US" dirty="0" err="1"/>
              <a:t>doar</a:t>
            </a:r>
            <a:r>
              <a:rPr lang="en-US" dirty="0"/>
              <a:t> </a:t>
            </a:r>
            <a:r>
              <a:rPr lang="en-US" dirty="0" err="1"/>
              <a:t>sistemul</a:t>
            </a:r>
            <a:r>
              <a:rPr lang="en-US" dirty="0"/>
              <a:t> in sine, ci </a:t>
            </a:r>
            <a:r>
              <a:rPr lang="en-US" dirty="0" err="1"/>
              <a:t>si</a:t>
            </a:r>
            <a:r>
              <a:rPr lang="en-US" dirty="0"/>
              <a:t> </a:t>
            </a:r>
            <a:r>
              <a:rPr lang="en-US" dirty="0" err="1"/>
              <a:t>sisteme</a:t>
            </a:r>
            <a:r>
              <a:rPr lang="en-US" dirty="0"/>
              <a:t> </a:t>
            </a:r>
            <a:r>
              <a:rPr lang="en-US" dirty="0" err="1"/>
              <a:t>auxiliare</a:t>
            </a:r>
            <a:endParaRPr lang="en-US" dirty="0"/>
          </a:p>
          <a:p>
            <a:endParaRPr lang="en-US" dirty="0"/>
          </a:p>
          <a:p>
            <a:r>
              <a:rPr lang="en-US" dirty="0"/>
              <a:t>Una </a:t>
            </a:r>
            <a:r>
              <a:rPr lang="en-US" dirty="0" err="1"/>
              <a:t>dintre</a:t>
            </a:r>
            <a:r>
              <a:rPr lang="en-US" dirty="0"/>
              <a:t> </a:t>
            </a:r>
            <a:r>
              <a:rPr lang="en-US" dirty="0" err="1"/>
              <a:t>cele</a:t>
            </a:r>
            <a:r>
              <a:rPr lang="en-US" dirty="0"/>
              <a:t> </a:t>
            </a:r>
            <a:r>
              <a:rPr lang="en-US" dirty="0" err="1"/>
              <a:t>mai</a:t>
            </a:r>
            <a:r>
              <a:rPr lang="en-US" dirty="0"/>
              <a:t> </a:t>
            </a:r>
            <a:r>
              <a:rPr lang="en-US" dirty="0" err="1"/>
              <a:t>comune</a:t>
            </a:r>
            <a:r>
              <a:rPr lang="en-US" dirty="0"/>
              <a:t> </a:t>
            </a:r>
            <a:r>
              <a:rPr lang="en-US" dirty="0" err="1"/>
              <a:t>vulnerabilitati</a:t>
            </a:r>
            <a:r>
              <a:rPr lang="en-US" dirty="0"/>
              <a:t> </a:t>
            </a:r>
            <a:r>
              <a:rPr lang="en-US" dirty="0" err="1"/>
              <a:t>este</a:t>
            </a:r>
            <a:r>
              <a:rPr lang="en-US" dirty="0"/>
              <a:t> cross-site scripting (XSS), o </a:t>
            </a:r>
            <a:r>
              <a:rPr lang="en-US" dirty="0" err="1"/>
              <a:t>tehnica</a:t>
            </a:r>
            <a:r>
              <a:rPr lang="en-US" dirty="0"/>
              <a:t> de a </a:t>
            </a:r>
            <a:r>
              <a:rPr lang="en-US" dirty="0" err="1"/>
              <a:t>atasa</a:t>
            </a:r>
            <a:r>
              <a:rPr lang="en-US" dirty="0"/>
              <a:t> un malware </a:t>
            </a:r>
            <a:r>
              <a:rPr lang="en-US" dirty="0" err="1"/>
              <a:t>unui</a:t>
            </a:r>
            <a:r>
              <a:rPr lang="en-US" dirty="0"/>
              <a:t> site </a:t>
            </a:r>
            <a:r>
              <a:rPr lang="en-US" dirty="0" err="1"/>
              <a:t>nemalitios</a:t>
            </a:r>
            <a:r>
              <a:rPr lang="en-US" dirty="0"/>
              <a:t>.</a:t>
            </a:r>
          </a:p>
        </p:txBody>
      </p:sp>
    </p:spTree>
    <p:extLst>
      <p:ext uri="{BB962C8B-B14F-4D97-AF65-F5344CB8AC3E}">
        <p14:creationId xmlns:p14="http://schemas.microsoft.com/office/powerpoint/2010/main" val="1439585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en-US" sz="4900" dirty="0" err="1">
                <a:highlight>
                  <a:srgbClr val="C0C0C0"/>
                </a:highlight>
              </a:rPr>
              <a:t>Concluzii</a:t>
            </a:r>
            <a:endParaRPr lang="ro-RO" sz="4900" dirty="0">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extBox 7">
            <a:extLst>
              <a:ext uri="{FF2B5EF4-FFF2-40B4-BE49-F238E27FC236}">
                <a16:creationId xmlns:a16="http://schemas.microsoft.com/office/drawing/2014/main" id="{006CBB93-0CD0-FF0D-6559-61BA8139DC89}"/>
              </a:ext>
            </a:extLst>
          </p:cNvPr>
          <p:cNvSpPr txBox="1"/>
          <p:nvPr/>
        </p:nvSpPr>
        <p:spPr>
          <a:xfrm>
            <a:off x="612293" y="2260031"/>
            <a:ext cx="10527775" cy="2841804"/>
          </a:xfrm>
          <a:prstGeom prst="rect">
            <a:avLst/>
          </a:prstGeom>
          <a:noFill/>
        </p:spPr>
        <p:txBody>
          <a:bodyPr wrap="square">
            <a:spAutoFit/>
          </a:bodyPr>
          <a:lstStyle/>
          <a:p>
            <a:pPr marL="457200" lvl="0" indent="-317500" algn="l" rtl="0">
              <a:spcBef>
                <a:spcPts val="1000"/>
              </a:spcBef>
              <a:spcAft>
                <a:spcPts val="0"/>
              </a:spcAft>
              <a:buSzPts val="1400"/>
              <a:buChar char="•"/>
            </a:pPr>
            <a:r>
              <a:rPr lang="en-US" dirty="0" err="1"/>
              <a:t>Atacurile</a:t>
            </a:r>
            <a:r>
              <a:rPr lang="en-US" dirty="0"/>
              <a:t> XSS sunt o </a:t>
            </a:r>
            <a:r>
              <a:rPr lang="en-US" dirty="0" err="1"/>
              <a:t>amenintare</a:t>
            </a:r>
            <a:r>
              <a:rPr lang="en-US" dirty="0"/>
              <a:t> </a:t>
            </a:r>
            <a:r>
              <a:rPr lang="en-US" dirty="0" err="1"/>
              <a:t>prevalenta</a:t>
            </a:r>
            <a:r>
              <a:rPr lang="en-US" dirty="0"/>
              <a:t> </a:t>
            </a:r>
            <a:r>
              <a:rPr lang="en-US" dirty="0" err="1"/>
              <a:t>si</a:t>
            </a:r>
            <a:r>
              <a:rPr lang="en-US" dirty="0"/>
              <a:t> </a:t>
            </a:r>
            <a:r>
              <a:rPr lang="en-US" dirty="0" err="1"/>
              <a:t>persistenta</a:t>
            </a:r>
            <a:r>
              <a:rPr lang="en-US" dirty="0"/>
              <a:t> </a:t>
            </a:r>
            <a:r>
              <a:rPr lang="en-US" dirty="0" err="1"/>
              <a:t>ce</a:t>
            </a:r>
            <a:r>
              <a:rPr lang="en-US" dirty="0"/>
              <a:t> </a:t>
            </a:r>
            <a:r>
              <a:rPr lang="en-US" dirty="0" err="1"/>
              <a:t>este</a:t>
            </a:r>
            <a:r>
              <a:rPr lang="en-US" dirty="0"/>
              <a:t> </a:t>
            </a:r>
            <a:r>
              <a:rPr lang="en-US" dirty="0" err="1"/>
              <a:t>greu</a:t>
            </a:r>
            <a:r>
              <a:rPr lang="en-US" dirty="0"/>
              <a:t> de </a:t>
            </a:r>
            <a:r>
              <a:rPr lang="en-US" dirty="0" err="1"/>
              <a:t>detectat</a:t>
            </a:r>
            <a:r>
              <a:rPr lang="en-US" dirty="0"/>
              <a:t> </a:t>
            </a:r>
            <a:r>
              <a:rPr lang="en-US" dirty="0" err="1"/>
              <a:t>si</a:t>
            </a:r>
            <a:r>
              <a:rPr lang="en-US" dirty="0"/>
              <a:t> </a:t>
            </a:r>
            <a:r>
              <a:rPr lang="en-US" dirty="0" err="1"/>
              <a:t>prevenit</a:t>
            </a:r>
            <a:r>
              <a:rPr lang="en-US" dirty="0"/>
              <a:t>. </a:t>
            </a:r>
            <a:r>
              <a:rPr lang="en-US" dirty="0" err="1"/>
              <a:t>Tehnicile</a:t>
            </a:r>
            <a:r>
              <a:rPr lang="en-US" dirty="0"/>
              <a:t> </a:t>
            </a:r>
            <a:r>
              <a:rPr lang="en-US" dirty="0" err="1"/>
              <a:t>recente</a:t>
            </a:r>
            <a:r>
              <a:rPr lang="en-US" dirty="0"/>
              <a:t> de </a:t>
            </a:r>
            <a:r>
              <a:rPr lang="en-US" dirty="0" err="1"/>
              <a:t>invatarare</a:t>
            </a:r>
            <a:r>
              <a:rPr lang="en-US" dirty="0"/>
              <a:t> automata </a:t>
            </a:r>
            <a:r>
              <a:rPr lang="en-US" dirty="0" err="1"/>
              <a:t>arata</a:t>
            </a:r>
            <a:r>
              <a:rPr lang="en-US" dirty="0"/>
              <a:t> potential </a:t>
            </a:r>
            <a:r>
              <a:rPr lang="en-US" dirty="0" err="1"/>
              <a:t>dar</a:t>
            </a:r>
            <a:r>
              <a:rPr lang="en-US" dirty="0"/>
              <a:t> se </a:t>
            </a:r>
            <a:r>
              <a:rPr lang="en-US" dirty="0" err="1"/>
              <a:t>adapteaza</a:t>
            </a:r>
            <a:r>
              <a:rPr lang="en-US" dirty="0"/>
              <a:t> cu </a:t>
            </a:r>
            <a:r>
              <a:rPr lang="en-US" dirty="0" err="1"/>
              <a:t>dificultate</a:t>
            </a:r>
            <a:r>
              <a:rPr lang="en-US" dirty="0"/>
              <a:t> la </a:t>
            </a:r>
            <a:r>
              <a:rPr lang="en-US" dirty="0" err="1"/>
              <a:t>atacuri</a:t>
            </a:r>
            <a:r>
              <a:rPr lang="en-US" dirty="0"/>
              <a:t> </a:t>
            </a:r>
            <a:r>
              <a:rPr lang="en-US" dirty="0" err="1"/>
              <a:t>noi</a:t>
            </a:r>
            <a:r>
              <a:rPr lang="en-US" dirty="0"/>
              <a:t>.</a:t>
            </a:r>
          </a:p>
          <a:p>
            <a:pPr marL="457200" lvl="0" indent="-317500" algn="l" rtl="0">
              <a:spcBef>
                <a:spcPts val="1000"/>
              </a:spcBef>
              <a:spcAft>
                <a:spcPts val="0"/>
              </a:spcAft>
              <a:buSzPts val="1400"/>
              <a:buChar char="•"/>
            </a:pPr>
            <a:r>
              <a:rPr lang="en-US" dirty="0" err="1"/>
              <a:t>Metodologia</a:t>
            </a:r>
            <a:r>
              <a:rPr lang="en-US" dirty="0"/>
              <a:t> </a:t>
            </a:r>
            <a:r>
              <a:rPr lang="en-US" dirty="0" err="1"/>
              <a:t>propusa</a:t>
            </a:r>
            <a:r>
              <a:rPr lang="en-US" dirty="0"/>
              <a:t> </a:t>
            </a:r>
            <a:r>
              <a:rPr lang="en-US" dirty="0" err="1"/>
              <a:t>combina</a:t>
            </a:r>
            <a:r>
              <a:rPr lang="en-US" dirty="0"/>
              <a:t> </a:t>
            </a:r>
            <a:r>
              <a:rPr lang="en-US" dirty="0" err="1"/>
              <a:t>algoritmi</a:t>
            </a:r>
            <a:r>
              <a:rPr lang="en-US" dirty="0"/>
              <a:t> </a:t>
            </a:r>
            <a:r>
              <a:rPr lang="en-US" dirty="0" err="1"/>
              <a:t>genetici</a:t>
            </a:r>
            <a:r>
              <a:rPr lang="en-US" dirty="0"/>
              <a:t> </a:t>
            </a:r>
            <a:r>
              <a:rPr lang="en-US" dirty="0" err="1"/>
              <a:t>pentru</a:t>
            </a:r>
            <a:r>
              <a:rPr lang="en-US" dirty="0"/>
              <a:t> </a:t>
            </a:r>
            <a:r>
              <a:rPr lang="en-US" dirty="0" err="1"/>
              <a:t>analiza</a:t>
            </a:r>
            <a:r>
              <a:rPr lang="en-US" dirty="0"/>
              <a:t> </a:t>
            </a:r>
            <a:r>
              <a:rPr lang="en-US" dirty="0" err="1"/>
              <a:t>statica</a:t>
            </a:r>
            <a:r>
              <a:rPr lang="en-US" dirty="0"/>
              <a:t> cu </a:t>
            </a:r>
            <a:r>
              <a:rPr lang="en-US" dirty="0" err="1"/>
              <a:t>inferenta</a:t>
            </a:r>
            <a:r>
              <a:rPr lang="en-US" dirty="0"/>
              <a:t> </a:t>
            </a:r>
            <a:r>
              <a:rPr lang="en-US" dirty="0" err="1"/>
              <a:t>statistica</a:t>
            </a:r>
            <a:r>
              <a:rPr lang="en-US" dirty="0"/>
              <a:t> </a:t>
            </a:r>
            <a:r>
              <a:rPr lang="en-US" dirty="0" err="1"/>
              <a:t>pentru</a:t>
            </a:r>
            <a:r>
              <a:rPr lang="en-US" dirty="0"/>
              <a:t> </a:t>
            </a:r>
            <a:r>
              <a:rPr lang="en-US" dirty="0" err="1"/>
              <a:t>inspectia</a:t>
            </a:r>
            <a:r>
              <a:rPr lang="en-US" dirty="0"/>
              <a:t> payload-</a:t>
            </a:r>
            <a:r>
              <a:rPr lang="en-US" dirty="0" err="1"/>
              <a:t>urilor</a:t>
            </a:r>
            <a:r>
              <a:rPr lang="en-US" dirty="0"/>
              <a:t> </a:t>
            </a:r>
            <a:r>
              <a:rPr lang="en-US" dirty="0" err="1"/>
              <a:t>si</a:t>
            </a:r>
            <a:r>
              <a:rPr lang="en-US" dirty="0"/>
              <a:t> cu </a:t>
            </a:r>
            <a:r>
              <a:rPr lang="en-US" dirty="0" err="1"/>
              <a:t>invatarea</a:t>
            </a:r>
            <a:r>
              <a:rPr lang="en-US" dirty="0"/>
              <a:t> </a:t>
            </a:r>
            <a:r>
              <a:rPr lang="en-US" dirty="0" err="1"/>
              <a:t>ranforsata</a:t>
            </a:r>
            <a:r>
              <a:rPr lang="en-US" dirty="0"/>
              <a:t> </a:t>
            </a:r>
            <a:r>
              <a:rPr lang="en-US" dirty="0" err="1"/>
              <a:t>pentru</a:t>
            </a:r>
            <a:r>
              <a:rPr lang="en-US" dirty="0"/>
              <a:t> </a:t>
            </a:r>
            <a:r>
              <a:rPr lang="en-US" dirty="0" err="1"/>
              <a:t>adaptabilitate</a:t>
            </a:r>
            <a:r>
              <a:rPr lang="en-US" dirty="0"/>
              <a:t>. </a:t>
            </a:r>
          </a:p>
          <a:p>
            <a:pPr marL="457200" lvl="0" indent="-317500" algn="l" rtl="0">
              <a:spcBef>
                <a:spcPts val="1000"/>
              </a:spcBef>
              <a:spcAft>
                <a:spcPts val="0"/>
              </a:spcAft>
              <a:buSzPts val="1400"/>
              <a:buChar char="•"/>
            </a:pPr>
            <a:r>
              <a:rPr lang="en-US" dirty="0" err="1"/>
              <a:t>Aceasta</a:t>
            </a:r>
            <a:r>
              <a:rPr lang="en-US" dirty="0"/>
              <a:t> </a:t>
            </a:r>
            <a:r>
              <a:rPr lang="en-US" dirty="0" err="1"/>
              <a:t>metoda</a:t>
            </a:r>
            <a:r>
              <a:rPr lang="en-US" dirty="0"/>
              <a:t> </a:t>
            </a:r>
            <a:r>
              <a:rPr lang="en-US" dirty="0" err="1"/>
              <a:t>hibrida</a:t>
            </a:r>
            <a:r>
              <a:rPr lang="en-US" dirty="0"/>
              <a:t> </a:t>
            </a:r>
            <a:r>
              <a:rPr lang="en-US" dirty="0" err="1"/>
              <a:t>asigura</a:t>
            </a:r>
            <a:r>
              <a:rPr lang="en-US" dirty="0"/>
              <a:t> </a:t>
            </a:r>
            <a:r>
              <a:rPr lang="en-US" dirty="0" err="1"/>
              <a:t>detectia</a:t>
            </a:r>
            <a:r>
              <a:rPr lang="en-US" dirty="0"/>
              <a:t> XSS, </a:t>
            </a:r>
            <a:r>
              <a:rPr lang="en-US" dirty="0" err="1"/>
              <a:t>demonstrand</a:t>
            </a:r>
            <a:r>
              <a:rPr lang="en-US" dirty="0"/>
              <a:t> o </a:t>
            </a:r>
            <a:r>
              <a:rPr lang="en-US" dirty="0" err="1"/>
              <a:t>performanta</a:t>
            </a:r>
            <a:r>
              <a:rPr lang="en-US" dirty="0"/>
              <a:t> </a:t>
            </a:r>
            <a:r>
              <a:rPr lang="en-US" dirty="0" err="1"/>
              <a:t>superioara</a:t>
            </a:r>
            <a:r>
              <a:rPr lang="en-US" dirty="0"/>
              <a:t> </a:t>
            </a:r>
            <a:r>
              <a:rPr lang="en-US" dirty="0" err="1"/>
              <a:t>metodelor</a:t>
            </a:r>
            <a:r>
              <a:rPr lang="en-US" dirty="0"/>
              <a:t> </a:t>
            </a:r>
            <a:r>
              <a:rPr lang="en-US" dirty="0" err="1"/>
              <a:t>existente</a:t>
            </a:r>
            <a:r>
              <a:rPr lang="en-US" dirty="0"/>
              <a:t> cu o </a:t>
            </a:r>
            <a:r>
              <a:rPr lang="en-US" dirty="0" err="1"/>
              <a:t>acuratete</a:t>
            </a:r>
            <a:r>
              <a:rPr lang="en-US" dirty="0"/>
              <a:t> de 99.75%,iar </a:t>
            </a:r>
            <a:r>
              <a:rPr lang="en-US" dirty="0" err="1"/>
              <a:t>abordarea</a:t>
            </a:r>
            <a:r>
              <a:rPr lang="en-US" dirty="0"/>
              <a:t> </a:t>
            </a:r>
            <a:r>
              <a:rPr lang="en-US" dirty="0" err="1"/>
              <a:t>transparenta</a:t>
            </a:r>
            <a:r>
              <a:rPr lang="en-US" dirty="0"/>
              <a:t> de tip white-box conduce la o </a:t>
            </a:r>
            <a:r>
              <a:rPr lang="en-US" dirty="0" err="1"/>
              <a:t>rezultate</a:t>
            </a:r>
            <a:r>
              <a:rPr lang="en-US" dirty="0"/>
              <a:t> </a:t>
            </a:r>
            <a:r>
              <a:rPr lang="en-US" dirty="0" err="1"/>
              <a:t>usor</a:t>
            </a:r>
            <a:r>
              <a:rPr lang="en-US" dirty="0"/>
              <a:t> </a:t>
            </a:r>
            <a:r>
              <a:rPr lang="en-US" dirty="0" err="1"/>
              <a:t>interpretabile</a:t>
            </a:r>
            <a:r>
              <a:rPr lang="en-US" dirty="0"/>
              <a:t>.</a:t>
            </a:r>
          </a:p>
        </p:txBody>
      </p:sp>
    </p:spTree>
    <p:extLst>
      <p:ext uri="{BB962C8B-B14F-4D97-AF65-F5344CB8AC3E}">
        <p14:creationId xmlns:p14="http://schemas.microsoft.com/office/powerpoint/2010/main" val="4009059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5"/>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en-US" sz="4000" dirty="0" err="1">
                <a:solidFill>
                  <a:schemeClr val="tx1"/>
                </a:solidFill>
                <a:highlight>
                  <a:srgbClr val="C0C0C0"/>
                </a:highlight>
              </a:rPr>
              <a:t>Clasificare</a:t>
            </a:r>
            <a:r>
              <a:rPr lang="en-US" sz="4000" dirty="0">
                <a:solidFill>
                  <a:schemeClr val="tx1"/>
                </a:solidFill>
                <a:highlight>
                  <a:srgbClr val="C0C0C0"/>
                </a:highlight>
              </a:rPr>
              <a:t> XSS</a:t>
            </a:r>
            <a:endParaRPr lang="ro-RO" sz="4000" dirty="0">
              <a:solidFill>
                <a:schemeClr val="tx1"/>
              </a:solidFill>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03029" y="1743943"/>
            <a:ext cx="11471753" cy="4341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Din </a:t>
            </a:r>
            <a:r>
              <a:rPr lang="en-US" dirty="0" err="1"/>
              <a:t>punct</a:t>
            </a:r>
            <a:r>
              <a:rPr lang="en-US" dirty="0"/>
              <a:t> de </a:t>
            </a:r>
            <a:r>
              <a:rPr lang="en-US" dirty="0" err="1"/>
              <a:t>vedere</a:t>
            </a:r>
            <a:r>
              <a:rPr lang="en-US" dirty="0"/>
              <a:t> functional</a:t>
            </a:r>
          </a:p>
          <a:p>
            <a:pPr lvl="1">
              <a:lnSpc>
                <a:spcPct val="150000"/>
              </a:lnSpc>
              <a:buFont typeface="Wingdings" panose="05000000000000000000" pitchFamily="2" charset="2"/>
              <a:buChar char="§"/>
            </a:pPr>
            <a:r>
              <a:rPr lang="en-US" dirty="0" err="1"/>
              <a:t>Stocat</a:t>
            </a:r>
            <a:r>
              <a:rPr lang="en-US" dirty="0"/>
              <a:t>: o </a:t>
            </a:r>
            <a:r>
              <a:rPr lang="en-US" dirty="0" err="1"/>
              <a:t>aplicatie</a:t>
            </a:r>
            <a:r>
              <a:rPr lang="en-US" dirty="0"/>
              <a:t> </a:t>
            </a:r>
            <a:r>
              <a:rPr lang="en-US" dirty="0" err="1"/>
              <a:t>retine</a:t>
            </a:r>
            <a:r>
              <a:rPr lang="en-US" dirty="0"/>
              <a:t> date </a:t>
            </a:r>
            <a:r>
              <a:rPr lang="en-US" dirty="0" err="1"/>
              <a:t>posibil</a:t>
            </a:r>
            <a:r>
              <a:rPr lang="en-US" dirty="0"/>
              <a:t> </a:t>
            </a:r>
            <a:r>
              <a:rPr lang="en-US" dirty="0" err="1"/>
              <a:t>nesigure</a:t>
            </a:r>
            <a:r>
              <a:rPr lang="en-US" dirty="0"/>
              <a:t>, </a:t>
            </a:r>
            <a:r>
              <a:rPr lang="en-US" dirty="0" err="1"/>
              <a:t>ce</a:t>
            </a:r>
            <a:r>
              <a:rPr lang="en-US" dirty="0"/>
              <a:t> </a:t>
            </a:r>
            <a:r>
              <a:rPr lang="en-US" dirty="0" err="1"/>
              <a:t>vor</a:t>
            </a:r>
            <a:r>
              <a:rPr lang="en-US" dirty="0"/>
              <a:t> fi </a:t>
            </a:r>
            <a:r>
              <a:rPr lang="en-US" dirty="0" err="1"/>
              <a:t>incluse</a:t>
            </a:r>
            <a:r>
              <a:rPr lang="en-US" dirty="0"/>
              <a:t> in </a:t>
            </a:r>
            <a:r>
              <a:rPr lang="en-US" dirty="0" err="1"/>
              <a:t>raspunsurile</a:t>
            </a:r>
            <a:r>
              <a:rPr lang="en-US" dirty="0"/>
              <a:t> HTTP </a:t>
            </a:r>
            <a:r>
              <a:rPr lang="en-US" dirty="0" err="1"/>
              <a:t>ulterioare</a:t>
            </a:r>
            <a:endParaRPr lang="en-US" dirty="0"/>
          </a:p>
          <a:p>
            <a:pPr lvl="1">
              <a:lnSpc>
                <a:spcPct val="150000"/>
              </a:lnSpc>
              <a:buFont typeface="Wingdings" panose="05000000000000000000" pitchFamily="2" charset="2"/>
              <a:buChar char="§"/>
            </a:pPr>
            <a:r>
              <a:rPr lang="en-US" dirty="0" err="1"/>
              <a:t>Reflectat</a:t>
            </a:r>
            <a:r>
              <a:rPr lang="en-US" dirty="0"/>
              <a:t>: o </a:t>
            </a:r>
            <a:r>
              <a:rPr lang="en-US" dirty="0" err="1"/>
              <a:t>aplicatie</a:t>
            </a:r>
            <a:r>
              <a:rPr lang="en-US" dirty="0"/>
              <a:t> </a:t>
            </a:r>
            <a:r>
              <a:rPr lang="en-US" dirty="0" err="1"/>
              <a:t>primeste</a:t>
            </a:r>
            <a:r>
              <a:rPr lang="en-US" dirty="0"/>
              <a:t> date </a:t>
            </a:r>
            <a:r>
              <a:rPr lang="en-US" dirty="0" err="1"/>
              <a:t>posibil</a:t>
            </a:r>
            <a:r>
              <a:rPr lang="en-US" dirty="0"/>
              <a:t> </a:t>
            </a:r>
            <a:r>
              <a:rPr lang="en-US" dirty="0" err="1"/>
              <a:t>nesigure</a:t>
            </a:r>
            <a:r>
              <a:rPr lang="en-US" dirty="0"/>
              <a:t>, </a:t>
            </a:r>
            <a:r>
              <a:rPr lang="en-US" dirty="0" err="1"/>
              <a:t>ce</a:t>
            </a:r>
            <a:r>
              <a:rPr lang="en-US" dirty="0"/>
              <a:t> sunt </a:t>
            </a:r>
            <a:r>
              <a:rPr lang="en-US" dirty="0" err="1"/>
              <a:t>utilizate</a:t>
            </a:r>
            <a:r>
              <a:rPr lang="en-US" dirty="0"/>
              <a:t> instant in </a:t>
            </a:r>
            <a:r>
              <a:rPr lang="en-US" dirty="0" err="1"/>
              <a:t>raspunsul</a:t>
            </a:r>
            <a:r>
              <a:rPr lang="en-US" dirty="0"/>
              <a:t> HTTP</a:t>
            </a:r>
          </a:p>
          <a:p>
            <a:pPr lvl="1">
              <a:lnSpc>
                <a:spcPct val="150000"/>
              </a:lnSpc>
              <a:buFont typeface="Wingdings" panose="05000000000000000000" pitchFamily="2" charset="2"/>
              <a:buChar char="§"/>
            </a:pPr>
            <a:r>
              <a:rPr lang="en-US" dirty="0" err="1"/>
              <a:t>Bazat</a:t>
            </a:r>
            <a:r>
              <a:rPr lang="en-US" dirty="0"/>
              <a:t> pe DOM: </a:t>
            </a:r>
            <a:r>
              <a:rPr lang="en-US" dirty="0" err="1"/>
              <a:t>Utilizarea</a:t>
            </a:r>
            <a:r>
              <a:rPr lang="en-US" dirty="0"/>
              <a:t> DOM-</a:t>
            </a:r>
            <a:r>
              <a:rPr lang="en-US" dirty="0" err="1"/>
              <a:t>ului</a:t>
            </a:r>
            <a:r>
              <a:rPr lang="en-US" dirty="0"/>
              <a:t> </a:t>
            </a:r>
            <a:r>
              <a:rPr lang="en-US" dirty="0" err="1"/>
              <a:t>si</a:t>
            </a:r>
            <a:r>
              <a:rPr lang="en-US" dirty="0"/>
              <a:t> a JavaScript </a:t>
            </a:r>
            <a:r>
              <a:rPr lang="en-US" dirty="0" err="1"/>
              <a:t>pentru</a:t>
            </a:r>
            <a:r>
              <a:rPr lang="en-US" dirty="0"/>
              <a:t> a </a:t>
            </a:r>
            <a:r>
              <a:rPr lang="en-US" dirty="0" err="1"/>
              <a:t>executa</a:t>
            </a:r>
            <a:r>
              <a:rPr lang="en-US" dirty="0"/>
              <a:t> cod </a:t>
            </a:r>
            <a:r>
              <a:rPr lang="en-US" dirty="0" err="1"/>
              <a:t>malitios</a:t>
            </a:r>
            <a:r>
              <a:rPr lang="en-US" dirty="0"/>
              <a:t> dynamic</a:t>
            </a:r>
          </a:p>
          <a:p>
            <a:pPr lvl="1"/>
            <a:endParaRPr lang="en-US" dirty="0"/>
          </a:p>
          <a:p>
            <a:pPr>
              <a:lnSpc>
                <a:spcPct val="150000"/>
              </a:lnSpc>
            </a:pPr>
            <a:r>
              <a:rPr lang="en-US" dirty="0"/>
              <a:t>Din </a:t>
            </a:r>
            <a:r>
              <a:rPr lang="en-US" dirty="0" err="1"/>
              <a:t>punct</a:t>
            </a:r>
            <a:r>
              <a:rPr lang="en-US" dirty="0"/>
              <a:t> de </a:t>
            </a:r>
            <a:r>
              <a:rPr lang="en-US" dirty="0" err="1"/>
              <a:t>vedere</a:t>
            </a:r>
            <a:r>
              <a:rPr lang="en-US" dirty="0"/>
              <a:t> al </a:t>
            </a:r>
            <a:r>
              <a:rPr lang="en-US" dirty="0" err="1"/>
              <a:t>tintei</a:t>
            </a:r>
            <a:r>
              <a:rPr lang="en-US" dirty="0"/>
              <a:t> </a:t>
            </a:r>
            <a:r>
              <a:rPr lang="en-US" dirty="0" err="1"/>
              <a:t>atacului</a:t>
            </a:r>
            <a:endParaRPr lang="en-US" dirty="0"/>
          </a:p>
          <a:p>
            <a:pPr lvl="1">
              <a:lnSpc>
                <a:spcPct val="150000"/>
              </a:lnSpc>
              <a:buFont typeface="Wingdings" panose="05000000000000000000" pitchFamily="2" charset="2"/>
              <a:buChar char="§"/>
            </a:pPr>
            <a:r>
              <a:rPr lang="en-US" dirty="0"/>
              <a:t>Client: </a:t>
            </a:r>
            <a:r>
              <a:rPr lang="en-US" dirty="0" err="1"/>
              <a:t>codul</a:t>
            </a:r>
            <a:r>
              <a:rPr lang="en-US" dirty="0"/>
              <a:t> </a:t>
            </a:r>
            <a:r>
              <a:rPr lang="en-US" dirty="0" err="1"/>
              <a:t>malitios</a:t>
            </a:r>
            <a:r>
              <a:rPr lang="en-US" dirty="0"/>
              <a:t> </a:t>
            </a:r>
            <a:r>
              <a:rPr lang="en-US" dirty="0" err="1"/>
              <a:t>este</a:t>
            </a:r>
            <a:r>
              <a:rPr lang="en-US" dirty="0"/>
              <a:t> </a:t>
            </a:r>
            <a:r>
              <a:rPr lang="en-US" dirty="0" err="1"/>
              <a:t>furnizat</a:t>
            </a:r>
            <a:r>
              <a:rPr lang="en-US" dirty="0"/>
              <a:t> de un alt </a:t>
            </a:r>
            <a:r>
              <a:rPr lang="en-US" dirty="0" err="1"/>
              <a:t>utilizator</a:t>
            </a:r>
            <a:endParaRPr lang="en-US" dirty="0"/>
          </a:p>
          <a:p>
            <a:pPr lvl="1">
              <a:lnSpc>
                <a:spcPct val="150000"/>
              </a:lnSpc>
              <a:buFont typeface="Wingdings" panose="05000000000000000000" pitchFamily="2" charset="2"/>
              <a:buChar char="§"/>
            </a:pPr>
            <a:r>
              <a:rPr lang="en-US" dirty="0"/>
              <a:t>Server: </a:t>
            </a:r>
            <a:r>
              <a:rPr lang="en-US" dirty="0" err="1"/>
              <a:t>codul</a:t>
            </a:r>
            <a:r>
              <a:rPr lang="en-US" dirty="0"/>
              <a:t> </a:t>
            </a:r>
            <a:r>
              <a:rPr lang="en-US" dirty="0" err="1"/>
              <a:t>malitios</a:t>
            </a:r>
            <a:r>
              <a:rPr lang="en-US" dirty="0"/>
              <a:t> </a:t>
            </a:r>
            <a:r>
              <a:rPr lang="en-US" dirty="0" err="1"/>
              <a:t>provine</a:t>
            </a:r>
            <a:r>
              <a:rPr lang="en-US" dirty="0"/>
              <a:t> de pe server</a:t>
            </a:r>
            <a:endParaRPr lang="ro-RO" dirty="0"/>
          </a:p>
        </p:txBody>
      </p:sp>
    </p:spTree>
    <p:extLst>
      <p:ext uri="{BB962C8B-B14F-4D97-AF65-F5344CB8AC3E}">
        <p14:creationId xmlns:p14="http://schemas.microsoft.com/office/powerpoint/2010/main" val="695980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0" y="-5"/>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it-IT" sz="4000" dirty="0">
                <a:solidFill>
                  <a:schemeClr val="tx1"/>
                </a:solidFill>
                <a:highlight>
                  <a:srgbClr val="C0C0C0"/>
                </a:highlight>
              </a:rPr>
              <a:t>Lacune in cercetarea anterioara articolului</a:t>
            </a:r>
            <a:endParaRPr lang="ro-RO" sz="4000" dirty="0">
              <a:solidFill>
                <a:schemeClr val="tx1"/>
              </a:solidFill>
              <a:highlight>
                <a:srgbClr val="C0C0C0"/>
              </a:highligh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60113" y="2291625"/>
            <a:ext cx="1147175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XSS </a:t>
            </a:r>
            <a:r>
              <a:rPr lang="en-US" dirty="0" err="1"/>
              <a:t>este</a:t>
            </a:r>
            <a:r>
              <a:rPr lang="en-US" dirty="0"/>
              <a:t> </a:t>
            </a:r>
            <a:r>
              <a:rPr lang="en-US" dirty="0" err="1"/>
              <a:t>inca</a:t>
            </a:r>
            <a:r>
              <a:rPr lang="en-US" dirty="0"/>
              <a:t> o forma de </a:t>
            </a:r>
            <a:r>
              <a:rPr lang="en-US" dirty="0" err="1"/>
              <a:t>atac</a:t>
            </a:r>
            <a:r>
              <a:rPr lang="en-US" dirty="0"/>
              <a:t> </a:t>
            </a:r>
            <a:r>
              <a:rPr lang="en-US" dirty="0" err="1"/>
              <a:t>eficienta</a:t>
            </a:r>
            <a:r>
              <a:rPr lang="en-US" dirty="0"/>
              <a:t>, </a:t>
            </a:r>
            <a:r>
              <a:rPr lang="en-US" dirty="0" err="1"/>
              <a:t>deci</a:t>
            </a:r>
            <a:r>
              <a:rPr lang="en-US" dirty="0"/>
              <a:t> nu a </a:t>
            </a:r>
            <a:r>
              <a:rPr lang="en-US" dirty="0" err="1"/>
              <a:t>fost</a:t>
            </a:r>
            <a:r>
              <a:rPr lang="en-US" dirty="0"/>
              <a:t> </a:t>
            </a:r>
            <a:r>
              <a:rPr lang="en-US" dirty="0" err="1"/>
              <a:t>descoperita</a:t>
            </a:r>
            <a:r>
              <a:rPr lang="en-US" dirty="0"/>
              <a:t> </a:t>
            </a:r>
            <a:r>
              <a:rPr lang="en-US" dirty="0" err="1"/>
              <a:t>inca</a:t>
            </a:r>
            <a:r>
              <a:rPr lang="en-US" dirty="0"/>
              <a:t> o </a:t>
            </a:r>
            <a:r>
              <a:rPr lang="en-US" dirty="0" err="1"/>
              <a:t>solutie</a:t>
            </a:r>
            <a:r>
              <a:rPr lang="en-US" dirty="0"/>
              <a:t> </a:t>
            </a:r>
            <a:r>
              <a:rPr lang="en-US" dirty="0" err="1"/>
              <a:t>completa</a:t>
            </a:r>
            <a:r>
              <a:rPr lang="en-US" dirty="0"/>
              <a:t> la </a:t>
            </a:r>
            <a:r>
              <a:rPr lang="en-US" dirty="0" err="1"/>
              <a:t>aceasta</a:t>
            </a:r>
            <a:r>
              <a:rPr lang="en-US" dirty="0"/>
              <a:t> </a:t>
            </a:r>
            <a:r>
              <a:rPr lang="en-US" dirty="0" err="1"/>
              <a:t>problema</a:t>
            </a:r>
            <a:endParaRPr lang="en-US" dirty="0"/>
          </a:p>
          <a:p>
            <a:endParaRPr lang="en-US" dirty="0"/>
          </a:p>
          <a:p>
            <a:r>
              <a:rPr lang="en-US" dirty="0" err="1"/>
              <a:t>Detectia</a:t>
            </a:r>
            <a:r>
              <a:rPr lang="en-US" dirty="0"/>
              <a:t> XSS </a:t>
            </a:r>
            <a:r>
              <a:rPr lang="en-US" dirty="0" err="1"/>
              <a:t>presupune</a:t>
            </a:r>
            <a:r>
              <a:rPr lang="en-US" dirty="0"/>
              <a:t> un </a:t>
            </a:r>
            <a:r>
              <a:rPr lang="en-US" dirty="0" err="1"/>
              <a:t>numar</a:t>
            </a:r>
            <a:r>
              <a:rPr lang="en-US" dirty="0"/>
              <a:t> mare de </a:t>
            </a:r>
            <a:r>
              <a:rPr lang="en-US" dirty="0" err="1"/>
              <a:t>exemple</a:t>
            </a:r>
            <a:r>
              <a:rPr lang="en-US" dirty="0"/>
              <a:t> </a:t>
            </a:r>
            <a:r>
              <a:rPr lang="en-US" dirty="0" err="1"/>
              <a:t>ce</a:t>
            </a:r>
            <a:r>
              <a:rPr lang="en-US" dirty="0"/>
              <a:t> sunt </a:t>
            </a:r>
            <a:r>
              <a:rPr lang="en-US" dirty="0" err="1"/>
              <a:t>declarate</a:t>
            </a:r>
            <a:r>
              <a:rPr lang="en-US" dirty="0"/>
              <a:t> </a:t>
            </a:r>
            <a:r>
              <a:rPr lang="en-US" dirty="0" err="1"/>
              <a:t>pozitive</a:t>
            </a:r>
            <a:r>
              <a:rPr lang="en-US" dirty="0"/>
              <a:t>, </a:t>
            </a:r>
            <a:r>
              <a:rPr lang="en-US" dirty="0" err="1"/>
              <a:t>dar</a:t>
            </a:r>
            <a:r>
              <a:rPr lang="en-US" dirty="0"/>
              <a:t> sunt in </a:t>
            </a:r>
            <a:r>
              <a:rPr lang="en-US" dirty="0" err="1"/>
              <a:t>realitate</a:t>
            </a:r>
            <a:r>
              <a:rPr lang="en-US" dirty="0"/>
              <a:t> software </a:t>
            </a:r>
            <a:r>
              <a:rPr lang="en-US" dirty="0" err="1"/>
              <a:t>nemalitios</a:t>
            </a:r>
            <a:r>
              <a:rPr lang="en-US" dirty="0"/>
              <a:t> (false positive)</a:t>
            </a:r>
          </a:p>
          <a:p>
            <a:endParaRPr lang="en-US" dirty="0"/>
          </a:p>
          <a:p>
            <a:r>
              <a:rPr lang="en-US" dirty="0" err="1"/>
              <a:t>Actuala</a:t>
            </a:r>
            <a:r>
              <a:rPr lang="en-US" dirty="0"/>
              <a:t> </a:t>
            </a:r>
            <a:r>
              <a:rPr lang="en-US" dirty="0" err="1"/>
              <a:t>tehnologie</a:t>
            </a:r>
            <a:r>
              <a:rPr lang="en-US" dirty="0"/>
              <a:t> </a:t>
            </a:r>
            <a:r>
              <a:rPr lang="en-US" dirty="0" err="1"/>
              <a:t>poate</a:t>
            </a:r>
            <a:r>
              <a:rPr lang="en-US" dirty="0"/>
              <a:t> </a:t>
            </a:r>
            <a:r>
              <a:rPr lang="en-US" dirty="0" err="1"/>
              <a:t>elimina</a:t>
            </a:r>
            <a:r>
              <a:rPr lang="en-US" dirty="0"/>
              <a:t> </a:t>
            </a:r>
            <a:r>
              <a:rPr lang="en-US" dirty="0" err="1"/>
              <a:t>toate</a:t>
            </a:r>
            <a:r>
              <a:rPr lang="en-US" dirty="0"/>
              <a:t> </a:t>
            </a:r>
            <a:r>
              <a:rPr lang="en-US" dirty="0" err="1"/>
              <a:t>vulnerabilitatile</a:t>
            </a:r>
            <a:r>
              <a:rPr lang="en-US" dirty="0"/>
              <a:t> </a:t>
            </a:r>
            <a:r>
              <a:rPr lang="en-US" dirty="0" err="1"/>
              <a:t>dintr</a:t>
            </a:r>
            <a:r>
              <a:rPr lang="en-US" dirty="0"/>
              <a:t>-un software (completeness), </a:t>
            </a:r>
            <a:r>
              <a:rPr lang="en-US" dirty="0" err="1"/>
              <a:t>dar</a:t>
            </a:r>
            <a:r>
              <a:rPr lang="en-US" dirty="0"/>
              <a:t> </a:t>
            </a:r>
            <a:r>
              <a:rPr lang="en-US" dirty="0" err="1"/>
              <a:t>prezinta</a:t>
            </a:r>
            <a:r>
              <a:rPr lang="en-US" dirty="0"/>
              <a:t> </a:t>
            </a:r>
            <a:r>
              <a:rPr lang="en-US" dirty="0" err="1"/>
              <a:t>multe</a:t>
            </a:r>
            <a:r>
              <a:rPr lang="en-US" dirty="0"/>
              <a:t> </a:t>
            </a:r>
            <a:r>
              <a:rPr lang="en-US" dirty="0" err="1"/>
              <a:t>exemple</a:t>
            </a:r>
            <a:r>
              <a:rPr lang="en-US" dirty="0"/>
              <a:t> de tip false positive (lack of soundness)</a:t>
            </a:r>
          </a:p>
          <a:p>
            <a:endParaRPr lang="en-US" dirty="0"/>
          </a:p>
          <a:p>
            <a:r>
              <a:rPr lang="en-US" dirty="0" err="1"/>
              <a:t>Actuala</a:t>
            </a:r>
            <a:r>
              <a:rPr lang="en-US" dirty="0"/>
              <a:t> </a:t>
            </a:r>
            <a:r>
              <a:rPr lang="en-US" dirty="0" err="1"/>
              <a:t>tehnologie</a:t>
            </a:r>
            <a:r>
              <a:rPr lang="en-US" dirty="0"/>
              <a:t> nu </a:t>
            </a:r>
            <a:r>
              <a:rPr lang="en-US" dirty="0" err="1"/>
              <a:t>este</a:t>
            </a:r>
            <a:r>
              <a:rPr lang="en-US" dirty="0"/>
              <a:t> </a:t>
            </a:r>
            <a:r>
              <a:rPr lang="en-US" dirty="0" err="1"/>
              <a:t>suficient</a:t>
            </a:r>
            <a:r>
              <a:rPr lang="en-US" dirty="0"/>
              <a:t> de </a:t>
            </a:r>
            <a:r>
              <a:rPr lang="en-US" dirty="0" err="1"/>
              <a:t>adaptiva</a:t>
            </a:r>
            <a:endParaRPr lang="ro-RO" dirty="0"/>
          </a:p>
        </p:txBody>
      </p:sp>
    </p:spTree>
    <p:extLst>
      <p:ext uri="{BB962C8B-B14F-4D97-AF65-F5344CB8AC3E}">
        <p14:creationId xmlns:p14="http://schemas.microsoft.com/office/powerpoint/2010/main" val="376905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ro-RO" sz="4000" dirty="0">
                <a:solidFill>
                  <a:schemeClr val="tx1"/>
                </a:solidFill>
                <a:highlight>
                  <a:srgbClr val="C0C0C0"/>
                </a:highlight>
              </a:rPr>
              <a:t>Introducere Reinforcement Learning</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magine 4" descr="O imagine care conține text, Font, captură de ecran, linie&#10;&#10;Descriere generată automat">
            <a:extLst>
              <a:ext uri="{FF2B5EF4-FFF2-40B4-BE49-F238E27FC236}">
                <a16:creationId xmlns:a16="http://schemas.microsoft.com/office/drawing/2014/main" id="{0D9AA625-DB4E-8F51-942A-2FA9ED4973CC}"/>
              </a:ext>
            </a:extLst>
          </p:cNvPr>
          <p:cNvPicPr>
            <a:picLocks noChangeAspect="1"/>
          </p:cNvPicPr>
          <p:nvPr/>
        </p:nvPicPr>
        <p:blipFill>
          <a:blip r:embed="rId4"/>
          <a:stretch>
            <a:fillRect/>
          </a:stretch>
        </p:blipFill>
        <p:spPr>
          <a:xfrm>
            <a:off x="3044086" y="1287507"/>
            <a:ext cx="5602788" cy="2435399"/>
          </a:xfrm>
          <a:prstGeom prst="rect">
            <a:avLst/>
          </a:prstGeom>
        </p:spPr>
      </p:pic>
      <p:sp>
        <p:nvSpPr>
          <p:cNvPr id="6" name="CasetăText 5">
            <a:extLst>
              <a:ext uri="{FF2B5EF4-FFF2-40B4-BE49-F238E27FC236}">
                <a16:creationId xmlns:a16="http://schemas.microsoft.com/office/drawing/2014/main" id="{3FD27120-93E2-BED9-C73F-4BBF03BF7A81}"/>
              </a:ext>
            </a:extLst>
          </p:cNvPr>
          <p:cNvSpPr txBox="1"/>
          <p:nvPr/>
        </p:nvSpPr>
        <p:spPr>
          <a:xfrm>
            <a:off x="365342" y="4060520"/>
            <a:ext cx="1147175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dirty="0"/>
              <a:t>Environment: In contextul atacurilor XSS, mediul reprezinta un dataset care contine payloadurile folosite in aceste atacuri.</a:t>
            </a:r>
          </a:p>
          <a:p>
            <a:endParaRPr lang="ro-RO" dirty="0"/>
          </a:p>
          <a:p>
            <a:r>
              <a:rPr lang="ro-RO" dirty="0"/>
              <a:t>In contextul nostru, folosim Reinforcement Learning pentru a adauga, sterge sau modifica proprietati (features) ale acestor payload-uri.</a:t>
            </a:r>
          </a:p>
        </p:txBody>
      </p:sp>
    </p:spTree>
    <p:extLst>
      <p:ext uri="{BB962C8B-B14F-4D97-AF65-F5344CB8AC3E}">
        <p14:creationId xmlns:p14="http://schemas.microsoft.com/office/powerpoint/2010/main" val="2499791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ro-RO" sz="4000" dirty="0">
                <a:solidFill>
                  <a:schemeClr val="tx1"/>
                </a:solidFill>
                <a:highlight>
                  <a:srgbClr val="C0C0C0"/>
                </a:highlight>
              </a:rPr>
              <a:t>Features/Cromozomi</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54904" y="1064712"/>
            <a:ext cx="1148219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sz="1600" dirty="0"/>
              <a:t>Un feature poate fi orice atribut extras din payload. Patru feature-uri comune pentru identificarea unui payload XSS sunt:</a:t>
            </a:r>
          </a:p>
          <a:p>
            <a:pPr marL="285750" indent="-285750">
              <a:buFont typeface="Arial"/>
              <a:buChar char="•"/>
            </a:pPr>
            <a:r>
              <a:rPr lang="ro-RO" sz="1600" dirty="0"/>
              <a:t>Lungimea inputului</a:t>
            </a:r>
          </a:p>
          <a:p>
            <a:pPr marL="285750" indent="-285750">
              <a:buFont typeface="Arial"/>
              <a:buChar char="•"/>
            </a:pPr>
            <a:r>
              <a:rPr lang="ro-RO" sz="1600" dirty="0"/>
              <a:t>Caractere sensitive (&lt; , &gt;)</a:t>
            </a:r>
          </a:p>
          <a:p>
            <a:pPr marL="285750" indent="-285750">
              <a:buFont typeface="Arial"/>
              <a:buChar char="•"/>
            </a:pPr>
            <a:r>
              <a:rPr lang="ro-RO" sz="1600" dirty="0"/>
              <a:t>Cuvinte sensitive (</a:t>
            </a:r>
            <a:r>
              <a:rPr lang="ro-RO" sz="1600" dirty="0">
                <a:ea typeface="+mn-lt"/>
                <a:cs typeface="+mn-lt"/>
              </a:rPr>
              <a:t>alert, eval, script)</a:t>
            </a:r>
            <a:endParaRPr lang="ro-RO" sz="1600" dirty="0"/>
          </a:p>
          <a:p>
            <a:pPr marL="285750" indent="-285750">
              <a:buFont typeface="Arial"/>
              <a:buChar char="•"/>
            </a:pPr>
            <a:r>
              <a:rPr lang="ro-RO" sz="1600" dirty="0"/>
              <a:t>Link-uri</a:t>
            </a:r>
          </a:p>
          <a:p>
            <a:pPr marL="285750" indent="-285750">
              <a:buFont typeface="Arial"/>
              <a:buChar char="•"/>
            </a:pPr>
            <a:endParaRPr lang="ro-RO" sz="1600" dirty="0"/>
          </a:p>
          <a:p>
            <a:pPr marL="285750" indent="-285750">
              <a:buFont typeface="Arial"/>
              <a:buChar char="•"/>
            </a:pPr>
            <a:endParaRPr lang="ro-RO" sz="1600" dirty="0"/>
          </a:p>
          <a:p>
            <a:r>
              <a:rPr lang="ro-RO" sz="1600" dirty="0"/>
              <a:t>Un cromozom este o colectie de features, iar o populatie e alcatuita din mai multi cromozomi.</a:t>
            </a:r>
          </a:p>
          <a:p>
            <a:pPr marL="285750" indent="-285750">
              <a:buFont typeface="Arial"/>
              <a:buChar char="•"/>
            </a:pPr>
            <a:endParaRPr lang="ro-RO" sz="1600" dirty="0"/>
          </a:p>
        </p:txBody>
      </p:sp>
      <p:pic>
        <p:nvPicPr>
          <p:cNvPr id="3" name="Imagine 2" descr="O imagine care conține text, captură de ecran, Font, număr&#10;&#10;Descriere generată automat">
            <a:extLst>
              <a:ext uri="{FF2B5EF4-FFF2-40B4-BE49-F238E27FC236}">
                <a16:creationId xmlns:a16="http://schemas.microsoft.com/office/drawing/2014/main" id="{A8F6B1B8-48E7-F80E-E33C-44C2B22720F8}"/>
              </a:ext>
            </a:extLst>
          </p:cNvPr>
          <p:cNvPicPr>
            <a:picLocks noChangeAspect="1"/>
          </p:cNvPicPr>
          <p:nvPr/>
        </p:nvPicPr>
        <p:blipFill>
          <a:blip r:embed="rId4"/>
          <a:stretch>
            <a:fillRect/>
          </a:stretch>
        </p:blipFill>
        <p:spPr>
          <a:xfrm>
            <a:off x="2779046" y="3429251"/>
            <a:ext cx="5952124" cy="3428499"/>
          </a:xfrm>
          <a:prstGeom prst="rect">
            <a:avLst/>
          </a:prstGeom>
        </p:spPr>
      </p:pic>
    </p:spTree>
    <p:extLst>
      <p:ext uri="{BB962C8B-B14F-4D97-AF65-F5344CB8AC3E}">
        <p14:creationId xmlns:p14="http://schemas.microsoft.com/office/powerpoint/2010/main" val="4213700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ro-RO" sz="4000" dirty="0">
                <a:solidFill>
                  <a:schemeClr val="tx1"/>
                </a:solidFill>
                <a:highlight>
                  <a:srgbClr val="C0C0C0"/>
                </a:highlight>
              </a:rPr>
              <a:t>Pattern</a:t>
            </a:r>
            <a:endParaRPr lang="ro-RO" dirty="0"/>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54904" y="1064712"/>
            <a:ext cx="1148219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ro-RO" sz="1600" dirty="0"/>
              <a:t>Payloadul XSS este convertit in format binar, care mai departe e separat in functie de features.</a:t>
            </a:r>
            <a:endParaRPr lang="ro-RO" dirty="0"/>
          </a:p>
          <a:p>
            <a:pPr marL="342900" indent="-342900">
              <a:buAutoNum type="arabicPeriod"/>
            </a:pPr>
            <a:r>
              <a:rPr lang="ro-RO" sz="1600" dirty="0"/>
              <a:t>Pattern-urile care se repeta de cele mai multe ori in datasetul procesat se cheama "macro cromozomi".</a:t>
            </a:r>
            <a:endParaRPr lang="ro-RO" dirty="0"/>
          </a:p>
          <a:p>
            <a:pPr marL="342900" indent="-342900">
              <a:buAutoNum type="arabicPeriod"/>
            </a:pPr>
            <a:endParaRPr lang="ro-RO" sz="1600" dirty="0"/>
          </a:p>
          <a:p>
            <a:pPr marL="342900" indent="-342900">
              <a:buAutoNum type="arabicPeriod"/>
            </a:pPr>
            <a:endParaRPr lang="ro-RO" sz="1600" dirty="0"/>
          </a:p>
        </p:txBody>
      </p:sp>
      <p:pic>
        <p:nvPicPr>
          <p:cNvPr id="5" name="Imagine 4" descr="O imagine care conține text, captură de ecran, număr, Font&#10;&#10;Descriere generată automat">
            <a:extLst>
              <a:ext uri="{FF2B5EF4-FFF2-40B4-BE49-F238E27FC236}">
                <a16:creationId xmlns:a16="http://schemas.microsoft.com/office/drawing/2014/main" id="{0ED23AF6-A4C7-426A-DE64-A068E6B90E3C}"/>
              </a:ext>
            </a:extLst>
          </p:cNvPr>
          <p:cNvPicPr>
            <a:picLocks noChangeAspect="1"/>
          </p:cNvPicPr>
          <p:nvPr/>
        </p:nvPicPr>
        <p:blipFill>
          <a:blip r:embed="rId4"/>
          <a:stretch>
            <a:fillRect/>
          </a:stretch>
        </p:blipFill>
        <p:spPr>
          <a:xfrm>
            <a:off x="1273342" y="1953426"/>
            <a:ext cx="9966158" cy="3382282"/>
          </a:xfrm>
          <a:prstGeom prst="rect">
            <a:avLst/>
          </a:prstGeom>
        </p:spPr>
      </p:pic>
      <p:sp>
        <p:nvSpPr>
          <p:cNvPr id="7" name="CasetăText 6">
            <a:extLst>
              <a:ext uri="{FF2B5EF4-FFF2-40B4-BE49-F238E27FC236}">
                <a16:creationId xmlns:a16="http://schemas.microsoft.com/office/drawing/2014/main" id="{85FBCF76-63F8-9C9A-4ED6-37FC41F48061}"/>
              </a:ext>
            </a:extLst>
          </p:cNvPr>
          <p:cNvSpPr txBox="1"/>
          <p:nvPr/>
        </p:nvSpPr>
        <p:spPr>
          <a:xfrm>
            <a:off x="352926" y="5656847"/>
            <a:ext cx="1149617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o-RO" sz="1600" dirty="0">
                <a:cs typeface="Segoe UI"/>
              </a:rPr>
              <a:t>Probabilitatea ne indica procentajul in care un macro cromozom se repeta intr-un feature file. </a:t>
            </a:r>
            <a:r>
              <a:rPr lang="en-US" sz="1600" dirty="0">
                <a:cs typeface="Segoe UI"/>
              </a:rPr>
              <a:t>​</a:t>
            </a:r>
          </a:p>
          <a:p>
            <a:r>
              <a:rPr lang="ro-RO" sz="1600" dirty="0">
                <a:cs typeface="Segoe UI"/>
              </a:rPr>
              <a:t>Pentru payload-uri cu o similitudine mare, se poate aplica o metoda de pattern matching pentru a reduce timpul computatiei.</a:t>
            </a:r>
            <a:r>
              <a:rPr lang="en-US" sz="1600" dirty="0">
                <a:cs typeface="Segoe UI"/>
              </a:rPr>
              <a:t>​</a:t>
            </a:r>
          </a:p>
        </p:txBody>
      </p:sp>
    </p:spTree>
    <p:extLst>
      <p:ext uri="{BB962C8B-B14F-4D97-AF65-F5344CB8AC3E}">
        <p14:creationId xmlns:p14="http://schemas.microsoft.com/office/powerpoint/2010/main" val="108845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a:bodyPr>
          <a:lstStyle/>
          <a:p>
            <a:r>
              <a:rPr lang="ro-RO" sz="4000" dirty="0">
                <a:solidFill>
                  <a:schemeClr val="tx1"/>
                </a:solidFill>
                <a:highlight>
                  <a:srgbClr val="C0C0C0"/>
                </a:highlight>
              </a:rPr>
              <a:t>Metodologie propusa</a:t>
            </a:r>
            <a:endParaRPr lang="ro-RO" dirty="0"/>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asetăText 5">
            <a:extLst>
              <a:ext uri="{FF2B5EF4-FFF2-40B4-BE49-F238E27FC236}">
                <a16:creationId xmlns:a16="http://schemas.microsoft.com/office/drawing/2014/main" id="{3FD27120-93E2-BED9-C73F-4BBF03BF7A81}"/>
              </a:ext>
            </a:extLst>
          </p:cNvPr>
          <p:cNvSpPr txBox="1"/>
          <p:nvPr/>
        </p:nvSpPr>
        <p:spPr>
          <a:xfrm>
            <a:off x="353477" y="2022977"/>
            <a:ext cx="5059164"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ro-RO" dirty="0">
                <a:ea typeface="Calibri" panose="020F0502020204030204" pitchFamily="34" charset="0"/>
                <a:cs typeface="Calibri" panose="020F0502020204030204" pitchFamily="34" charset="0"/>
              </a:rPr>
              <a:t>Obiectiv: Îmbunătățirea detectării vulnerabilităților XSS prin combinarea a trei tehnici avansate.</a:t>
            </a:r>
          </a:p>
          <a:p>
            <a:pPr marL="342900" indent="-342900">
              <a:buAutoNum type="arabicPeriod"/>
            </a:pPr>
            <a:r>
              <a:rPr lang="ro-RO" dirty="0">
                <a:ea typeface="Calibri" panose="020F0502020204030204" pitchFamily="34" charset="0"/>
                <a:cs typeface="Calibri" panose="020F0502020204030204" pitchFamily="34" charset="0"/>
              </a:rPr>
              <a:t>Componente:</a:t>
            </a:r>
          </a:p>
          <a:p>
            <a:pPr marL="800100" lvl="1" indent="-342900">
              <a:buAutoNum type="arabicPeriod"/>
            </a:pPr>
            <a:r>
              <a:rPr lang="ro-RO" dirty="0">
                <a:ea typeface="Calibri" panose="020F0502020204030204" pitchFamily="34" charset="0"/>
                <a:cs typeface="Calibri" panose="020F0502020204030204" pitchFamily="34" charset="0"/>
              </a:rPr>
              <a:t>Algoritm Genetic (GA)</a:t>
            </a:r>
          </a:p>
          <a:p>
            <a:pPr marL="800100" lvl="1" indent="-342900">
              <a:buAutoNum type="arabicPeriod"/>
            </a:pPr>
            <a:r>
              <a:rPr lang="ro-RO" dirty="0">
                <a:ea typeface="Calibri" panose="020F0502020204030204" pitchFamily="34" charset="0"/>
                <a:cs typeface="Calibri" panose="020F0502020204030204" pitchFamily="34" charset="0"/>
              </a:rPr>
              <a:t>Inferență Statistică</a:t>
            </a:r>
          </a:p>
          <a:p>
            <a:pPr marL="800100" lvl="1" indent="-342900">
              <a:buAutoNum type="arabicPeriod"/>
            </a:pPr>
            <a:r>
              <a:rPr lang="ro-RO" dirty="0">
                <a:ea typeface="Calibri" panose="020F0502020204030204" pitchFamily="34" charset="0"/>
                <a:cs typeface="Calibri" panose="020F0502020204030204" pitchFamily="34" charset="0"/>
              </a:rPr>
              <a:t>Învățare prin Întărire (RL)</a:t>
            </a:r>
          </a:p>
          <a:p>
            <a:pPr marL="342900" indent="-342900">
              <a:buAutoNum type="arabicPeriod"/>
            </a:pPr>
            <a:r>
              <a:rPr lang="ro-RO" dirty="0">
                <a:ea typeface="Calibri" panose="020F0502020204030204" pitchFamily="34" charset="0"/>
                <a:cs typeface="Calibri" panose="020F0502020204030204" pitchFamily="34" charset="0"/>
              </a:rPr>
              <a:t>Fluxul de Lucru:</a:t>
            </a:r>
          </a:p>
          <a:p>
            <a:pPr marL="800100" lvl="1" indent="-342900">
              <a:buAutoNum type="arabicPeriod"/>
            </a:pPr>
            <a:r>
              <a:rPr lang="ro-RO" dirty="0">
                <a:ea typeface="Calibri" panose="020F0502020204030204" pitchFamily="34" charset="0"/>
                <a:cs typeface="Calibri" panose="020F0502020204030204" pitchFamily="34" charset="0"/>
              </a:rPr>
              <a:t>Preprocesarea payload-ului</a:t>
            </a:r>
          </a:p>
          <a:p>
            <a:pPr marL="800100" lvl="1" indent="-342900">
              <a:buAutoNum type="arabicPeriod"/>
            </a:pPr>
            <a:r>
              <a:rPr lang="ro-RO" dirty="0">
                <a:ea typeface="Calibri" panose="020F0502020204030204" pitchFamily="34" charset="0"/>
                <a:cs typeface="Calibri" panose="020F0502020204030204" pitchFamily="34" charset="0"/>
              </a:rPr>
              <a:t>Analiza prin Distinguisher folosind modelul</a:t>
            </a:r>
          </a:p>
          <a:p>
            <a:pPr marL="800100" lvl="1" indent="-342900">
              <a:buAutoNum type="arabicPeriod"/>
            </a:pPr>
            <a:r>
              <a:rPr lang="ro-RO" dirty="0">
                <a:ea typeface="Calibri" panose="020F0502020204030204" pitchFamily="34" charset="0"/>
                <a:cs typeface="Calibri" panose="020F0502020204030204" pitchFamily="34" charset="0"/>
              </a:rPr>
              <a:t>Decizia finală despre starea payload-ului</a:t>
            </a:r>
          </a:p>
          <a:p>
            <a:pPr marL="342900" indent="-342900">
              <a:buAutoNum type="arabicPeriod"/>
            </a:pPr>
            <a:endParaRPr lang="ro-RO" sz="1600" dirty="0"/>
          </a:p>
          <a:p>
            <a:pPr marL="342900" indent="-342900">
              <a:buAutoNum type="arabicPeriod"/>
            </a:pPr>
            <a:endParaRPr lang="ro-RO" sz="1600" dirty="0"/>
          </a:p>
        </p:txBody>
      </p:sp>
      <p:pic>
        <p:nvPicPr>
          <p:cNvPr id="3" name="Picture 2">
            <a:extLst>
              <a:ext uri="{FF2B5EF4-FFF2-40B4-BE49-F238E27FC236}">
                <a16:creationId xmlns:a16="http://schemas.microsoft.com/office/drawing/2014/main" id="{788901ED-E36C-36D3-9DFB-28BFF7F646E2}"/>
              </a:ext>
            </a:extLst>
          </p:cNvPr>
          <p:cNvPicPr>
            <a:picLocks noChangeAspect="1"/>
          </p:cNvPicPr>
          <p:nvPr/>
        </p:nvPicPr>
        <p:blipFill>
          <a:blip r:embed="rId4"/>
          <a:stretch>
            <a:fillRect/>
          </a:stretch>
        </p:blipFill>
        <p:spPr>
          <a:xfrm>
            <a:off x="6096000" y="1816346"/>
            <a:ext cx="5918548" cy="4098266"/>
          </a:xfrm>
          <a:prstGeom prst="rect">
            <a:avLst/>
          </a:prstGeom>
        </p:spPr>
      </p:pic>
    </p:spTree>
    <p:extLst>
      <p:ext uri="{BB962C8B-B14F-4D97-AF65-F5344CB8AC3E}">
        <p14:creationId xmlns:p14="http://schemas.microsoft.com/office/powerpoint/2010/main" val="810845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17F8FF04-F1D6-F084-6278-6E21725D85E5}"/>
              </a:ext>
            </a:extLst>
          </p:cNvPr>
          <p:cNvPicPr>
            <a:picLocks noChangeAspect="1"/>
          </p:cNvPicPr>
          <p:nvPr/>
        </p:nvPicPr>
        <p:blipFill rotWithShape="1">
          <a:blip r:embed="rId3">
            <a:alphaModFix amt="84000"/>
          </a:blip>
          <a:srcRect r="-2" b="24259"/>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u 1"/>
          <p:cNvSpPr>
            <a:spLocks noGrp="1"/>
          </p:cNvSpPr>
          <p:nvPr>
            <p:ph type="ctrTitle"/>
          </p:nvPr>
        </p:nvSpPr>
        <p:spPr>
          <a:xfrm>
            <a:off x="174322" y="163881"/>
            <a:ext cx="9536176" cy="809726"/>
          </a:xfrm>
        </p:spPr>
        <p:txBody>
          <a:bodyPr>
            <a:normAutofit fontScale="90000"/>
          </a:bodyPr>
          <a:lstStyle/>
          <a:p>
            <a:r>
              <a:rPr lang="ro-RO" sz="4900" dirty="0">
                <a:highlight>
                  <a:srgbClr val="C0C0C0"/>
                </a:highlight>
              </a:rPr>
              <a:t>1. Algoritm Genetic </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454A2252-758A-9821-D214-93DBB9D2ADBE}"/>
              </a:ext>
            </a:extLst>
          </p:cNvPr>
          <p:cNvSpPr txBox="1"/>
          <p:nvPr/>
        </p:nvSpPr>
        <p:spPr>
          <a:xfrm>
            <a:off x="174322" y="1792144"/>
            <a:ext cx="11405149" cy="4247317"/>
          </a:xfrm>
          <a:prstGeom prst="rect">
            <a:avLst/>
          </a:prstGeom>
          <a:noFill/>
        </p:spPr>
        <p:txBody>
          <a:bodyPr wrap="square">
            <a:spAutoFit/>
          </a:bodyPr>
          <a:lstStyle/>
          <a:p>
            <a:pPr marL="285750" indent="-285750">
              <a:buFont typeface="Arial" panose="020B0604020202020204" pitchFamily="34" charset="0"/>
              <a:buChar char="•"/>
            </a:pPr>
            <a:r>
              <a:rPr lang="en-US" dirty="0"/>
              <a:t>Inițializarea Populației: Algoritmul Genetic începe cu un set de cromozomi, fiecare reprezentând o soluție posibilă pentru identificarea vulnerabilităților XSS. Acești cromozomi codifică caracteristici ale payload-urilor care ar putea indica o </a:t>
            </a:r>
            <a:r>
              <a:rPr lang="en-US" dirty="0" err="1"/>
              <a:t>vulnerabilitate</a:t>
            </a:r>
            <a:r>
              <a:rPr lang="en-US" dirty="0"/>
              <a:t>.</a:t>
            </a:r>
          </a:p>
          <a:p>
            <a:endParaRPr lang="en-US" dirty="0"/>
          </a:p>
          <a:p>
            <a:pPr marL="285750" indent="-285750">
              <a:buFont typeface="Arial" panose="020B0604020202020204" pitchFamily="34" charset="0"/>
              <a:buChar char="•"/>
            </a:pPr>
            <a:r>
              <a:rPr lang="en-US" sz="1800" dirty="0" err="1"/>
              <a:t>Funcția</a:t>
            </a:r>
            <a:r>
              <a:rPr lang="en-US" sz="1800" dirty="0"/>
              <a:t> de Fitness: </a:t>
            </a:r>
            <a:r>
              <a:rPr lang="en-US" sz="1800" dirty="0" err="1"/>
              <a:t>Fiecare</a:t>
            </a:r>
            <a:r>
              <a:rPr lang="en-US" sz="1800" dirty="0"/>
              <a:t> </a:t>
            </a:r>
            <a:r>
              <a:rPr lang="en-US" sz="1800" dirty="0" err="1"/>
              <a:t>cromozom</a:t>
            </a:r>
            <a:r>
              <a:rPr lang="en-US" sz="1800" dirty="0"/>
              <a:t> </a:t>
            </a:r>
            <a:r>
              <a:rPr lang="en-US" sz="1800" dirty="0" err="1"/>
              <a:t>este</a:t>
            </a:r>
            <a:r>
              <a:rPr lang="en-US" sz="1800" dirty="0"/>
              <a:t> </a:t>
            </a:r>
            <a:r>
              <a:rPr lang="en-US" sz="1800" dirty="0" err="1"/>
              <a:t>evaluat</a:t>
            </a:r>
            <a:r>
              <a:rPr lang="en-US" sz="1800" dirty="0"/>
              <a:t> pe </a:t>
            </a:r>
            <a:r>
              <a:rPr lang="en-US" sz="1800" dirty="0" err="1"/>
              <a:t>baza</a:t>
            </a:r>
            <a:r>
              <a:rPr lang="en-US" sz="1800" dirty="0"/>
              <a:t> </a:t>
            </a:r>
            <a:r>
              <a:rPr lang="en-US" sz="1800" dirty="0" err="1"/>
              <a:t>unei</a:t>
            </a:r>
            <a:r>
              <a:rPr lang="en-US" sz="1800" dirty="0"/>
              <a:t> </a:t>
            </a:r>
            <a:r>
              <a:rPr lang="en-US" sz="1800" dirty="0" err="1"/>
              <a:t>funcții</a:t>
            </a:r>
            <a:r>
              <a:rPr lang="en-US" sz="1800" dirty="0"/>
              <a:t> de fitness, care </a:t>
            </a:r>
            <a:r>
              <a:rPr lang="en-US" sz="1800" dirty="0" err="1"/>
              <a:t>măsoară</a:t>
            </a:r>
            <a:r>
              <a:rPr lang="en-US" sz="1800" dirty="0"/>
              <a:t> </a:t>
            </a:r>
            <a:r>
              <a:rPr lang="en-US" sz="1800" dirty="0" err="1"/>
              <a:t>cât</a:t>
            </a:r>
            <a:r>
              <a:rPr lang="en-US" sz="1800" dirty="0"/>
              <a:t> de bine </a:t>
            </a:r>
            <a:r>
              <a:rPr lang="en-US" sz="1800" dirty="0" err="1"/>
              <a:t>satisface</a:t>
            </a:r>
            <a:r>
              <a:rPr lang="en-US" sz="1800" dirty="0"/>
              <a:t> </a:t>
            </a:r>
            <a:r>
              <a:rPr lang="en-US" sz="1800" dirty="0" err="1"/>
              <a:t>constrângerile</a:t>
            </a:r>
            <a:r>
              <a:rPr lang="en-US" sz="1800" dirty="0"/>
              <a:t> </a:t>
            </a:r>
            <a:r>
              <a:rPr lang="en-US" sz="1800" dirty="0" err="1"/>
              <a:t>predefinite</a:t>
            </a:r>
            <a:r>
              <a:rPr lang="en-US" sz="1800" dirty="0"/>
              <a:t> </a:t>
            </a:r>
            <a:r>
              <a:rPr lang="en-US" sz="1800" dirty="0" err="1"/>
              <a:t>ce</a:t>
            </a:r>
            <a:r>
              <a:rPr lang="en-US" sz="1800" dirty="0"/>
              <a:t> </a:t>
            </a:r>
            <a:r>
              <a:rPr lang="en-US" sz="1800" dirty="0" err="1"/>
              <a:t>indică</a:t>
            </a:r>
            <a:r>
              <a:rPr lang="en-US" sz="1800" dirty="0"/>
              <a:t> o </a:t>
            </a:r>
            <a:r>
              <a:rPr lang="en-US" sz="1800" dirty="0" err="1"/>
              <a:t>vulnerabilitate</a:t>
            </a:r>
            <a:r>
              <a:rPr lang="en-US" sz="1800" dirty="0"/>
              <a:t>. </a:t>
            </a:r>
            <a:r>
              <a:rPr lang="en-US" sz="1800" dirty="0" err="1"/>
              <a:t>Funcția</a:t>
            </a:r>
            <a:r>
              <a:rPr lang="en-US" sz="1800" dirty="0"/>
              <a:t> de fitness </a:t>
            </a:r>
            <a:r>
              <a:rPr lang="en-US" sz="1800" dirty="0" err="1"/>
              <a:t>cuantifică</a:t>
            </a:r>
            <a:r>
              <a:rPr lang="en-US" sz="1800" dirty="0"/>
              <a:t> </a:t>
            </a:r>
            <a:r>
              <a:rPr lang="en-US" sz="1800" dirty="0" err="1"/>
              <a:t>esențial</a:t>
            </a:r>
            <a:r>
              <a:rPr lang="en-US" sz="1800" dirty="0"/>
              <a:t> </a:t>
            </a:r>
            <a:r>
              <a:rPr lang="en-US" sz="1800" dirty="0" err="1"/>
              <a:t>cât</a:t>
            </a:r>
            <a:r>
              <a:rPr lang="en-US" sz="1800" dirty="0"/>
              <a:t> de </a:t>
            </a:r>
            <a:r>
              <a:rPr lang="en-US" sz="1800" dirty="0" err="1"/>
              <a:t>aproape</a:t>
            </a:r>
            <a:r>
              <a:rPr lang="en-US" sz="1800" dirty="0"/>
              <a:t> </a:t>
            </a:r>
            <a:r>
              <a:rPr lang="en-US" sz="1800" dirty="0" err="1"/>
              <a:t>este</a:t>
            </a:r>
            <a:r>
              <a:rPr lang="en-US" sz="1800" dirty="0"/>
              <a:t> un </a:t>
            </a:r>
            <a:r>
              <a:rPr lang="en-US" sz="1800" dirty="0" err="1"/>
              <a:t>cromozom</a:t>
            </a:r>
            <a:r>
              <a:rPr lang="en-US" sz="1800" dirty="0"/>
              <a:t> de a fi o </a:t>
            </a:r>
            <a:r>
              <a:rPr lang="en-US" sz="1800" dirty="0" err="1"/>
              <a:t>soluție</a:t>
            </a:r>
            <a:r>
              <a:rPr lang="en-US" sz="1800" dirty="0"/>
              <a:t> </a:t>
            </a:r>
            <a:r>
              <a:rPr lang="en-US" sz="1800" dirty="0" err="1"/>
              <a:t>ideală</a:t>
            </a:r>
            <a:r>
              <a:rPr lang="en-US" sz="1800" dirty="0"/>
              <a:t>.</a:t>
            </a:r>
          </a:p>
          <a:p>
            <a:endParaRPr lang="en-US" sz="1800" dirty="0"/>
          </a:p>
          <a:p>
            <a:pPr marL="285750" indent="-285750">
              <a:buFont typeface="Arial" panose="020B0604020202020204" pitchFamily="34" charset="0"/>
              <a:buChar char="•"/>
            </a:pPr>
            <a:r>
              <a:rPr lang="en-US" sz="1800" dirty="0" err="1"/>
              <a:t>Procesul</a:t>
            </a:r>
            <a:r>
              <a:rPr lang="en-US" sz="1800" dirty="0"/>
              <a:t> de </a:t>
            </a:r>
            <a:r>
              <a:rPr lang="en-US" sz="1800" dirty="0" err="1"/>
              <a:t>Selecție</a:t>
            </a:r>
            <a:r>
              <a:rPr lang="en-US" sz="1800" dirty="0"/>
              <a:t>: </a:t>
            </a:r>
            <a:r>
              <a:rPr lang="en-US" sz="1800" dirty="0" err="1"/>
              <a:t>Algoritmul</a:t>
            </a:r>
            <a:r>
              <a:rPr lang="en-US" sz="1800" dirty="0"/>
              <a:t> Genetic </a:t>
            </a:r>
            <a:r>
              <a:rPr lang="en-US" sz="1800" dirty="0" err="1"/>
              <a:t>selectează</a:t>
            </a:r>
            <a:r>
              <a:rPr lang="en-US" sz="1800" dirty="0"/>
              <a:t> </a:t>
            </a:r>
            <a:r>
              <a:rPr lang="en-US" sz="1800" dirty="0" err="1"/>
              <a:t>cromozomi</a:t>
            </a:r>
            <a:r>
              <a:rPr lang="en-US" sz="1800" dirty="0"/>
              <a:t> </a:t>
            </a:r>
            <a:r>
              <a:rPr lang="en-US" sz="1800" dirty="0" err="1"/>
              <a:t>pentru</a:t>
            </a:r>
            <a:r>
              <a:rPr lang="en-US" sz="1800" dirty="0"/>
              <a:t> </a:t>
            </a:r>
            <a:r>
              <a:rPr lang="en-US" sz="1800" dirty="0" err="1"/>
              <a:t>reproducere</a:t>
            </a:r>
            <a:r>
              <a:rPr lang="en-US" sz="1800" dirty="0"/>
              <a:t> </a:t>
            </a:r>
            <a:r>
              <a:rPr lang="en-US" sz="1800" dirty="0" err="1"/>
              <a:t>bazat</a:t>
            </a:r>
            <a:r>
              <a:rPr lang="en-US" sz="1800" dirty="0"/>
              <a:t> pe fitness-</a:t>
            </a:r>
            <a:r>
              <a:rPr lang="en-US" sz="1800" dirty="0" err="1"/>
              <a:t>ul</a:t>
            </a:r>
            <a:r>
              <a:rPr lang="en-US" sz="1800" dirty="0"/>
              <a:t> lor. </a:t>
            </a:r>
            <a:r>
              <a:rPr lang="en-US" sz="1800" dirty="0" err="1"/>
              <a:t>Cromozomii</a:t>
            </a:r>
            <a:r>
              <a:rPr lang="en-US" sz="1800" dirty="0"/>
              <a:t> cu un fitness </a:t>
            </a:r>
            <a:r>
              <a:rPr lang="en-US" sz="1800" dirty="0" err="1"/>
              <a:t>ridicat</a:t>
            </a:r>
            <a:r>
              <a:rPr lang="en-US" sz="1800" dirty="0"/>
              <a:t> sunt </a:t>
            </a:r>
            <a:r>
              <a:rPr lang="en-US" sz="1800" dirty="0" err="1"/>
              <a:t>mai</a:t>
            </a:r>
            <a:r>
              <a:rPr lang="en-US" sz="1800" dirty="0"/>
              <a:t> </a:t>
            </a:r>
            <a:r>
              <a:rPr lang="en-US" sz="1800" dirty="0" err="1"/>
              <a:t>susceptibili</a:t>
            </a:r>
            <a:r>
              <a:rPr lang="en-US" sz="1800" dirty="0"/>
              <a:t> de a fi </a:t>
            </a:r>
            <a:r>
              <a:rPr lang="en-US" sz="1800" dirty="0" err="1"/>
              <a:t>selectați</a:t>
            </a:r>
            <a:r>
              <a:rPr lang="en-US" sz="1800" dirty="0"/>
              <a:t>, </a:t>
            </a:r>
            <a:r>
              <a:rPr lang="en-US" sz="1800" dirty="0" err="1"/>
              <a:t>dar</a:t>
            </a:r>
            <a:r>
              <a:rPr lang="en-US" sz="1800" dirty="0"/>
              <a:t> </a:t>
            </a:r>
            <a:r>
              <a:rPr lang="en-US" sz="1800" dirty="0" err="1"/>
              <a:t>pentru</a:t>
            </a:r>
            <a:r>
              <a:rPr lang="en-US" sz="1800" dirty="0"/>
              <a:t> a </a:t>
            </a:r>
            <a:r>
              <a:rPr lang="en-US" sz="1800" dirty="0" err="1"/>
              <a:t>menține</a:t>
            </a:r>
            <a:r>
              <a:rPr lang="en-US" sz="1800" dirty="0"/>
              <a:t> </a:t>
            </a:r>
            <a:r>
              <a:rPr lang="en-US" sz="1800" dirty="0" err="1"/>
              <a:t>diversitatea</a:t>
            </a:r>
            <a:r>
              <a:rPr lang="en-US" sz="1800" dirty="0"/>
              <a:t> </a:t>
            </a:r>
            <a:r>
              <a:rPr lang="en-US" sz="1800" dirty="0" err="1"/>
              <a:t>genetică</a:t>
            </a:r>
            <a:r>
              <a:rPr lang="en-US" sz="1800" dirty="0"/>
              <a:t>, </a:t>
            </a:r>
            <a:r>
              <a:rPr lang="en-US" sz="1800" dirty="0" err="1"/>
              <a:t>ocazional</a:t>
            </a:r>
            <a:r>
              <a:rPr lang="en-US" sz="1800" dirty="0"/>
              <a:t> sunt </a:t>
            </a:r>
            <a:r>
              <a:rPr lang="en-US" sz="1800" dirty="0" err="1"/>
              <a:t>aleși</a:t>
            </a:r>
            <a:r>
              <a:rPr lang="en-US" sz="1800" dirty="0"/>
              <a:t> </a:t>
            </a:r>
            <a:r>
              <a:rPr lang="en-US" sz="1800" dirty="0" err="1"/>
              <a:t>și</a:t>
            </a:r>
            <a:r>
              <a:rPr lang="en-US" sz="1800" dirty="0"/>
              <a:t> </a:t>
            </a:r>
            <a:r>
              <a:rPr lang="en-US" sz="1800" dirty="0" err="1"/>
              <a:t>cromozomi</a:t>
            </a:r>
            <a:r>
              <a:rPr lang="en-US" sz="1800" dirty="0"/>
              <a:t> cu un fitness </a:t>
            </a:r>
            <a:r>
              <a:rPr lang="en-US" sz="1800" dirty="0" err="1"/>
              <a:t>mai</a:t>
            </a:r>
            <a:r>
              <a:rPr lang="en-US" sz="1800" dirty="0"/>
              <a:t> </a:t>
            </a:r>
            <a:r>
              <a:rPr lang="en-US" sz="1800" dirty="0" err="1"/>
              <a:t>scăzut</a:t>
            </a:r>
            <a:r>
              <a:rPr lang="en-US" sz="1800" dirty="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36370469"/>
      </p:ext>
    </p:extLst>
  </p:cSld>
  <p:clrMapOvr>
    <a:masterClrMapping/>
  </p:clrMapOvr>
</p:sld>
</file>

<file path=ppt/theme/theme1.xml><?xml version="1.0" encoding="utf-8"?>
<a:theme xmlns:a="http://schemas.openxmlformats.org/drawingml/2006/main" name="Streetscap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otalTime>168</TotalTime>
  <Words>1372</Words>
  <Application>Microsoft Office PowerPoint</Application>
  <PresentationFormat>Widescreen</PresentationFormat>
  <Paragraphs>107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Consolas</vt:lpstr>
      <vt:lpstr>Franklin Gothic Heavy</vt:lpstr>
      <vt:lpstr>Segoe UI</vt:lpstr>
      <vt:lpstr>Wingdings</vt:lpstr>
      <vt:lpstr>StreetscapeVTI</vt:lpstr>
      <vt:lpstr>Proiect TSS</vt:lpstr>
      <vt:lpstr>Context</vt:lpstr>
      <vt:lpstr>Clasificare XSS</vt:lpstr>
      <vt:lpstr>Lacune in cercetarea anterioara articolului</vt:lpstr>
      <vt:lpstr>Introducere Reinforcement Learning</vt:lpstr>
      <vt:lpstr>Features/Cromozomi</vt:lpstr>
      <vt:lpstr>Pattern</vt:lpstr>
      <vt:lpstr>Metodologie propusa</vt:lpstr>
      <vt:lpstr>1. Algoritm Genetic </vt:lpstr>
      <vt:lpstr>1. Algoritm Genetic </vt:lpstr>
      <vt:lpstr>1. Algoritm Genetic </vt:lpstr>
      <vt:lpstr>2. Inferenta Statistica</vt:lpstr>
      <vt:lpstr>2. Inferenta Statistica</vt:lpstr>
      <vt:lpstr>3. Reinforcement Learning</vt:lpstr>
      <vt:lpstr>3. Reinforcement Learning</vt:lpstr>
      <vt:lpstr>Reinforcement Learning - Model</vt:lpstr>
      <vt:lpstr>Reinforcement Learning - Model</vt:lpstr>
      <vt:lpstr>Rezultate</vt:lpstr>
      <vt:lpstr>Analiza complexitatii</vt:lpstr>
      <vt:lpstr>Concluzii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Prezentare PowerPoint</dc:title>
  <dc:creator/>
  <cp:lastModifiedBy>Antonio Nastase</cp:lastModifiedBy>
  <cp:revision>269</cp:revision>
  <dcterms:created xsi:type="dcterms:W3CDTF">2024-04-28T13:45:52Z</dcterms:created>
  <dcterms:modified xsi:type="dcterms:W3CDTF">2024-05-26T20:10:36Z</dcterms:modified>
</cp:coreProperties>
</file>