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12c432f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12c432f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12c432f6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012c432f6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abca48d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0abca48d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034a9148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034a9148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034a9148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034a9148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034a9148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034a9148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3241aa1e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3241aa1e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05a2ccac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005a2ccac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05a2ccac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05a2ccac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12c432f6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12c432f6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12c432f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012c432f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8.png"/><Relationship Id="rId4" Type="http://schemas.openxmlformats.org/officeDocument/2006/relationships/image" Target="../media/image35.png"/><Relationship Id="rId5" Type="http://schemas.openxmlformats.org/officeDocument/2006/relationships/image" Target="../media/image39.png"/><Relationship Id="rId6"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2.png"/><Relationship Id="rId7" Type="http://schemas.openxmlformats.org/officeDocument/2006/relationships/image" Target="../media/image8.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26.png"/><Relationship Id="rId6" Type="http://schemas.openxmlformats.org/officeDocument/2006/relationships/image" Target="../media/image20.png"/><Relationship Id="rId7" Type="http://schemas.openxmlformats.org/officeDocument/2006/relationships/image" Target="../media/image33.png"/><Relationship Id="rId8"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32.png"/><Relationship Id="rId6"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6.png"/><Relationship Id="rId4" Type="http://schemas.openxmlformats.org/officeDocument/2006/relationships/image" Target="../media/image30.png"/><Relationship Id="rId5" Type="http://schemas.openxmlformats.org/officeDocument/2006/relationships/image" Target="../media/image34.png"/><Relationship Id="rId6"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20525" y="2213388"/>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CIFAR 10</a:t>
            </a:r>
            <a:endParaRPr/>
          </a:p>
          <a:p>
            <a:pPr indent="0" lvl="0" marL="0" rtl="0" algn="l">
              <a:spcBef>
                <a:spcPts val="0"/>
              </a:spcBef>
              <a:spcAft>
                <a:spcPts val="0"/>
              </a:spcAft>
              <a:buNone/>
            </a:pPr>
            <a:r>
              <a:rPr lang="es" sz="3000"/>
              <a:t>Redes Neuronales</a:t>
            </a:r>
            <a:endParaRPr sz="30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Antonio Navarro Barrero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0" y="0"/>
            <a:ext cx="9144000" cy="50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Entrenamiento 7                                                                         </a:t>
            </a:r>
            <a:r>
              <a:rPr lang="es" sz="1844"/>
              <a:t>Modelo Final</a:t>
            </a:r>
            <a:endParaRPr sz="1444"/>
          </a:p>
        </p:txBody>
      </p:sp>
      <p:pic>
        <p:nvPicPr>
          <p:cNvPr id="224" name="Google Shape;224;p22"/>
          <p:cNvPicPr preferRelativeResize="0"/>
          <p:nvPr/>
        </p:nvPicPr>
        <p:blipFill>
          <a:blip r:embed="rId3">
            <a:alphaModFix/>
          </a:blip>
          <a:stretch>
            <a:fillRect/>
          </a:stretch>
        </p:blipFill>
        <p:spPr>
          <a:xfrm>
            <a:off x="4893525" y="401475"/>
            <a:ext cx="3932326" cy="4742025"/>
          </a:xfrm>
          <a:prstGeom prst="rect">
            <a:avLst/>
          </a:prstGeom>
          <a:noFill/>
          <a:ln>
            <a:noFill/>
          </a:ln>
        </p:spPr>
      </p:pic>
      <p:pic>
        <p:nvPicPr>
          <p:cNvPr id="225" name="Google Shape;225;p22"/>
          <p:cNvPicPr preferRelativeResize="0"/>
          <p:nvPr/>
        </p:nvPicPr>
        <p:blipFill>
          <a:blip r:embed="rId4">
            <a:alphaModFix/>
          </a:blip>
          <a:stretch>
            <a:fillRect/>
          </a:stretch>
        </p:blipFill>
        <p:spPr>
          <a:xfrm>
            <a:off x="152400" y="401475"/>
            <a:ext cx="4665125" cy="3433926"/>
          </a:xfrm>
          <a:prstGeom prst="rect">
            <a:avLst/>
          </a:prstGeom>
          <a:noFill/>
          <a:ln>
            <a:noFill/>
          </a:ln>
        </p:spPr>
      </p:pic>
      <p:pic>
        <p:nvPicPr>
          <p:cNvPr id="226" name="Google Shape;226;p22"/>
          <p:cNvPicPr preferRelativeResize="0"/>
          <p:nvPr/>
        </p:nvPicPr>
        <p:blipFill>
          <a:blip r:embed="rId5">
            <a:alphaModFix/>
          </a:blip>
          <a:stretch>
            <a:fillRect/>
          </a:stretch>
        </p:blipFill>
        <p:spPr>
          <a:xfrm>
            <a:off x="1095825" y="3835400"/>
            <a:ext cx="2778265" cy="1308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0" y="0"/>
            <a:ext cx="9144000" cy="50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Entrenamiento 7                                                                         </a:t>
            </a:r>
            <a:r>
              <a:rPr lang="es" sz="1844"/>
              <a:t>Modelo Final</a:t>
            </a:r>
            <a:endParaRPr sz="1444"/>
          </a:p>
        </p:txBody>
      </p:sp>
      <p:sp>
        <p:nvSpPr>
          <p:cNvPr id="232" name="Google Shape;232;p23"/>
          <p:cNvSpPr txBox="1"/>
          <p:nvPr/>
        </p:nvSpPr>
        <p:spPr>
          <a:xfrm>
            <a:off x="6029700" y="1560250"/>
            <a:ext cx="3045300" cy="28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latin typeface="Lato"/>
                <a:ea typeface="Lato"/>
                <a:cs typeface="Lato"/>
                <a:sym typeface="Lato"/>
              </a:rPr>
              <a:t>Idea y conclusión:</a:t>
            </a:r>
            <a:endParaRPr sz="1100">
              <a:solidFill>
                <a:schemeClr val="lt1"/>
              </a:solidFill>
              <a:latin typeface="Lato"/>
              <a:ea typeface="Lato"/>
              <a:cs typeface="Lato"/>
              <a:sym typeface="Lato"/>
            </a:endParaRPr>
          </a:p>
          <a:p>
            <a:pPr indent="0" lvl="0" marL="0" rtl="0" algn="l">
              <a:spcBef>
                <a:spcPts val="0"/>
              </a:spcBef>
              <a:spcAft>
                <a:spcPts val="0"/>
              </a:spcAft>
              <a:buNone/>
            </a:pPr>
            <a:r>
              <a:rPr lang="es" sz="1000">
                <a:solidFill>
                  <a:schemeClr val="lt1"/>
                </a:solidFill>
                <a:latin typeface="Lato"/>
                <a:ea typeface="Lato"/>
                <a:cs typeface="Lato"/>
                <a:sym typeface="Lato"/>
              </a:rPr>
              <a:t>Vemos que aplicando 100 epochs al modelo conseguimos llegar al 90% de precisión.</a:t>
            </a:r>
            <a:endParaRPr sz="1000">
              <a:solidFill>
                <a:schemeClr val="lt1"/>
              </a:solidFill>
              <a:latin typeface="Lato"/>
              <a:ea typeface="Lato"/>
              <a:cs typeface="Lato"/>
              <a:sym typeface="Lato"/>
            </a:endParaRPr>
          </a:p>
          <a:p>
            <a:pPr indent="0" lvl="0" marL="0" rtl="0" algn="l">
              <a:spcBef>
                <a:spcPts val="0"/>
              </a:spcBef>
              <a:spcAft>
                <a:spcPts val="0"/>
              </a:spcAft>
              <a:buNone/>
            </a:pPr>
            <a:r>
              <a:rPr lang="es" sz="1000">
                <a:solidFill>
                  <a:schemeClr val="lt1"/>
                </a:solidFill>
                <a:latin typeface="Lato"/>
                <a:ea typeface="Lato"/>
                <a:cs typeface="Lato"/>
                <a:sym typeface="Lato"/>
              </a:rPr>
              <a:t>Gracias a la gráfica ‘Classification Accuracy’ vemos como este modelo necesita un mayor </a:t>
            </a:r>
            <a:r>
              <a:rPr lang="es" sz="1000">
                <a:solidFill>
                  <a:schemeClr val="lt1"/>
                </a:solidFill>
                <a:latin typeface="Lato"/>
                <a:ea typeface="Lato"/>
                <a:cs typeface="Lato"/>
                <a:sym typeface="Lato"/>
              </a:rPr>
              <a:t>número</a:t>
            </a:r>
            <a:r>
              <a:rPr lang="es" sz="1000">
                <a:solidFill>
                  <a:schemeClr val="lt1"/>
                </a:solidFill>
                <a:latin typeface="Lato"/>
                <a:ea typeface="Lato"/>
                <a:cs typeface="Lato"/>
                <a:sym typeface="Lato"/>
              </a:rPr>
              <a:t> de Epochs para un correcto funcionamiento, ya que, hasta que no llega a los 60 Epoch, el modelo tiene una mayor precisión en el fichero test que en el train. Esto es debido al Data Aumentation, ya que complica el entrenamiento y necesita más tiempo para aprender. Ya en los últimos Epochs, vemos como ambas líneas se igualan y prácticamente no </a:t>
            </a:r>
            <a:r>
              <a:rPr lang="es" sz="1000">
                <a:solidFill>
                  <a:schemeClr val="lt1"/>
                </a:solidFill>
                <a:latin typeface="Lato"/>
                <a:ea typeface="Lato"/>
                <a:cs typeface="Lato"/>
                <a:sym typeface="Lato"/>
              </a:rPr>
              <a:t>existe</a:t>
            </a:r>
            <a:r>
              <a:rPr lang="es" sz="1000">
                <a:solidFill>
                  <a:schemeClr val="lt1"/>
                </a:solidFill>
                <a:latin typeface="Lato"/>
                <a:ea typeface="Lato"/>
                <a:cs typeface="Lato"/>
                <a:sym typeface="Lato"/>
              </a:rPr>
              <a:t> </a:t>
            </a:r>
            <a:r>
              <a:rPr lang="es" sz="1000">
                <a:solidFill>
                  <a:schemeClr val="lt1"/>
                </a:solidFill>
                <a:latin typeface="Lato"/>
                <a:ea typeface="Lato"/>
                <a:cs typeface="Lato"/>
                <a:sym typeface="Lato"/>
              </a:rPr>
              <a:t>variación</a:t>
            </a:r>
            <a:r>
              <a:rPr lang="es" sz="1000">
                <a:solidFill>
                  <a:schemeClr val="lt1"/>
                </a:solidFill>
                <a:latin typeface="Lato"/>
                <a:ea typeface="Lato"/>
                <a:cs typeface="Lato"/>
                <a:sym typeface="Lato"/>
              </a:rPr>
              <a:t> entre ambos ficheros.</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rPr lang="es" sz="1000">
                <a:solidFill>
                  <a:schemeClr val="lt1"/>
                </a:solidFill>
                <a:latin typeface="Lato"/>
                <a:ea typeface="Lato"/>
                <a:cs typeface="Lato"/>
                <a:sym typeface="Lato"/>
              </a:rPr>
              <a:t>Hemos conseguido finalmente un modelo que supera el 90% de precisión en test, lo que lo convierte en un modelo muy robusto y fiable.</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p:txBody>
      </p:sp>
      <p:pic>
        <p:nvPicPr>
          <p:cNvPr id="233" name="Google Shape;233;p23"/>
          <p:cNvPicPr preferRelativeResize="0"/>
          <p:nvPr/>
        </p:nvPicPr>
        <p:blipFill>
          <a:blip r:embed="rId3">
            <a:alphaModFix/>
          </a:blip>
          <a:stretch>
            <a:fillRect/>
          </a:stretch>
        </p:blipFill>
        <p:spPr>
          <a:xfrm>
            <a:off x="138525" y="893875"/>
            <a:ext cx="2888750" cy="2257375"/>
          </a:xfrm>
          <a:prstGeom prst="rect">
            <a:avLst/>
          </a:prstGeom>
          <a:noFill/>
          <a:ln>
            <a:noFill/>
          </a:ln>
        </p:spPr>
      </p:pic>
      <p:pic>
        <p:nvPicPr>
          <p:cNvPr id="234" name="Google Shape;234;p23"/>
          <p:cNvPicPr preferRelativeResize="0"/>
          <p:nvPr/>
        </p:nvPicPr>
        <p:blipFill>
          <a:blip r:embed="rId4">
            <a:alphaModFix/>
          </a:blip>
          <a:stretch>
            <a:fillRect/>
          </a:stretch>
        </p:blipFill>
        <p:spPr>
          <a:xfrm>
            <a:off x="3027275" y="893875"/>
            <a:ext cx="2839911" cy="2257375"/>
          </a:xfrm>
          <a:prstGeom prst="rect">
            <a:avLst/>
          </a:prstGeom>
          <a:noFill/>
          <a:ln>
            <a:noFill/>
          </a:ln>
        </p:spPr>
      </p:pic>
      <p:pic>
        <p:nvPicPr>
          <p:cNvPr id="235" name="Google Shape;235;p23"/>
          <p:cNvPicPr preferRelativeResize="0"/>
          <p:nvPr/>
        </p:nvPicPr>
        <p:blipFill>
          <a:blip r:embed="rId5">
            <a:alphaModFix/>
          </a:blip>
          <a:stretch>
            <a:fillRect/>
          </a:stretch>
        </p:blipFill>
        <p:spPr>
          <a:xfrm>
            <a:off x="2990138" y="455375"/>
            <a:ext cx="6153862" cy="438500"/>
          </a:xfrm>
          <a:prstGeom prst="rect">
            <a:avLst/>
          </a:prstGeom>
          <a:noFill/>
          <a:ln>
            <a:noFill/>
          </a:ln>
        </p:spPr>
      </p:pic>
      <p:pic>
        <p:nvPicPr>
          <p:cNvPr id="236" name="Google Shape;236;p23"/>
          <p:cNvPicPr preferRelativeResize="0"/>
          <p:nvPr/>
        </p:nvPicPr>
        <p:blipFill>
          <a:blip r:embed="rId6">
            <a:alphaModFix/>
          </a:blip>
          <a:stretch>
            <a:fillRect/>
          </a:stretch>
        </p:blipFill>
        <p:spPr>
          <a:xfrm>
            <a:off x="6029700" y="893875"/>
            <a:ext cx="3114300" cy="6186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0" y="0"/>
            <a:ext cx="9144000" cy="50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Entrenamiento 7                                                                         </a:t>
            </a:r>
            <a:r>
              <a:rPr lang="es" sz="1844"/>
              <a:t>Modelo Final</a:t>
            </a:r>
            <a:endParaRPr sz="1444"/>
          </a:p>
        </p:txBody>
      </p:sp>
      <p:pic>
        <p:nvPicPr>
          <p:cNvPr id="242" name="Google Shape;242;p24"/>
          <p:cNvPicPr preferRelativeResize="0"/>
          <p:nvPr/>
        </p:nvPicPr>
        <p:blipFill>
          <a:blip r:embed="rId3">
            <a:alphaModFix/>
          </a:blip>
          <a:stretch>
            <a:fillRect/>
          </a:stretch>
        </p:blipFill>
        <p:spPr>
          <a:xfrm>
            <a:off x="2068700" y="652500"/>
            <a:ext cx="6918070" cy="4338600"/>
          </a:xfrm>
          <a:prstGeom prst="rect">
            <a:avLst/>
          </a:prstGeom>
          <a:noFill/>
          <a:ln>
            <a:noFill/>
          </a:ln>
        </p:spPr>
      </p:pic>
      <p:sp>
        <p:nvSpPr>
          <p:cNvPr id="243" name="Google Shape;243;p24"/>
          <p:cNvSpPr txBox="1"/>
          <p:nvPr/>
        </p:nvSpPr>
        <p:spPr>
          <a:xfrm>
            <a:off x="0" y="1181200"/>
            <a:ext cx="1098900" cy="146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100">
                <a:solidFill>
                  <a:schemeClr val="lt1"/>
                </a:solidFill>
              </a:rPr>
              <a:t>Categorías:</a:t>
            </a:r>
            <a:endParaRPr b="1" sz="1100">
              <a:solidFill>
                <a:schemeClr val="lt1"/>
              </a:solidFill>
            </a:endParaRPr>
          </a:p>
          <a:p>
            <a:pPr indent="0" lvl="0" marL="0" rtl="0" algn="l">
              <a:lnSpc>
                <a:spcPct val="115000"/>
              </a:lnSpc>
              <a:spcBef>
                <a:spcPts val="1200"/>
              </a:spcBef>
              <a:spcAft>
                <a:spcPts val="0"/>
              </a:spcAft>
              <a:buNone/>
            </a:pPr>
            <a:r>
              <a:rPr lang="es" sz="1100">
                <a:solidFill>
                  <a:schemeClr val="lt1"/>
                </a:solidFill>
              </a:rPr>
              <a:t>0 avión</a:t>
            </a:r>
            <a:br>
              <a:rPr lang="es" sz="1100">
                <a:solidFill>
                  <a:schemeClr val="lt1"/>
                </a:solidFill>
              </a:rPr>
            </a:br>
            <a:r>
              <a:rPr lang="es" sz="1100">
                <a:solidFill>
                  <a:schemeClr val="lt1"/>
                </a:solidFill>
              </a:rPr>
              <a:t>1 automóvil</a:t>
            </a:r>
            <a:br>
              <a:rPr lang="es" sz="1100">
                <a:solidFill>
                  <a:schemeClr val="lt1"/>
                </a:solidFill>
              </a:rPr>
            </a:br>
            <a:r>
              <a:rPr lang="es" sz="1100">
                <a:solidFill>
                  <a:schemeClr val="lt1"/>
                </a:solidFill>
              </a:rPr>
              <a:t>2 pájaro</a:t>
            </a:r>
            <a:br>
              <a:rPr lang="es" sz="1100">
                <a:solidFill>
                  <a:schemeClr val="lt1"/>
                </a:solidFill>
              </a:rPr>
            </a:br>
            <a:r>
              <a:rPr lang="es" sz="1100">
                <a:solidFill>
                  <a:schemeClr val="lt1"/>
                </a:solidFill>
              </a:rPr>
              <a:t>3 gato</a:t>
            </a:r>
            <a:br>
              <a:rPr lang="es" sz="1100">
                <a:solidFill>
                  <a:schemeClr val="lt1"/>
                </a:solidFill>
              </a:rPr>
            </a:br>
            <a:r>
              <a:rPr lang="es" sz="1100">
                <a:solidFill>
                  <a:schemeClr val="lt1"/>
                </a:solidFill>
              </a:rPr>
              <a:t>4 venado</a:t>
            </a:r>
            <a:br>
              <a:rPr lang="es" sz="1100"/>
            </a:br>
            <a:endParaRPr sz="1100"/>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
        <p:nvSpPr>
          <p:cNvPr id="244" name="Google Shape;244;p24"/>
          <p:cNvSpPr txBox="1"/>
          <p:nvPr/>
        </p:nvSpPr>
        <p:spPr>
          <a:xfrm>
            <a:off x="1098900" y="1181200"/>
            <a:ext cx="1364700" cy="146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sz="1100"/>
          </a:p>
          <a:p>
            <a:pPr indent="0" lvl="0" marL="0" rtl="0" algn="l">
              <a:lnSpc>
                <a:spcPct val="115000"/>
              </a:lnSpc>
              <a:spcBef>
                <a:spcPts val="1200"/>
              </a:spcBef>
              <a:spcAft>
                <a:spcPts val="0"/>
              </a:spcAft>
              <a:buNone/>
            </a:pPr>
            <a:r>
              <a:rPr lang="es" sz="1100">
                <a:solidFill>
                  <a:schemeClr val="lt1"/>
                </a:solidFill>
              </a:rPr>
              <a:t>5 perro</a:t>
            </a:r>
            <a:br>
              <a:rPr lang="es" sz="1100">
                <a:solidFill>
                  <a:schemeClr val="lt1"/>
                </a:solidFill>
              </a:rPr>
            </a:br>
            <a:r>
              <a:rPr lang="es" sz="1100">
                <a:solidFill>
                  <a:schemeClr val="lt1"/>
                </a:solidFill>
              </a:rPr>
              <a:t>6 rana</a:t>
            </a:r>
            <a:br>
              <a:rPr lang="es" sz="1100">
                <a:solidFill>
                  <a:schemeClr val="lt1"/>
                </a:solidFill>
              </a:rPr>
            </a:br>
            <a:r>
              <a:rPr lang="es" sz="1100">
                <a:solidFill>
                  <a:schemeClr val="lt1"/>
                </a:solidFill>
              </a:rPr>
              <a:t>7 caballo</a:t>
            </a:r>
            <a:br>
              <a:rPr lang="es" sz="1100">
                <a:solidFill>
                  <a:schemeClr val="lt1"/>
                </a:solidFill>
              </a:rPr>
            </a:br>
            <a:r>
              <a:rPr lang="es" sz="1100">
                <a:solidFill>
                  <a:schemeClr val="lt1"/>
                </a:solidFill>
              </a:rPr>
              <a:t>8 barco</a:t>
            </a:r>
            <a:br>
              <a:rPr lang="es" sz="1100">
                <a:solidFill>
                  <a:schemeClr val="lt1"/>
                </a:solidFill>
              </a:rPr>
            </a:br>
            <a:r>
              <a:rPr lang="es" sz="1100">
                <a:solidFill>
                  <a:schemeClr val="lt1"/>
                </a:solidFill>
              </a:rPr>
              <a:t>9 camión</a:t>
            </a:r>
            <a:endParaRPr sz="11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
        <p:nvSpPr>
          <p:cNvPr id="245" name="Google Shape;245;p24"/>
          <p:cNvSpPr txBox="1"/>
          <p:nvPr/>
        </p:nvSpPr>
        <p:spPr>
          <a:xfrm>
            <a:off x="0" y="2650900"/>
            <a:ext cx="2068800" cy="17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rPr>
              <a:t>Este modelo de redes neuronales realiza la </a:t>
            </a:r>
            <a:r>
              <a:rPr b="1" lang="es" sz="1100">
                <a:solidFill>
                  <a:schemeClr val="lt1"/>
                </a:solidFill>
              </a:rPr>
              <a:t>clasificación de imágenes</a:t>
            </a:r>
            <a:r>
              <a:rPr lang="es" sz="1100">
                <a:solidFill>
                  <a:schemeClr val="lt1"/>
                </a:solidFill>
              </a:rPr>
              <a:t> para diversas categorías, como animales y vehículos, con una </a:t>
            </a:r>
            <a:r>
              <a:rPr b="1" lang="es" sz="1100">
                <a:solidFill>
                  <a:schemeClr val="lt1"/>
                </a:solidFill>
              </a:rPr>
              <a:t>precisión del 90%</a:t>
            </a:r>
            <a:r>
              <a:rPr lang="es" sz="1100">
                <a:solidFill>
                  <a:schemeClr val="lt1"/>
                </a:solidFill>
              </a:rPr>
              <a:t>. Para entender cómo funcionan las </a:t>
            </a:r>
            <a:r>
              <a:rPr lang="es" sz="1100">
                <a:solidFill>
                  <a:schemeClr val="lt1"/>
                </a:solidFill>
              </a:rPr>
              <a:t>predicciones</a:t>
            </a:r>
            <a:r>
              <a:rPr lang="es" sz="1100">
                <a:solidFill>
                  <a:schemeClr val="lt1"/>
                </a:solidFill>
              </a:rPr>
              <a:t>, vamos a utilizar un ejemplo. En la primera imagen de un gato, el modelo predice correctamente la clase "3" con un 100% de confianza.</a:t>
            </a:r>
            <a:endParaRPr sz="13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0" y="0"/>
            <a:ext cx="9144000" cy="50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Entrenamiento 1                                           </a:t>
            </a:r>
            <a:r>
              <a:rPr lang="es" sz="1844"/>
              <a:t>Modelo </a:t>
            </a:r>
            <a:r>
              <a:rPr lang="es" sz="1844"/>
              <a:t>básico, sin modificaciones</a:t>
            </a:r>
            <a:endParaRPr sz="1444"/>
          </a:p>
        </p:txBody>
      </p:sp>
      <p:pic>
        <p:nvPicPr>
          <p:cNvPr id="141" name="Google Shape;141;p14"/>
          <p:cNvPicPr preferRelativeResize="0"/>
          <p:nvPr/>
        </p:nvPicPr>
        <p:blipFill>
          <a:blip r:embed="rId3">
            <a:alphaModFix/>
          </a:blip>
          <a:stretch>
            <a:fillRect/>
          </a:stretch>
        </p:blipFill>
        <p:spPr>
          <a:xfrm>
            <a:off x="65700" y="500100"/>
            <a:ext cx="4570274" cy="1408826"/>
          </a:xfrm>
          <a:prstGeom prst="rect">
            <a:avLst/>
          </a:prstGeom>
          <a:noFill/>
          <a:ln>
            <a:noFill/>
          </a:ln>
        </p:spPr>
      </p:pic>
      <p:pic>
        <p:nvPicPr>
          <p:cNvPr id="142" name="Google Shape;142;p14"/>
          <p:cNvPicPr preferRelativeResize="0"/>
          <p:nvPr/>
        </p:nvPicPr>
        <p:blipFill>
          <a:blip r:embed="rId4">
            <a:alphaModFix/>
          </a:blip>
          <a:stretch>
            <a:fillRect/>
          </a:stretch>
        </p:blipFill>
        <p:spPr>
          <a:xfrm>
            <a:off x="65700" y="2014976"/>
            <a:ext cx="4570275" cy="2098301"/>
          </a:xfrm>
          <a:prstGeom prst="rect">
            <a:avLst/>
          </a:prstGeom>
          <a:noFill/>
          <a:ln>
            <a:noFill/>
          </a:ln>
        </p:spPr>
      </p:pic>
      <p:pic>
        <p:nvPicPr>
          <p:cNvPr id="143" name="Google Shape;143;p14"/>
          <p:cNvPicPr preferRelativeResize="0"/>
          <p:nvPr/>
        </p:nvPicPr>
        <p:blipFill>
          <a:blip r:embed="rId5">
            <a:alphaModFix/>
          </a:blip>
          <a:stretch>
            <a:fillRect/>
          </a:stretch>
        </p:blipFill>
        <p:spPr>
          <a:xfrm>
            <a:off x="65700" y="4370853"/>
            <a:ext cx="4570276" cy="439547"/>
          </a:xfrm>
          <a:prstGeom prst="rect">
            <a:avLst/>
          </a:prstGeom>
          <a:noFill/>
          <a:ln>
            <a:noFill/>
          </a:ln>
        </p:spPr>
      </p:pic>
      <p:pic>
        <p:nvPicPr>
          <p:cNvPr id="144" name="Google Shape;144;p14"/>
          <p:cNvPicPr preferRelativeResize="0"/>
          <p:nvPr/>
        </p:nvPicPr>
        <p:blipFill>
          <a:blip r:embed="rId6">
            <a:alphaModFix/>
          </a:blip>
          <a:stretch>
            <a:fillRect/>
          </a:stretch>
        </p:blipFill>
        <p:spPr>
          <a:xfrm>
            <a:off x="5075325" y="500100"/>
            <a:ext cx="4014800" cy="838200"/>
          </a:xfrm>
          <a:prstGeom prst="rect">
            <a:avLst/>
          </a:prstGeom>
          <a:noFill/>
          <a:ln>
            <a:noFill/>
          </a:ln>
        </p:spPr>
      </p:pic>
      <p:pic>
        <p:nvPicPr>
          <p:cNvPr id="145" name="Google Shape;145;p14"/>
          <p:cNvPicPr preferRelativeResize="0"/>
          <p:nvPr/>
        </p:nvPicPr>
        <p:blipFill>
          <a:blip r:embed="rId7">
            <a:alphaModFix/>
          </a:blip>
          <a:stretch>
            <a:fillRect/>
          </a:stretch>
        </p:blipFill>
        <p:spPr>
          <a:xfrm>
            <a:off x="4728900" y="1338300"/>
            <a:ext cx="2217475" cy="1793325"/>
          </a:xfrm>
          <a:prstGeom prst="rect">
            <a:avLst/>
          </a:prstGeom>
          <a:noFill/>
          <a:ln>
            <a:noFill/>
          </a:ln>
        </p:spPr>
      </p:pic>
      <p:pic>
        <p:nvPicPr>
          <p:cNvPr id="146" name="Google Shape;146;p14"/>
          <p:cNvPicPr preferRelativeResize="0"/>
          <p:nvPr/>
        </p:nvPicPr>
        <p:blipFill>
          <a:blip r:embed="rId8">
            <a:alphaModFix/>
          </a:blip>
          <a:stretch>
            <a:fillRect/>
          </a:stretch>
        </p:blipFill>
        <p:spPr>
          <a:xfrm>
            <a:off x="6946375" y="1338300"/>
            <a:ext cx="2197625" cy="1793324"/>
          </a:xfrm>
          <a:prstGeom prst="rect">
            <a:avLst/>
          </a:prstGeom>
          <a:noFill/>
          <a:ln>
            <a:noFill/>
          </a:ln>
        </p:spPr>
      </p:pic>
      <p:sp>
        <p:nvSpPr>
          <p:cNvPr id="147" name="Google Shape;147;p14"/>
          <p:cNvSpPr txBox="1"/>
          <p:nvPr/>
        </p:nvSpPr>
        <p:spPr>
          <a:xfrm>
            <a:off x="4742025" y="3227000"/>
            <a:ext cx="4348200" cy="15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latin typeface="Lato"/>
                <a:ea typeface="Lato"/>
                <a:cs typeface="Lato"/>
                <a:sym typeface="Lato"/>
              </a:rPr>
              <a:t>Idea y conclusión:</a:t>
            </a:r>
            <a:endParaRPr sz="1100">
              <a:solidFill>
                <a:schemeClr val="lt1"/>
              </a:solidFill>
              <a:latin typeface="Lato"/>
              <a:ea typeface="Lato"/>
              <a:cs typeface="Lato"/>
              <a:sym typeface="Lato"/>
            </a:endParaRPr>
          </a:p>
          <a:p>
            <a:pPr indent="0" lvl="0" marL="0" rtl="0" algn="l">
              <a:spcBef>
                <a:spcPts val="0"/>
              </a:spcBef>
              <a:spcAft>
                <a:spcPts val="0"/>
              </a:spcAft>
              <a:buNone/>
            </a:pPr>
            <a:r>
              <a:rPr lang="es" sz="1100">
                <a:solidFill>
                  <a:schemeClr val="lt1"/>
                </a:solidFill>
                <a:latin typeface="Lato"/>
                <a:ea typeface="Lato"/>
                <a:cs typeface="Lato"/>
                <a:sym typeface="Lato"/>
              </a:rPr>
              <a:t>Primeramente genero un modelo sencillo, sin modificar el esquema base, con el objetivo de visualizar los resultados que obtenemos con este primer modelo. </a:t>
            </a:r>
            <a:endParaRPr sz="1100">
              <a:solidFill>
                <a:schemeClr val="lt1"/>
              </a:solidFill>
              <a:latin typeface="Lato"/>
              <a:ea typeface="Lato"/>
              <a:cs typeface="Lato"/>
              <a:sym typeface="Lato"/>
            </a:endParaRPr>
          </a:p>
          <a:p>
            <a:pPr indent="0" lvl="0" marL="0" rtl="0" algn="l">
              <a:spcBef>
                <a:spcPts val="0"/>
              </a:spcBef>
              <a:spcAft>
                <a:spcPts val="0"/>
              </a:spcAft>
              <a:buNone/>
            </a:pPr>
            <a:r>
              <a:rPr lang="es" sz="1100">
                <a:solidFill>
                  <a:schemeClr val="lt1"/>
                </a:solidFill>
                <a:latin typeface="Lato"/>
                <a:ea typeface="Lato"/>
                <a:cs typeface="Lato"/>
                <a:sym typeface="Lato"/>
              </a:rPr>
              <a:t>Vemos que con este modelo, que presenta casi 99.000 parámetros, llegamos a un accuracy en test de 48.17%, valor muy por debajo del umbral deseado. </a:t>
            </a:r>
            <a:endParaRPr sz="1100">
              <a:solidFill>
                <a:schemeClr val="lt1"/>
              </a:solidFill>
              <a:latin typeface="Lato"/>
              <a:ea typeface="Lato"/>
              <a:cs typeface="Lato"/>
              <a:sym typeface="Lato"/>
            </a:endParaRPr>
          </a:p>
          <a:p>
            <a:pPr indent="0" lvl="0" marL="0" rtl="0" algn="l">
              <a:spcBef>
                <a:spcPts val="0"/>
              </a:spcBef>
              <a:spcAft>
                <a:spcPts val="0"/>
              </a:spcAft>
              <a:buNone/>
            </a:pPr>
            <a:r>
              <a:rPr lang="es" sz="1100">
                <a:solidFill>
                  <a:schemeClr val="lt1"/>
                </a:solidFill>
                <a:latin typeface="Lato"/>
                <a:ea typeface="Lato"/>
                <a:cs typeface="Lato"/>
                <a:sym typeface="Lato"/>
              </a:rPr>
              <a:t>Por ello vamos a modificar el modelo para mejorar los resultados.</a:t>
            </a:r>
            <a:endParaRPr sz="11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0" y="0"/>
            <a:ext cx="9144000" cy="50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Entrenamiento 2                                                           </a:t>
            </a:r>
            <a:r>
              <a:rPr lang="es" sz="1844"/>
              <a:t>Modelo Convolucional</a:t>
            </a:r>
            <a:endParaRPr sz="1444"/>
          </a:p>
        </p:txBody>
      </p:sp>
      <p:sp>
        <p:nvSpPr>
          <p:cNvPr id="153" name="Google Shape;153;p15"/>
          <p:cNvSpPr txBox="1"/>
          <p:nvPr/>
        </p:nvSpPr>
        <p:spPr>
          <a:xfrm>
            <a:off x="4742025" y="3227000"/>
            <a:ext cx="4348200" cy="15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latin typeface="Lato"/>
                <a:ea typeface="Lato"/>
                <a:cs typeface="Lato"/>
                <a:sym typeface="Lato"/>
              </a:rPr>
              <a:t>Idea y conclusión:</a:t>
            </a:r>
            <a:endParaRPr sz="1100">
              <a:solidFill>
                <a:schemeClr val="lt1"/>
              </a:solidFill>
              <a:latin typeface="Lato"/>
              <a:ea typeface="Lato"/>
              <a:cs typeface="Lato"/>
              <a:sym typeface="Lato"/>
            </a:endParaRPr>
          </a:p>
          <a:p>
            <a:pPr indent="0" lvl="0" marL="0" rtl="0" algn="l">
              <a:spcBef>
                <a:spcPts val="0"/>
              </a:spcBef>
              <a:spcAft>
                <a:spcPts val="0"/>
              </a:spcAft>
              <a:buNone/>
            </a:pPr>
            <a:r>
              <a:rPr lang="es" sz="1100">
                <a:solidFill>
                  <a:schemeClr val="lt1"/>
                </a:solidFill>
                <a:latin typeface="Lato"/>
                <a:ea typeface="Lato"/>
                <a:cs typeface="Lato"/>
                <a:sym typeface="Lato"/>
              </a:rPr>
              <a:t>Ahora he añadido 3 capas convolucionales progresivas con su correspondiente capa de MaxPooling (para reducir la </a:t>
            </a:r>
            <a:r>
              <a:rPr lang="es" sz="1100">
                <a:solidFill>
                  <a:schemeClr val="lt1"/>
                </a:solidFill>
                <a:latin typeface="Lato"/>
                <a:ea typeface="Lato"/>
                <a:cs typeface="Lato"/>
                <a:sym typeface="Lato"/>
              </a:rPr>
              <a:t>dimensionalidad</a:t>
            </a:r>
            <a:r>
              <a:rPr lang="es" sz="1100">
                <a:solidFill>
                  <a:schemeClr val="lt1"/>
                </a:solidFill>
                <a:latin typeface="Lato"/>
                <a:ea typeface="Lato"/>
                <a:cs typeface="Lato"/>
                <a:sym typeface="Lato"/>
              </a:rPr>
              <a:t> de la imagen y así intentar que el modelo sea más eficiente), con el objetivo de generar un modelo más avanzado y robusto. </a:t>
            </a:r>
            <a:endParaRPr sz="1100">
              <a:solidFill>
                <a:schemeClr val="lt1"/>
              </a:solidFill>
              <a:latin typeface="Lato"/>
              <a:ea typeface="Lato"/>
              <a:cs typeface="Lato"/>
              <a:sym typeface="Lato"/>
            </a:endParaRPr>
          </a:p>
          <a:p>
            <a:pPr indent="0" lvl="0" marL="0" rtl="0" algn="l">
              <a:spcBef>
                <a:spcPts val="0"/>
              </a:spcBef>
              <a:spcAft>
                <a:spcPts val="0"/>
              </a:spcAft>
              <a:buNone/>
            </a:pPr>
            <a:r>
              <a:rPr lang="es" sz="1100">
                <a:solidFill>
                  <a:schemeClr val="lt1"/>
                </a:solidFill>
                <a:latin typeface="Lato"/>
                <a:ea typeface="Lato"/>
                <a:cs typeface="Lato"/>
                <a:sym typeface="Lato"/>
              </a:rPr>
              <a:t>Como vemos en los  resultados, hemos conseguido aumentar notablemente la precisión del modelo, llegando a un 66.47% de accuracy en test.</a:t>
            </a:r>
            <a:endParaRPr sz="1100">
              <a:solidFill>
                <a:schemeClr val="lt1"/>
              </a:solidFill>
              <a:latin typeface="Lato"/>
              <a:ea typeface="Lato"/>
              <a:cs typeface="Lato"/>
              <a:sym typeface="Lato"/>
            </a:endParaRPr>
          </a:p>
        </p:txBody>
      </p:sp>
      <p:pic>
        <p:nvPicPr>
          <p:cNvPr id="154" name="Google Shape;154;p15"/>
          <p:cNvPicPr preferRelativeResize="0"/>
          <p:nvPr/>
        </p:nvPicPr>
        <p:blipFill>
          <a:blip r:embed="rId3">
            <a:alphaModFix/>
          </a:blip>
          <a:stretch>
            <a:fillRect/>
          </a:stretch>
        </p:blipFill>
        <p:spPr>
          <a:xfrm>
            <a:off x="65700" y="431575"/>
            <a:ext cx="4570251" cy="1871250"/>
          </a:xfrm>
          <a:prstGeom prst="rect">
            <a:avLst/>
          </a:prstGeom>
          <a:noFill/>
          <a:ln>
            <a:noFill/>
          </a:ln>
        </p:spPr>
      </p:pic>
      <p:pic>
        <p:nvPicPr>
          <p:cNvPr id="155" name="Google Shape;155;p15"/>
          <p:cNvPicPr preferRelativeResize="0"/>
          <p:nvPr/>
        </p:nvPicPr>
        <p:blipFill>
          <a:blip r:embed="rId4">
            <a:alphaModFix/>
          </a:blip>
          <a:stretch>
            <a:fillRect/>
          </a:stretch>
        </p:blipFill>
        <p:spPr>
          <a:xfrm>
            <a:off x="249188" y="2302825"/>
            <a:ext cx="4203300" cy="2296625"/>
          </a:xfrm>
          <a:prstGeom prst="rect">
            <a:avLst/>
          </a:prstGeom>
          <a:noFill/>
          <a:ln>
            <a:noFill/>
          </a:ln>
        </p:spPr>
      </p:pic>
      <p:pic>
        <p:nvPicPr>
          <p:cNvPr id="156" name="Google Shape;156;p15"/>
          <p:cNvPicPr preferRelativeResize="0"/>
          <p:nvPr/>
        </p:nvPicPr>
        <p:blipFill>
          <a:blip r:embed="rId5">
            <a:alphaModFix/>
          </a:blip>
          <a:stretch>
            <a:fillRect/>
          </a:stretch>
        </p:blipFill>
        <p:spPr>
          <a:xfrm>
            <a:off x="65700" y="4599450"/>
            <a:ext cx="4663200" cy="500100"/>
          </a:xfrm>
          <a:prstGeom prst="rect">
            <a:avLst/>
          </a:prstGeom>
          <a:noFill/>
          <a:ln>
            <a:noFill/>
          </a:ln>
        </p:spPr>
      </p:pic>
      <p:pic>
        <p:nvPicPr>
          <p:cNvPr id="157" name="Google Shape;157;p15"/>
          <p:cNvPicPr preferRelativeResize="0"/>
          <p:nvPr/>
        </p:nvPicPr>
        <p:blipFill>
          <a:blip r:embed="rId6">
            <a:alphaModFix/>
          </a:blip>
          <a:stretch>
            <a:fillRect/>
          </a:stretch>
        </p:blipFill>
        <p:spPr>
          <a:xfrm>
            <a:off x="5020647" y="500100"/>
            <a:ext cx="3790963" cy="742825"/>
          </a:xfrm>
          <a:prstGeom prst="rect">
            <a:avLst/>
          </a:prstGeom>
          <a:noFill/>
          <a:ln>
            <a:noFill/>
          </a:ln>
        </p:spPr>
      </p:pic>
      <p:pic>
        <p:nvPicPr>
          <p:cNvPr id="158" name="Google Shape;158;p15"/>
          <p:cNvPicPr preferRelativeResize="0"/>
          <p:nvPr/>
        </p:nvPicPr>
        <p:blipFill>
          <a:blip r:embed="rId7">
            <a:alphaModFix/>
          </a:blip>
          <a:stretch>
            <a:fillRect/>
          </a:stretch>
        </p:blipFill>
        <p:spPr>
          <a:xfrm>
            <a:off x="4686135" y="1338300"/>
            <a:ext cx="2260242" cy="1793325"/>
          </a:xfrm>
          <a:prstGeom prst="rect">
            <a:avLst/>
          </a:prstGeom>
          <a:noFill/>
          <a:ln>
            <a:noFill/>
          </a:ln>
        </p:spPr>
      </p:pic>
      <p:pic>
        <p:nvPicPr>
          <p:cNvPr id="159" name="Google Shape;159;p15"/>
          <p:cNvPicPr preferRelativeResize="0"/>
          <p:nvPr/>
        </p:nvPicPr>
        <p:blipFill>
          <a:blip r:embed="rId8">
            <a:alphaModFix/>
          </a:blip>
          <a:stretch>
            <a:fillRect/>
          </a:stretch>
        </p:blipFill>
        <p:spPr>
          <a:xfrm>
            <a:off x="6946375" y="1338300"/>
            <a:ext cx="2197624" cy="1793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txBox="1"/>
          <p:nvPr>
            <p:ph type="title"/>
          </p:nvPr>
        </p:nvSpPr>
        <p:spPr>
          <a:xfrm>
            <a:off x="0" y="0"/>
            <a:ext cx="9144000" cy="50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Entrenamiento 3                                                            </a:t>
            </a:r>
            <a:r>
              <a:rPr lang="es" sz="1844"/>
              <a:t>Modelo con Dropouts</a:t>
            </a:r>
            <a:endParaRPr sz="1444"/>
          </a:p>
        </p:txBody>
      </p:sp>
      <p:sp>
        <p:nvSpPr>
          <p:cNvPr id="165" name="Google Shape;165;p16"/>
          <p:cNvSpPr txBox="1"/>
          <p:nvPr/>
        </p:nvSpPr>
        <p:spPr>
          <a:xfrm>
            <a:off x="4742025" y="3227000"/>
            <a:ext cx="4348200" cy="15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latin typeface="Lato"/>
                <a:ea typeface="Lato"/>
                <a:cs typeface="Lato"/>
                <a:sym typeface="Lato"/>
              </a:rPr>
              <a:t>Idea y conclusión:</a:t>
            </a:r>
            <a:endParaRPr sz="1100">
              <a:solidFill>
                <a:schemeClr val="lt1"/>
              </a:solidFill>
              <a:latin typeface="Lato"/>
              <a:ea typeface="Lato"/>
              <a:cs typeface="Lato"/>
              <a:sym typeface="Lato"/>
            </a:endParaRPr>
          </a:p>
          <a:p>
            <a:pPr indent="0" lvl="0" marL="0" rtl="0" algn="l">
              <a:spcBef>
                <a:spcPts val="0"/>
              </a:spcBef>
              <a:spcAft>
                <a:spcPts val="0"/>
              </a:spcAft>
              <a:buNone/>
            </a:pPr>
            <a:r>
              <a:rPr lang="es" sz="1000">
                <a:solidFill>
                  <a:schemeClr val="lt1"/>
                </a:solidFill>
                <a:latin typeface="Lato"/>
                <a:ea typeface="Lato"/>
                <a:cs typeface="Lato"/>
                <a:sym typeface="Lato"/>
              </a:rPr>
              <a:t>En este tercer modelo, he aumentado el número de filtros en las capas convolucionales y he introducido capas de Dropout después de algunas de las capas de Max Pooling. El objetivo de este cambio es reducir el riesgo de sobreajuste y mejorar la generalización del modelo. Con ello, logramos alcanzar un accuracy de casi un 73% en el conjunto de test, lo que representa una mejora significativa respecto a los modelos anteriores. A pesar de este incremento, aún estamos por debajo del 90% de accuracy, por lo que seguiremos ajustando el modelo para mejorar los resultados.</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900">
              <a:solidFill>
                <a:schemeClr val="lt1"/>
              </a:solidFill>
              <a:latin typeface="Lato"/>
              <a:ea typeface="Lato"/>
              <a:cs typeface="Lato"/>
              <a:sym typeface="Lato"/>
            </a:endParaRPr>
          </a:p>
        </p:txBody>
      </p:sp>
      <p:pic>
        <p:nvPicPr>
          <p:cNvPr id="166" name="Google Shape;166;p16"/>
          <p:cNvPicPr preferRelativeResize="0"/>
          <p:nvPr/>
        </p:nvPicPr>
        <p:blipFill>
          <a:blip r:embed="rId3">
            <a:alphaModFix/>
          </a:blip>
          <a:stretch>
            <a:fillRect/>
          </a:stretch>
        </p:blipFill>
        <p:spPr>
          <a:xfrm>
            <a:off x="249200" y="401475"/>
            <a:ext cx="4203275" cy="2021200"/>
          </a:xfrm>
          <a:prstGeom prst="rect">
            <a:avLst/>
          </a:prstGeom>
          <a:noFill/>
          <a:ln>
            <a:noFill/>
          </a:ln>
        </p:spPr>
      </p:pic>
      <p:pic>
        <p:nvPicPr>
          <p:cNvPr id="167" name="Google Shape;167;p16"/>
          <p:cNvPicPr preferRelativeResize="0"/>
          <p:nvPr/>
        </p:nvPicPr>
        <p:blipFill>
          <a:blip r:embed="rId4">
            <a:alphaModFix/>
          </a:blip>
          <a:stretch>
            <a:fillRect/>
          </a:stretch>
        </p:blipFill>
        <p:spPr>
          <a:xfrm>
            <a:off x="249200" y="2422675"/>
            <a:ext cx="4203274" cy="2296625"/>
          </a:xfrm>
          <a:prstGeom prst="rect">
            <a:avLst/>
          </a:prstGeom>
          <a:noFill/>
          <a:ln>
            <a:noFill/>
          </a:ln>
        </p:spPr>
      </p:pic>
      <p:pic>
        <p:nvPicPr>
          <p:cNvPr id="168" name="Google Shape;168;p16"/>
          <p:cNvPicPr preferRelativeResize="0"/>
          <p:nvPr/>
        </p:nvPicPr>
        <p:blipFill>
          <a:blip r:embed="rId5">
            <a:alphaModFix/>
          </a:blip>
          <a:stretch>
            <a:fillRect/>
          </a:stretch>
        </p:blipFill>
        <p:spPr>
          <a:xfrm>
            <a:off x="106050" y="4719300"/>
            <a:ext cx="4580076" cy="424200"/>
          </a:xfrm>
          <a:prstGeom prst="rect">
            <a:avLst/>
          </a:prstGeom>
          <a:noFill/>
          <a:ln>
            <a:noFill/>
          </a:ln>
        </p:spPr>
      </p:pic>
      <p:pic>
        <p:nvPicPr>
          <p:cNvPr id="169" name="Google Shape;169;p16"/>
          <p:cNvPicPr preferRelativeResize="0"/>
          <p:nvPr/>
        </p:nvPicPr>
        <p:blipFill>
          <a:blip r:embed="rId6">
            <a:alphaModFix/>
          </a:blip>
          <a:stretch>
            <a:fillRect/>
          </a:stretch>
        </p:blipFill>
        <p:spPr>
          <a:xfrm>
            <a:off x="5317663" y="401475"/>
            <a:ext cx="3196925" cy="648225"/>
          </a:xfrm>
          <a:prstGeom prst="rect">
            <a:avLst/>
          </a:prstGeom>
          <a:noFill/>
          <a:ln>
            <a:noFill/>
          </a:ln>
        </p:spPr>
      </p:pic>
      <p:pic>
        <p:nvPicPr>
          <p:cNvPr id="170" name="Google Shape;170;p16"/>
          <p:cNvPicPr preferRelativeResize="0"/>
          <p:nvPr/>
        </p:nvPicPr>
        <p:blipFill>
          <a:blip r:embed="rId7">
            <a:alphaModFix/>
          </a:blip>
          <a:stretch>
            <a:fillRect/>
          </a:stretch>
        </p:blipFill>
        <p:spPr>
          <a:xfrm>
            <a:off x="4452475" y="1049700"/>
            <a:ext cx="2319676" cy="2081925"/>
          </a:xfrm>
          <a:prstGeom prst="rect">
            <a:avLst/>
          </a:prstGeom>
          <a:noFill/>
          <a:ln>
            <a:noFill/>
          </a:ln>
        </p:spPr>
      </p:pic>
      <p:pic>
        <p:nvPicPr>
          <p:cNvPr id="171" name="Google Shape;171;p16"/>
          <p:cNvPicPr preferRelativeResize="0"/>
          <p:nvPr/>
        </p:nvPicPr>
        <p:blipFill>
          <a:blip r:embed="rId8">
            <a:alphaModFix/>
          </a:blip>
          <a:stretch>
            <a:fillRect/>
          </a:stretch>
        </p:blipFill>
        <p:spPr>
          <a:xfrm>
            <a:off x="6772150" y="1049700"/>
            <a:ext cx="2371850" cy="208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txBox="1"/>
          <p:nvPr>
            <p:ph type="title"/>
          </p:nvPr>
        </p:nvSpPr>
        <p:spPr>
          <a:xfrm>
            <a:off x="0" y="0"/>
            <a:ext cx="9144000" cy="50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Entrenamiento 4                                           </a:t>
            </a:r>
            <a:r>
              <a:rPr lang="es" sz="1844"/>
              <a:t>Modelo con Batch Normalization</a:t>
            </a:r>
            <a:endParaRPr sz="1444"/>
          </a:p>
        </p:txBody>
      </p:sp>
      <p:sp>
        <p:nvSpPr>
          <p:cNvPr id="177" name="Google Shape;177;p17"/>
          <p:cNvSpPr txBox="1"/>
          <p:nvPr/>
        </p:nvSpPr>
        <p:spPr>
          <a:xfrm>
            <a:off x="4742038" y="3651300"/>
            <a:ext cx="4348200" cy="14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latin typeface="Lato"/>
                <a:ea typeface="Lato"/>
                <a:cs typeface="Lato"/>
                <a:sym typeface="Lato"/>
              </a:rPr>
              <a:t>Idea y conclusión:</a:t>
            </a:r>
            <a:endParaRPr sz="1100">
              <a:solidFill>
                <a:schemeClr val="lt1"/>
              </a:solidFill>
              <a:latin typeface="Lato"/>
              <a:ea typeface="Lato"/>
              <a:cs typeface="Lato"/>
              <a:sym typeface="Lato"/>
            </a:endParaRPr>
          </a:p>
          <a:p>
            <a:pPr indent="0" lvl="0" marL="0" rtl="0" algn="l">
              <a:spcBef>
                <a:spcPts val="0"/>
              </a:spcBef>
              <a:spcAft>
                <a:spcPts val="0"/>
              </a:spcAft>
              <a:buNone/>
            </a:pPr>
            <a:r>
              <a:rPr lang="es" sz="1000">
                <a:solidFill>
                  <a:schemeClr val="lt1"/>
                </a:solidFill>
                <a:latin typeface="Lato"/>
                <a:ea typeface="Lato"/>
                <a:cs typeface="Lato"/>
                <a:sym typeface="Lato"/>
              </a:rPr>
              <a:t>En este cuarto modelo, he implementado el uso de Batch Normalization en la red, pero, observando</a:t>
            </a:r>
            <a:r>
              <a:rPr lang="es" sz="1000">
                <a:solidFill>
                  <a:schemeClr val="lt1"/>
                </a:solidFill>
                <a:latin typeface="Lato"/>
                <a:ea typeface="Lato"/>
                <a:cs typeface="Lato"/>
                <a:sym typeface="Lato"/>
              </a:rPr>
              <a:t> tanto las gráficas como la propia precisión en el fichero test, o hemos conseguido mejorar el accuracy del modelo, a pesar de haber añadido el Batch Normalization. </a:t>
            </a:r>
            <a:endParaRPr sz="1000">
              <a:solidFill>
                <a:schemeClr val="lt1"/>
              </a:solidFill>
              <a:latin typeface="Lato"/>
              <a:ea typeface="Lato"/>
              <a:cs typeface="Lato"/>
              <a:sym typeface="Lato"/>
            </a:endParaRPr>
          </a:p>
          <a:p>
            <a:pPr indent="0" lvl="0" marL="0" rtl="0" algn="l">
              <a:spcBef>
                <a:spcPts val="0"/>
              </a:spcBef>
              <a:spcAft>
                <a:spcPts val="0"/>
              </a:spcAft>
              <a:buNone/>
            </a:pPr>
            <a:r>
              <a:rPr lang="es" sz="1000">
                <a:solidFill>
                  <a:schemeClr val="lt1"/>
                </a:solidFill>
                <a:latin typeface="Lato"/>
                <a:ea typeface="Lato"/>
                <a:cs typeface="Lato"/>
                <a:sym typeface="Lato"/>
              </a:rPr>
              <a:t>Para solucionar esto, vamos a aumentar la complejidad del modelo, añadiendo nuevas capas, y por tanto, aumentando también la profundidad de la red.</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900">
              <a:solidFill>
                <a:schemeClr val="lt1"/>
              </a:solidFill>
              <a:latin typeface="Lato"/>
              <a:ea typeface="Lato"/>
              <a:cs typeface="Lato"/>
              <a:sym typeface="Lato"/>
            </a:endParaRPr>
          </a:p>
        </p:txBody>
      </p:sp>
      <p:pic>
        <p:nvPicPr>
          <p:cNvPr id="178" name="Google Shape;178;p17"/>
          <p:cNvPicPr preferRelativeResize="0"/>
          <p:nvPr/>
        </p:nvPicPr>
        <p:blipFill>
          <a:blip r:embed="rId3">
            <a:alphaModFix/>
          </a:blip>
          <a:stretch>
            <a:fillRect/>
          </a:stretch>
        </p:blipFill>
        <p:spPr>
          <a:xfrm>
            <a:off x="4563925" y="469650"/>
            <a:ext cx="4580076" cy="424200"/>
          </a:xfrm>
          <a:prstGeom prst="rect">
            <a:avLst/>
          </a:prstGeom>
          <a:noFill/>
          <a:ln>
            <a:noFill/>
          </a:ln>
        </p:spPr>
      </p:pic>
      <p:pic>
        <p:nvPicPr>
          <p:cNvPr id="179" name="Google Shape;179;p17"/>
          <p:cNvPicPr preferRelativeResize="0"/>
          <p:nvPr/>
        </p:nvPicPr>
        <p:blipFill>
          <a:blip r:embed="rId4">
            <a:alphaModFix/>
          </a:blip>
          <a:stretch>
            <a:fillRect/>
          </a:stretch>
        </p:blipFill>
        <p:spPr>
          <a:xfrm>
            <a:off x="152400" y="401475"/>
            <a:ext cx="4300075" cy="2081925"/>
          </a:xfrm>
          <a:prstGeom prst="rect">
            <a:avLst/>
          </a:prstGeom>
          <a:noFill/>
          <a:ln>
            <a:noFill/>
          </a:ln>
        </p:spPr>
      </p:pic>
      <p:pic>
        <p:nvPicPr>
          <p:cNvPr id="180" name="Google Shape;180;p17"/>
          <p:cNvPicPr preferRelativeResize="0"/>
          <p:nvPr/>
        </p:nvPicPr>
        <p:blipFill>
          <a:blip r:embed="rId5">
            <a:alphaModFix/>
          </a:blip>
          <a:stretch>
            <a:fillRect/>
          </a:stretch>
        </p:blipFill>
        <p:spPr>
          <a:xfrm>
            <a:off x="337150" y="2477050"/>
            <a:ext cx="4131351" cy="2666451"/>
          </a:xfrm>
          <a:prstGeom prst="rect">
            <a:avLst/>
          </a:prstGeom>
          <a:noFill/>
          <a:ln>
            <a:noFill/>
          </a:ln>
        </p:spPr>
      </p:pic>
      <p:pic>
        <p:nvPicPr>
          <p:cNvPr id="181" name="Google Shape;181;p17"/>
          <p:cNvPicPr preferRelativeResize="0"/>
          <p:nvPr/>
        </p:nvPicPr>
        <p:blipFill>
          <a:blip r:embed="rId6">
            <a:alphaModFix/>
          </a:blip>
          <a:stretch>
            <a:fillRect/>
          </a:stretch>
        </p:blipFill>
        <p:spPr>
          <a:xfrm>
            <a:off x="5463513" y="942321"/>
            <a:ext cx="2780900" cy="592325"/>
          </a:xfrm>
          <a:prstGeom prst="rect">
            <a:avLst/>
          </a:prstGeom>
          <a:noFill/>
          <a:ln>
            <a:noFill/>
          </a:ln>
        </p:spPr>
      </p:pic>
      <p:pic>
        <p:nvPicPr>
          <p:cNvPr id="182" name="Google Shape;182;p17"/>
          <p:cNvPicPr preferRelativeResize="0"/>
          <p:nvPr/>
        </p:nvPicPr>
        <p:blipFill>
          <a:blip r:embed="rId7">
            <a:alphaModFix/>
          </a:blip>
          <a:stretch>
            <a:fillRect/>
          </a:stretch>
        </p:blipFill>
        <p:spPr>
          <a:xfrm>
            <a:off x="4468500" y="1583100"/>
            <a:ext cx="2303625" cy="2081925"/>
          </a:xfrm>
          <a:prstGeom prst="rect">
            <a:avLst/>
          </a:prstGeom>
          <a:noFill/>
          <a:ln>
            <a:noFill/>
          </a:ln>
        </p:spPr>
      </p:pic>
      <p:pic>
        <p:nvPicPr>
          <p:cNvPr id="183" name="Google Shape;183;p17"/>
          <p:cNvPicPr preferRelativeResize="0"/>
          <p:nvPr/>
        </p:nvPicPr>
        <p:blipFill>
          <a:blip r:embed="rId8">
            <a:alphaModFix/>
          </a:blip>
          <a:stretch>
            <a:fillRect/>
          </a:stretch>
        </p:blipFill>
        <p:spPr>
          <a:xfrm>
            <a:off x="6772125" y="1583100"/>
            <a:ext cx="2318125" cy="2081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0" y="0"/>
            <a:ext cx="9144000" cy="50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Entrenamiento 5                                             </a:t>
            </a:r>
            <a:r>
              <a:rPr lang="es" sz="1844"/>
              <a:t>Modelo con Mayor Profundidad</a:t>
            </a:r>
            <a:endParaRPr sz="1444"/>
          </a:p>
        </p:txBody>
      </p:sp>
      <p:pic>
        <p:nvPicPr>
          <p:cNvPr id="189" name="Google Shape;189;p18"/>
          <p:cNvPicPr preferRelativeResize="0"/>
          <p:nvPr/>
        </p:nvPicPr>
        <p:blipFill>
          <a:blip r:embed="rId3">
            <a:alphaModFix/>
          </a:blip>
          <a:stretch>
            <a:fillRect/>
          </a:stretch>
        </p:blipFill>
        <p:spPr>
          <a:xfrm>
            <a:off x="4893525" y="401475"/>
            <a:ext cx="3932326" cy="4742025"/>
          </a:xfrm>
          <a:prstGeom prst="rect">
            <a:avLst/>
          </a:prstGeom>
          <a:noFill/>
          <a:ln>
            <a:noFill/>
          </a:ln>
        </p:spPr>
      </p:pic>
      <p:pic>
        <p:nvPicPr>
          <p:cNvPr id="190" name="Google Shape;190;p18"/>
          <p:cNvPicPr preferRelativeResize="0"/>
          <p:nvPr/>
        </p:nvPicPr>
        <p:blipFill>
          <a:blip r:embed="rId4">
            <a:alphaModFix/>
          </a:blip>
          <a:stretch>
            <a:fillRect/>
          </a:stretch>
        </p:blipFill>
        <p:spPr>
          <a:xfrm>
            <a:off x="152400" y="652500"/>
            <a:ext cx="4588725" cy="42495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0" y="0"/>
            <a:ext cx="9144000" cy="50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Entrenamiento 5                                             </a:t>
            </a:r>
            <a:r>
              <a:rPr lang="es" sz="1844"/>
              <a:t>Modelo con Mayor Profundidad</a:t>
            </a:r>
            <a:endParaRPr sz="1444"/>
          </a:p>
        </p:txBody>
      </p:sp>
      <p:pic>
        <p:nvPicPr>
          <p:cNvPr id="196" name="Google Shape;196;p19"/>
          <p:cNvPicPr preferRelativeResize="0"/>
          <p:nvPr/>
        </p:nvPicPr>
        <p:blipFill>
          <a:blip r:embed="rId3">
            <a:alphaModFix/>
          </a:blip>
          <a:stretch>
            <a:fillRect/>
          </a:stretch>
        </p:blipFill>
        <p:spPr>
          <a:xfrm>
            <a:off x="3523350" y="500100"/>
            <a:ext cx="5551650" cy="376025"/>
          </a:xfrm>
          <a:prstGeom prst="rect">
            <a:avLst/>
          </a:prstGeom>
          <a:noFill/>
          <a:ln>
            <a:noFill/>
          </a:ln>
        </p:spPr>
      </p:pic>
      <p:pic>
        <p:nvPicPr>
          <p:cNvPr id="197" name="Google Shape;197;p19"/>
          <p:cNvPicPr preferRelativeResize="0"/>
          <p:nvPr/>
        </p:nvPicPr>
        <p:blipFill>
          <a:blip r:embed="rId4">
            <a:alphaModFix/>
          </a:blip>
          <a:stretch>
            <a:fillRect/>
          </a:stretch>
        </p:blipFill>
        <p:spPr>
          <a:xfrm>
            <a:off x="6212500" y="876125"/>
            <a:ext cx="2862500" cy="558375"/>
          </a:xfrm>
          <a:prstGeom prst="rect">
            <a:avLst/>
          </a:prstGeom>
          <a:noFill/>
          <a:ln>
            <a:noFill/>
          </a:ln>
        </p:spPr>
      </p:pic>
      <p:pic>
        <p:nvPicPr>
          <p:cNvPr id="198" name="Google Shape;198;p19"/>
          <p:cNvPicPr preferRelativeResize="0"/>
          <p:nvPr/>
        </p:nvPicPr>
        <p:blipFill>
          <a:blip r:embed="rId5">
            <a:alphaModFix/>
          </a:blip>
          <a:stretch>
            <a:fillRect/>
          </a:stretch>
        </p:blipFill>
        <p:spPr>
          <a:xfrm>
            <a:off x="144825" y="876125"/>
            <a:ext cx="2862501" cy="2280558"/>
          </a:xfrm>
          <a:prstGeom prst="rect">
            <a:avLst/>
          </a:prstGeom>
          <a:noFill/>
          <a:ln>
            <a:noFill/>
          </a:ln>
        </p:spPr>
      </p:pic>
      <p:pic>
        <p:nvPicPr>
          <p:cNvPr id="199" name="Google Shape;199;p19"/>
          <p:cNvPicPr preferRelativeResize="0"/>
          <p:nvPr/>
        </p:nvPicPr>
        <p:blipFill>
          <a:blip r:embed="rId6">
            <a:alphaModFix/>
          </a:blip>
          <a:stretch>
            <a:fillRect/>
          </a:stretch>
        </p:blipFill>
        <p:spPr>
          <a:xfrm>
            <a:off x="3007325" y="877675"/>
            <a:ext cx="2862500" cy="2277462"/>
          </a:xfrm>
          <a:prstGeom prst="rect">
            <a:avLst/>
          </a:prstGeom>
          <a:noFill/>
          <a:ln>
            <a:noFill/>
          </a:ln>
        </p:spPr>
      </p:pic>
      <p:sp>
        <p:nvSpPr>
          <p:cNvPr id="200" name="Google Shape;200;p19"/>
          <p:cNvSpPr txBox="1"/>
          <p:nvPr/>
        </p:nvSpPr>
        <p:spPr>
          <a:xfrm>
            <a:off x="6029700" y="1560250"/>
            <a:ext cx="3045300" cy="3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latin typeface="Lato"/>
                <a:ea typeface="Lato"/>
                <a:cs typeface="Lato"/>
                <a:sym typeface="Lato"/>
              </a:rPr>
              <a:t>Idea y conclusión:</a:t>
            </a:r>
            <a:endParaRPr sz="1100">
              <a:solidFill>
                <a:schemeClr val="lt1"/>
              </a:solidFill>
              <a:latin typeface="Lato"/>
              <a:ea typeface="Lato"/>
              <a:cs typeface="Lato"/>
              <a:sym typeface="Lato"/>
            </a:endParaRPr>
          </a:p>
          <a:p>
            <a:pPr indent="0" lvl="0" marL="0" rtl="0" algn="l">
              <a:spcBef>
                <a:spcPts val="0"/>
              </a:spcBef>
              <a:spcAft>
                <a:spcPts val="0"/>
              </a:spcAft>
              <a:buNone/>
            </a:pPr>
            <a:r>
              <a:rPr lang="es" sz="1000">
                <a:solidFill>
                  <a:schemeClr val="lt1"/>
                </a:solidFill>
                <a:latin typeface="Lato"/>
                <a:ea typeface="Lato"/>
                <a:cs typeface="Lato"/>
                <a:sym typeface="Lato"/>
              </a:rPr>
              <a:t>En este 4º modelo, he incrementado la profundidad de la red añadiendo más capas convolucionales y filtros. Aplico Batch Normalization después de cada capa convolucional para acelerar el entrenamiento y mejorar la estabilidad del modelo. También he ajustado las tasas de Dropout para combatir el sobreajuste a medida que la red se vuelve más profunda. Esto nos ha permitido superar el 80% de accuracy, alcanzando un 83% en el conjunto de test.  Aún teniendo ya un modelo bastante fiable, al tener una precisión del 83%, vamos a intentar aplicar nuevas técnicas al modelo, con el objetivo de aumentar la precisión hasta el 90%. </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rPr lang="es" sz="1000">
                <a:solidFill>
                  <a:schemeClr val="lt1"/>
                </a:solidFill>
                <a:latin typeface="Lato"/>
                <a:ea typeface="Lato"/>
                <a:cs typeface="Lato"/>
                <a:sym typeface="Lato"/>
              </a:rPr>
              <a:t>Para ello, voy a implementar el uso de Data Aumentation, que consiste en modificar las imágenes exsitentes en el fichero train, por ejemplo con rotaciones o cambios de color, con el objetivo de aumentar la información al tener mayor número de imágenes para una misma categoría.</a:t>
            </a:r>
            <a:endParaRPr sz="9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0" y="0"/>
            <a:ext cx="9144000" cy="50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Entrenamiento 6                                              </a:t>
            </a:r>
            <a:r>
              <a:rPr lang="es" sz="1844"/>
              <a:t>Modelo con Data Aumentation</a:t>
            </a:r>
            <a:endParaRPr sz="1444"/>
          </a:p>
        </p:txBody>
      </p:sp>
      <p:pic>
        <p:nvPicPr>
          <p:cNvPr id="206" name="Google Shape;206;p20"/>
          <p:cNvPicPr preferRelativeResize="0"/>
          <p:nvPr/>
        </p:nvPicPr>
        <p:blipFill>
          <a:blip r:embed="rId3">
            <a:alphaModFix/>
          </a:blip>
          <a:stretch>
            <a:fillRect/>
          </a:stretch>
        </p:blipFill>
        <p:spPr>
          <a:xfrm>
            <a:off x="4893525" y="401475"/>
            <a:ext cx="3932326" cy="4742025"/>
          </a:xfrm>
          <a:prstGeom prst="rect">
            <a:avLst/>
          </a:prstGeom>
          <a:noFill/>
          <a:ln>
            <a:noFill/>
          </a:ln>
        </p:spPr>
      </p:pic>
      <p:pic>
        <p:nvPicPr>
          <p:cNvPr id="207" name="Google Shape;207;p20"/>
          <p:cNvPicPr preferRelativeResize="0"/>
          <p:nvPr/>
        </p:nvPicPr>
        <p:blipFill>
          <a:blip r:embed="rId4">
            <a:alphaModFix/>
          </a:blip>
          <a:stretch>
            <a:fillRect/>
          </a:stretch>
        </p:blipFill>
        <p:spPr>
          <a:xfrm>
            <a:off x="152400" y="401475"/>
            <a:ext cx="4665125" cy="3433926"/>
          </a:xfrm>
          <a:prstGeom prst="rect">
            <a:avLst/>
          </a:prstGeom>
          <a:noFill/>
          <a:ln>
            <a:noFill/>
          </a:ln>
        </p:spPr>
      </p:pic>
      <p:pic>
        <p:nvPicPr>
          <p:cNvPr id="208" name="Google Shape;208;p20"/>
          <p:cNvPicPr preferRelativeResize="0"/>
          <p:nvPr/>
        </p:nvPicPr>
        <p:blipFill>
          <a:blip r:embed="rId5">
            <a:alphaModFix/>
          </a:blip>
          <a:stretch>
            <a:fillRect/>
          </a:stretch>
        </p:blipFill>
        <p:spPr>
          <a:xfrm>
            <a:off x="1095825" y="3835400"/>
            <a:ext cx="2778265" cy="130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0" y="0"/>
            <a:ext cx="9144000" cy="50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Entrenamiento 6                                              </a:t>
            </a:r>
            <a:r>
              <a:rPr lang="es" sz="1844"/>
              <a:t>Modelo con Data Aumentation</a:t>
            </a:r>
            <a:endParaRPr sz="1444"/>
          </a:p>
        </p:txBody>
      </p:sp>
      <p:sp>
        <p:nvSpPr>
          <p:cNvPr id="214" name="Google Shape;214;p21"/>
          <p:cNvSpPr txBox="1"/>
          <p:nvPr/>
        </p:nvSpPr>
        <p:spPr>
          <a:xfrm>
            <a:off x="6029700" y="1560250"/>
            <a:ext cx="3045300" cy="26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latin typeface="Lato"/>
                <a:ea typeface="Lato"/>
                <a:cs typeface="Lato"/>
                <a:sym typeface="Lato"/>
              </a:rPr>
              <a:t>Idea y conclusión:</a:t>
            </a:r>
            <a:endParaRPr sz="1100">
              <a:solidFill>
                <a:schemeClr val="lt1"/>
              </a:solidFill>
              <a:latin typeface="Lato"/>
              <a:ea typeface="Lato"/>
              <a:cs typeface="Lato"/>
              <a:sym typeface="Lato"/>
            </a:endParaRPr>
          </a:p>
          <a:p>
            <a:pPr indent="0" lvl="0" marL="0" rtl="0" algn="l">
              <a:spcBef>
                <a:spcPts val="0"/>
              </a:spcBef>
              <a:spcAft>
                <a:spcPts val="0"/>
              </a:spcAft>
              <a:buNone/>
            </a:pPr>
            <a:r>
              <a:rPr lang="es" sz="1100">
                <a:solidFill>
                  <a:schemeClr val="lt1"/>
                </a:solidFill>
                <a:latin typeface="Lato"/>
                <a:ea typeface="Lato"/>
                <a:cs typeface="Lato"/>
                <a:sym typeface="Lato"/>
              </a:rPr>
              <a:t>Mediante el uso de Data Aumentation en el modelo, cuyo objetivo es tener más información en el entrenamiento de la red, no conseguimos una mejora significativa en el modelo, pasando de un 82,5% a un 84.7% en accuracy. Esto puede ser debido a que no le ha dado tiempo a captar ciertos patrones por culpa de tener un bajo número de Epochs. (</a:t>
            </a:r>
            <a:r>
              <a:rPr lang="es" sz="1100">
                <a:solidFill>
                  <a:schemeClr val="lt1"/>
                </a:solidFill>
                <a:latin typeface="Lato"/>
                <a:ea typeface="Lato"/>
                <a:cs typeface="Lato"/>
                <a:sym typeface="Lato"/>
              </a:rPr>
              <a:t>Aumento el número de los Epoch porque como las imágenes del entrenamiento son más complejas debido al Data Aumentation, le permito que entrene durante más tiempo</a:t>
            </a:r>
            <a:r>
              <a:rPr lang="es" sz="1100">
                <a:solidFill>
                  <a:schemeClr val="lt1"/>
                </a:solidFill>
                <a:latin typeface="Lato"/>
                <a:ea typeface="Lato"/>
                <a:cs typeface="Lato"/>
                <a:sym typeface="Lato"/>
              </a:rPr>
              <a:t>)</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rPr lang="es" sz="1100">
                <a:solidFill>
                  <a:schemeClr val="lt1"/>
                </a:solidFill>
                <a:latin typeface="Lato"/>
                <a:ea typeface="Lato"/>
                <a:cs typeface="Lato"/>
                <a:sym typeface="Lato"/>
              </a:rPr>
              <a:t>Incremento los Epochs del modelo a 100.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p:txBody>
      </p:sp>
      <p:pic>
        <p:nvPicPr>
          <p:cNvPr id="215" name="Google Shape;215;p21"/>
          <p:cNvPicPr preferRelativeResize="0"/>
          <p:nvPr/>
        </p:nvPicPr>
        <p:blipFill>
          <a:blip r:embed="rId3">
            <a:alphaModFix/>
          </a:blip>
          <a:stretch>
            <a:fillRect/>
          </a:stretch>
        </p:blipFill>
        <p:spPr>
          <a:xfrm>
            <a:off x="2399050" y="419525"/>
            <a:ext cx="6675951" cy="458150"/>
          </a:xfrm>
          <a:prstGeom prst="rect">
            <a:avLst/>
          </a:prstGeom>
          <a:noFill/>
          <a:ln>
            <a:noFill/>
          </a:ln>
        </p:spPr>
      </p:pic>
      <p:pic>
        <p:nvPicPr>
          <p:cNvPr id="216" name="Google Shape;216;p21"/>
          <p:cNvPicPr preferRelativeResize="0"/>
          <p:nvPr/>
        </p:nvPicPr>
        <p:blipFill>
          <a:blip r:embed="rId4">
            <a:alphaModFix/>
          </a:blip>
          <a:stretch>
            <a:fillRect/>
          </a:stretch>
        </p:blipFill>
        <p:spPr>
          <a:xfrm>
            <a:off x="136663" y="877675"/>
            <a:ext cx="2870661" cy="2277450"/>
          </a:xfrm>
          <a:prstGeom prst="rect">
            <a:avLst/>
          </a:prstGeom>
          <a:noFill/>
          <a:ln>
            <a:noFill/>
          </a:ln>
        </p:spPr>
      </p:pic>
      <p:pic>
        <p:nvPicPr>
          <p:cNvPr id="217" name="Google Shape;217;p21"/>
          <p:cNvPicPr preferRelativeResize="0"/>
          <p:nvPr/>
        </p:nvPicPr>
        <p:blipFill>
          <a:blip r:embed="rId5">
            <a:alphaModFix/>
          </a:blip>
          <a:stretch>
            <a:fillRect/>
          </a:stretch>
        </p:blipFill>
        <p:spPr>
          <a:xfrm>
            <a:off x="3007325" y="876125"/>
            <a:ext cx="2882102" cy="2284325"/>
          </a:xfrm>
          <a:prstGeom prst="rect">
            <a:avLst/>
          </a:prstGeom>
          <a:noFill/>
          <a:ln>
            <a:noFill/>
          </a:ln>
        </p:spPr>
      </p:pic>
      <p:pic>
        <p:nvPicPr>
          <p:cNvPr id="218" name="Google Shape;218;p21"/>
          <p:cNvPicPr preferRelativeResize="0"/>
          <p:nvPr/>
        </p:nvPicPr>
        <p:blipFill>
          <a:blip r:embed="rId6">
            <a:alphaModFix/>
          </a:blip>
          <a:stretch>
            <a:fillRect/>
          </a:stretch>
        </p:blipFill>
        <p:spPr>
          <a:xfrm>
            <a:off x="6029703" y="877675"/>
            <a:ext cx="3114300" cy="5856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