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90dc7a9e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90dc7a9e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90dc7a9e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90dc7a9e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90dc7a9e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90dc7a9e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90dc7a9e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90dc7a9e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90dc7a9e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90dc7a9e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90dc7a9e1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90dc7a9e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90dc7a9e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90dc7a9e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90dc7a9e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90dc7a9e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90dc7a9e1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90dc7a9e1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90dc7a9e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90dc7a9e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90dc7a9e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90dc7a9e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90dc7a9e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90dc7a9e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90dc7a9e1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90dc7a9e1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90dc7a9e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90dc7a9e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90dc7a9e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90dc7a9e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90dc7a9e1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90dc7a9e1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90dc7a9e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90dc7a9e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90dc7a9e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90dc7a9e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90dc7a9e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90dc7a9e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90dc7a9e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90dc7a9e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90dc7a9e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90dc7a9e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90dc7a9e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90dc7a9e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90dc7a9e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90dc7a9e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90dc7a9e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90dc7a9e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1.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www.linhadecodigo.com.br/artigo/3667/classes-wrappers-em-java.aspx" TargetMode="External"/><Relationship Id="rId4" Type="http://schemas.openxmlformats.org/officeDocument/2006/relationships/hyperlink" Target="https://www.geeksforgeeks.org/java-lang-boolean-class-java/" TargetMode="External"/><Relationship Id="rId5" Type="http://schemas.openxmlformats.org/officeDocument/2006/relationships/hyperlink" Target="https://www.geeksforgeeks.org/java-lang-byte-class-java/" TargetMode="External"/><Relationship Id="rId6" Type="http://schemas.openxmlformats.org/officeDocument/2006/relationships/hyperlink" Target="https://www.geeksforgeeks.org/java-lang-short-class-java/" TargetMode="External"/><Relationship Id="rId7" Type="http://schemas.openxmlformats.org/officeDocument/2006/relationships/hyperlink" Target="https://www.geeksforgeeks.org/java-lang-double-class-java/" TargetMode="External"/><Relationship Id="rId8" Type="http://schemas.openxmlformats.org/officeDocument/2006/relationships/hyperlink" Target="https://pt.wikipedia.org/wiki/Classe_empacotador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Classes Wrappers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Antonio Fontão Nigro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pt-BR"/>
              <a:t>Double</a:t>
            </a:r>
            <a:endParaRPr/>
          </a:p>
        </p:txBody>
      </p:sp>
      <p:sp>
        <p:nvSpPr>
          <p:cNvPr id="122" name="Google Shape;122;p22"/>
          <p:cNvSpPr txBox="1"/>
          <p:nvPr>
            <p:ph idx="1" type="body"/>
          </p:nvPr>
        </p:nvSpPr>
        <p:spPr>
          <a:xfrm>
            <a:off x="311700" y="1152475"/>
            <a:ext cx="8520600" cy="18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	A classe Wrapper para Double possui diversos </a:t>
            </a:r>
            <a:r>
              <a:rPr lang="pt-BR"/>
              <a:t>métodos</a:t>
            </a:r>
            <a:r>
              <a:rPr lang="pt-BR"/>
              <a:t> para lidar efetivamente com um valor Double, como converter  para um representante string, ou vice versa.</a:t>
            </a:r>
            <a:endParaRPr/>
          </a:p>
          <a:p>
            <a:pPr indent="0" lvl="0" marL="0" rtl="0" algn="l">
              <a:spcBef>
                <a:spcPts val="1600"/>
              </a:spcBef>
              <a:spcAft>
                <a:spcPts val="1600"/>
              </a:spcAft>
              <a:buNone/>
            </a:pPr>
            <a:r>
              <a:rPr lang="pt-BR"/>
              <a:t>	Um objeto da classe Double tem um </a:t>
            </a:r>
            <a:r>
              <a:rPr lang="pt-BR"/>
              <a:t>parâmetro</a:t>
            </a:r>
            <a:r>
              <a:rPr lang="pt-BR"/>
              <a:t> com valor double, possui primariamente dois construtores:</a:t>
            </a:r>
            <a:endParaRPr/>
          </a:p>
        </p:txBody>
      </p:sp>
      <p:pic>
        <p:nvPicPr>
          <p:cNvPr id="123" name="Google Shape;123;p22"/>
          <p:cNvPicPr preferRelativeResize="0"/>
          <p:nvPr/>
        </p:nvPicPr>
        <p:blipFill>
          <a:blip r:embed="rId3">
            <a:alphaModFix/>
          </a:blip>
          <a:stretch>
            <a:fillRect/>
          </a:stretch>
        </p:blipFill>
        <p:spPr>
          <a:xfrm>
            <a:off x="675925" y="3148725"/>
            <a:ext cx="2990850" cy="1628775"/>
          </a:xfrm>
          <a:prstGeom prst="rect">
            <a:avLst/>
          </a:prstGeom>
          <a:noFill/>
          <a:ln>
            <a:noFill/>
          </a:ln>
        </p:spPr>
      </p:pic>
      <p:sp>
        <p:nvSpPr>
          <p:cNvPr id="124" name="Google Shape;124;p22"/>
          <p:cNvSpPr txBox="1"/>
          <p:nvPr/>
        </p:nvSpPr>
        <p:spPr>
          <a:xfrm>
            <a:off x="4365250" y="3148725"/>
            <a:ext cx="4061100" cy="159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1800">
                <a:solidFill>
                  <a:schemeClr val="lt2"/>
                </a:solidFill>
              </a:rPr>
              <a:t>Usando um valor double em si (b)</a:t>
            </a:r>
            <a:endParaRPr sz="1800">
              <a:solidFill>
                <a:schemeClr val="lt2"/>
              </a:solidFill>
            </a:endParaRPr>
          </a:p>
          <a:p>
            <a:pPr indent="0" lvl="0" marL="0" rtl="0" algn="l">
              <a:lnSpc>
                <a:spcPct val="115000"/>
              </a:lnSpc>
              <a:spcBef>
                <a:spcPts val="1600"/>
              </a:spcBef>
              <a:spcAft>
                <a:spcPts val="1600"/>
              </a:spcAft>
              <a:buNone/>
            </a:pPr>
            <a:r>
              <a:rPr lang="pt-BR" sz="1800">
                <a:solidFill>
                  <a:schemeClr val="lt2"/>
                </a:solidFill>
              </a:rPr>
              <a:t>Usando uma string com valor (bb)</a:t>
            </a:r>
            <a:endParaRPr sz="1800">
              <a:solidFill>
                <a:schemeClr val="l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pt-BR"/>
              <a:t>Métodos</a:t>
            </a:r>
            <a:r>
              <a:rPr lang="pt-BR"/>
              <a:t> da Classe Double</a:t>
            </a:r>
            <a:endParaRPr/>
          </a:p>
        </p:txBody>
      </p:sp>
      <p:sp>
        <p:nvSpPr>
          <p:cNvPr id="130" name="Google Shape;130;p23"/>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	A seguir alguns dos </a:t>
            </a:r>
            <a:r>
              <a:rPr lang="pt-BR"/>
              <a:t>métodos</a:t>
            </a:r>
            <a:r>
              <a:rPr lang="pt-BR"/>
              <a:t> da Classe Double:</a:t>
            </a:r>
            <a:endParaRPr/>
          </a:p>
        </p:txBody>
      </p:sp>
      <p:pic>
        <p:nvPicPr>
          <p:cNvPr id="131" name="Google Shape;131;p23"/>
          <p:cNvPicPr preferRelativeResize="0"/>
          <p:nvPr/>
        </p:nvPicPr>
        <p:blipFill>
          <a:blip r:embed="rId3">
            <a:alphaModFix/>
          </a:blip>
          <a:stretch>
            <a:fillRect/>
          </a:stretch>
        </p:blipFill>
        <p:spPr>
          <a:xfrm>
            <a:off x="804863" y="1909763"/>
            <a:ext cx="7534275" cy="1323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pt-BR"/>
              <a:t>Aplicação de alguns </a:t>
            </a:r>
            <a:r>
              <a:rPr lang="pt-BR"/>
              <a:t>métodos</a:t>
            </a:r>
            <a:endParaRPr/>
          </a:p>
        </p:txBody>
      </p:sp>
      <p:sp>
        <p:nvSpPr>
          <p:cNvPr id="137" name="Google Shape;137;p24"/>
          <p:cNvSpPr txBox="1"/>
          <p:nvPr>
            <p:ph idx="1" type="body"/>
          </p:nvPr>
        </p:nvSpPr>
        <p:spPr>
          <a:xfrm>
            <a:off x="4421850" y="1598950"/>
            <a:ext cx="4410600" cy="266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&lt;~~ </a:t>
            </a:r>
            <a:r>
              <a:rPr lang="pt-BR"/>
              <a:t>Código</a:t>
            </a:r>
            <a:r>
              <a:rPr lang="pt-BR"/>
              <a:t> fonte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pt-BR"/>
              <a:t>					&lt;~~ </a:t>
            </a:r>
            <a:r>
              <a:rPr lang="pt-BR"/>
              <a:t>Saída</a:t>
            </a:r>
            <a:endParaRPr/>
          </a:p>
        </p:txBody>
      </p:sp>
      <p:pic>
        <p:nvPicPr>
          <p:cNvPr id="138" name="Google Shape;138;p24"/>
          <p:cNvPicPr preferRelativeResize="0"/>
          <p:nvPr/>
        </p:nvPicPr>
        <p:blipFill>
          <a:blip r:embed="rId3">
            <a:alphaModFix/>
          </a:blip>
          <a:stretch>
            <a:fillRect/>
          </a:stretch>
        </p:blipFill>
        <p:spPr>
          <a:xfrm>
            <a:off x="463375" y="1318525"/>
            <a:ext cx="3866500" cy="3534450"/>
          </a:xfrm>
          <a:prstGeom prst="rect">
            <a:avLst/>
          </a:prstGeom>
          <a:noFill/>
          <a:ln>
            <a:noFill/>
          </a:ln>
        </p:spPr>
      </p:pic>
      <p:pic>
        <p:nvPicPr>
          <p:cNvPr id="139" name="Google Shape;139;p24"/>
          <p:cNvPicPr preferRelativeResize="0"/>
          <p:nvPr/>
        </p:nvPicPr>
        <p:blipFill>
          <a:blip r:embed="rId4">
            <a:alphaModFix/>
          </a:blip>
          <a:stretch>
            <a:fillRect/>
          </a:stretch>
        </p:blipFill>
        <p:spPr>
          <a:xfrm>
            <a:off x="4571988" y="2599975"/>
            <a:ext cx="1762125" cy="971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pt-BR"/>
              <a:t>Byte</a:t>
            </a:r>
            <a:endParaRPr/>
          </a:p>
        </p:txBody>
      </p:sp>
      <p:sp>
        <p:nvSpPr>
          <p:cNvPr id="145" name="Google Shape;145;p25"/>
          <p:cNvSpPr txBox="1"/>
          <p:nvPr>
            <p:ph idx="1" type="body"/>
          </p:nvPr>
        </p:nvSpPr>
        <p:spPr>
          <a:xfrm>
            <a:off x="311700" y="1152475"/>
            <a:ext cx="4973400" cy="110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	Os construtores do Class Byte funcionam de maneira </a:t>
            </a:r>
            <a:r>
              <a:rPr lang="pt-BR"/>
              <a:t>análoga</a:t>
            </a:r>
            <a:r>
              <a:rPr lang="pt-BR"/>
              <a:t> ao double </a:t>
            </a:r>
            <a:endParaRPr/>
          </a:p>
        </p:txBody>
      </p:sp>
      <p:pic>
        <p:nvPicPr>
          <p:cNvPr id="146" name="Google Shape;146;p25"/>
          <p:cNvPicPr preferRelativeResize="0"/>
          <p:nvPr/>
        </p:nvPicPr>
        <p:blipFill>
          <a:blip r:embed="rId3">
            <a:alphaModFix/>
          </a:blip>
          <a:stretch>
            <a:fillRect/>
          </a:stretch>
        </p:blipFill>
        <p:spPr>
          <a:xfrm>
            <a:off x="5334925" y="1203175"/>
            <a:ext cx="2867025" cy="1057275"/>
          </a:xfrm>
          <a:prstGeom prst="rect">
            <a:avLst/>
          </a:prstGeom>
          <a:noFill/>
          <a:ln>
            <a:noFill/>
          </a:ln>
        </p:spPr>
      </p:pic>
      <p:pic>
        <p:nvPicPr>
          <p:cNvPr id="147" name="Google Shape;147;p25"/>
          <p:cNvPicPr preferRelativeResize="0"/>
          <p:nvPr/>
        </p:nvPicPr>
        <p:blipFill>
          <a:blip r:embed="rId4">
            <a:alphaModFix/>
          </a:blip>
          <a:stretch>
            <a:fillRect/>
          </a:stretch>
        </p:blipFill>
        <p:spPr>
          <a:xfrm>
            <a:off x="311700" y="3452875"/>
            <a:ext cx="7600950" cy="962025"/>
          </a:xfrm>
          <a:prstGeom prst="rect">
            <a:avLst/>
          </a:prstGeom>
          <a:noFill/>
          <a:ln>
            <a:noFill/>
          </a:ln>
        </p:spPr>
      </p:pic>
      <p:sp>
        <p:nvSpPr>
          <p:cNvPr id="148" name="Google Shape;148;p25"/>
          <p:cNvSpPr txBox="1"/>
          <p:nvPr/>
        </p:nvSpPr>
        <p:spPr>
          <a:xfrm>
            <a:off x="387900" y="2667250"/>
            <a:ext cx="4075200" cy="47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pt-BR" sz="1800">
                <a:solidFill>
                  <a:schemeClr val="lt2"/>
                </a:solidFill>
              </a:rPr>
              <a:t>Campos no Byte Class:</a:t>
            </a:r>
            <a:r>
              <a:rPr lang="pt-BR" sz="1800">
                <a:solidFill>
                  <a:schemeClr val="lt2"/>
                </a:solidFill>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pt-BR"/>
              <a:t>Métodos</a:t>
            </a:r>
            <a:r>
              <a:rPr lang="pt-BR"/>
              <a:t> da Classe Byte</a:t>
            </a:r>
            <a:endParaRPr/>
          </a:p>
        </p:txBody>
      </p:sp>
      <p:sp>
        <p:nvSpPr>
          <p:cNvPr id="154" name="Google Shape;154;p26"/>
          <p:cNvSpPr txBox="1"/>
          <p:nvPr>
            <p:ph idx="1" type="body"/>
          </p:nvPr>
        </p:nvSpPr>
        <p:spPr>
          <a:xfrm>
            <a:off x="311700" y="1152475"/>
            <a:ext cx="8520600" cy="50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	A seguir alguns dos </a:t>
            </a:r>
            <a:r>
              <a:rPr lang="pt-BR"/>
              <a:t>métodos</a:t>
            </a:r>
            <a:r>
              <a:rPr lang="pt-BR"/>
              <a:t> do Byte Classe:</a:t>
            </a:r>
            <a:endParaRPr/>
          </a:p>
        </p:txBody>
      </p:sp>
      <p:pic>
        <p:nvPicPr>
          <p:cNvPr id="155" name="Google Shape;155;p26"/>
          <p:cNvPicPr preferRelativeResize="0"/>
          <p:nvPr/>
        </p:nvPicPr>
        <p:blipFill>
          <a:blip r:embed="rId3">
            <a:alphaModFix/>
          </a:blip>
          <a:stretch>
            <a:fillRect/>
          </a:stretch>
        </p:blipFill>
        <p:spPr>
          <a:xfrm>
            <a:off x="311700" y="2239225"/>
            <a:ext cx="8520600" cy="1306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pt-BR"/>
              <a:t>Algumas aplicações dos </a:t>
            </a:r>
            <a:r>
              <a:rPr lang="pt-BR"/>
              <a:t>métodos</a:t>
            </a:r>
            <a:endParaRPr/>
          </a:p>
        </p:txBody>
      </p:sp>
      <p:sp>
        <p:nvSpPr>
          <p:cNvPr id="161" name="Google Shape;161;p27"/>
          <p:cNvSpPr txBox="1"/>
          <p:nvPr>
            <p:ph idx="1" type="body"/>
          </p:nvPr>
        </p:nvSpPr>
        <p:spPr>
          <a:xfrm>
            <a:off x="4266200" y="1152475"/>
            <a:ext cx="4566000" cy="33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pt-BR"/>
              <a:t>&lt;~~ </a:t>
            </a:r>
            <a:r>
              <a:rPr lang="pt-BR"/>
              <a:t>Código</a:t>
            </a:r>
            <a:r>
              <a:rPr lang="pt-BR"/>
              <a:t> fonte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pt-BR"/>
              <a:t>				&lt;~~ </a:t>
            </a:r>
            <a:r>
              <a:rPr lang="pt-BR"/>
              <a:t>Saída</a:t>
            </a:r>
            <a:r>
              <a:rPr lang="pt-BR"/>
              <a:t> </a:t>
            </a:r>
            <a:endParaRPr/>
          </a:p>
        </p:txBody>
      </p:sp>
      <p:pic>
        <p:nvPicPr>
          <p:cNvPr id="162" name="Google Shape;162;p27"/>
          <p:cNvPicPr preferRelativeResize="0"/>
          <p:nvPr/>
        </p:nvPicPr>
        <p:blipFill>
          <a:blip r:embed="rId3">
            <a:alphaModFix/>
          </a:blip>
          <a:stretch>
            <a:fillRect/>
          </a:stretch>
        </p:blipFill>
        <p:spPr>
          <a:xfrm>
            <a:off x="351123" y="1152475"/>
            <a:ext cx="3868484" cy="3876175"/>
          </a:xfrm>
          <a:prstGeom prst="rect">
            <a:avLst/>
          </a:prstGeom>
          <a:noFill/>
          <a:ln>
            <a:noFill/>
          </a:ln>
        </p:spPr>
      </p:pic>
      <p:pic>
        <p:nvPicPr>
          <p:cNvPr id="163" name="Google Shape;163;p27"/>
          <p:cNvPicPr preferRelativeResize="0"/>
          <p:nvPr/>
        </p:nvPicPr>
        <p:blipFill>
          <a:blip r:embed="rId4">
            <a:alphaModFix/>
          </a:blip>
          <a:stretch>
            <a:fillRect/>
          </a:stretch>
        </p:blipFill>
        <p:spPr>
          <a:xfrm>
            <a:off x="4458063" y="2502925"/>
            <a:ext cx="1438275" cy="828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pt-BR"/>
              <a:t>Short</a:t>
            </a:r>
            <a:endParaRPr/>
          </a:p>
        </p:txBody>
      </p:sp>
      <p:sp>
        <p:nvSpPr>
          <p:cNvPr id="169" name="Google Shape;169;p28"/>
          <p:cNvSpPr txBox="1"/>
          <p:nvPr>
            <p:ph idx="1" type="body"/>
          </p:nvPr>
        </p:nvSpPr>
        <p:spPr>
          <a:xfrm>
            <a:off x="311700" y="1514713"/>
            <a:ext cx="4485000" cy="6801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pt-BR"/>
              <a:t>Principais m</a:t>
            </a:r>
            <a:r>
              <a:rPr lang="pt-BR"/>
              <a:t>étodos</a:t>
            </a:r>
            <a:r>
              <a:rPr lang="pt-BR"/>
              <a:t> construtores do Short Class:</a:t>
            </a:r>
            <a:endParaRPr/>
          </a:p>
        </p:txBody>
      </p:sp>
      <p:pic>
        <p:nvPicPr>
          <p:cNvPr id="170" name="Google Shape;170;p28"/>
          <p:cNvPicPr preferRelativeResize="0"/>
          <p:nvPr/>
        </p:nvPicPr>
        <p:blipFill>
          <a:blip r:embed="rId3">
            <a:alphaModFix/>
          </a:blip>
          <a:stretch>
            <a:fillRect/>
          </a:stretch>
        </p:blipFill>
        <p:spPr>
          <a:xfrm>
            <a:off x="4863375" y="1216150"/>
            <a:ext cx="3661950" cy="1277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pt-BR"/>
              <a:t>Métodos</a:t>
            </a:r>
            <a:r>
              <a:rPr lang="pt-BR"/>
              <a:t> do Class Short</a:t>
            </a:r>
            <a:endParaRPr/>
          </a:p>
        </p:txBody>
      </p:sp>
      <p:sp>
        <p:nvSpPr>
          <p:cNvPr id="176" name="Google Shape;176;p29"/>
          <p:cNvSpPr txBox="1"/>
          <p:nvPr>
            <p:ph idx="1" type="body"/>
          </p:nvPr>
        </p:nvSpPr>
        <p:spPr>
          <a:xfrm>
            <a:off x="311700" y="1152475"/>
            <a:ext cx="8520600" cy="69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	A seguir, alguns dos principais </a:t>
            </a:r>
            <a:r>
              <a:rPr lang="pt-BR"/>
              <a:t>métodos</a:t>
            </a:r>
            <a:r>
              <a:rPr lang="pt-BR"/>
              <a:t> do class Short:</a:t>
            </a:r>
            <a:endParaRPr/>
          </a:p>
        </p:txBody>
      </p:sp>
      <p:pic>
        <p:nvPicPr>
          <p:cNvPr id="177" name="Google Shape;177;p29"/>
          <p:cNvPicPr preferRelativeResize="0"/>
          <p:nvPr/>
        </p:nvPicPr>
        <p:blipFill>
          <a:blip r:embed="rId3">
            <a:alphaModFix/>
          </a:blip>
          <a:stretch>
            <a:fillRect/>
          </a:stretch>
        </p:blipFill>
        <p:spPr>
          <a:xfrm>
            <a:off x="152400" y="2027375"/>
            <a:ext cx="8839201" cy="144231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pt-BR"/>
              <a:t>Aplicação de alguns dos </a:t>
            </a:r>
            <a:r>
              <a:rPr lang="pt-BR"/>
              <a:t>métodos</a:t>
            </a:r>
            <a:r>
              <a:rPr lang="pt-BR"/>
              <a:t> </a:t>
            </a:r>
            <a:endParaRPr/>
          </a:p>
        </p:txBody>
      </p:sp>
      <p:sp>
        <p:nvSpPr>
          <p:cNvPr id="183" name="Google Shape;183;p30"/>
          <p:cNvSpPr txBox="1"/>
          <p:nvPr>
            <p:ph idx="1" type="body"/>
          </p:nvPr>
        </p:nvSpPr>
        <p:spPr>
          <a:xfrm>
            <a:off x="5369900" y="1152475"/>
            <a:ext cx="3462300" cy="331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pt-BR"/>
              <a:t>&lt;~~</a:t>
            </a:r>
            <a:r>
              <a:rPr lang="pt-BR"/>
              <a:t>Código</a:t>
            </a:r>
            <a:r>
              <a:rPr lang="pt-BR"/>
              <a:t> fonte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pt-BR"/>
              <a:t>		</a:t>
            </a:r>
            <a:r>
              <a:rPr lang="pt-BR"/>
              <a:t>Saída</a:t>
            </a:r>
            <a:endParaRPr/>
          </a:p>
        </p:txBody>
      </p:sp>
      <p:pic>
        <p:nvPicPr>
          <p:cNvPr id="184" name="Google Shape;184;p30"/>
          <p:cNvPicPr preferRelativeResize="0"/>
          <p:nvPr/>
        </p:nvPicPr>
        <p:blipFill>
          <a:blip r:embed="rId3">
            <a:alphaModFix/>
          </a:blip>
          <a:stretch>
            <a:fillRect/>
          </a:stretch>
        </p:blipFill>
        <p:spPr>
          <a:xfrm>
            <a:off x="120675" y="1152475"/>
            <a:ext cx="5189325" cy="3798150"/>
          </a:xfrm>
          <a:prstGeom prst="rect">
            <a:avLst/>
          </a:prstGeom>
          <a:noFill/>
          <a:ln>
            <a:noFill/>
          </a:ln>
        </p:spPr>
      </p:pic>
      <p:pic>
        <p:nvPicPr>
          <p:cNvPr id="185" name="Google Shape;185;p30"/>
          <p:cNvPicPr preferRelativeResize="0"/>
          <p:nvPr/>
        </p:nvPicPr>
        <p:blipFill>
          <a:blip r:embed="rId4">
            <a:alphaModFix/>
          </a:blip>
          <a:stretch>
            <a:fillRect/>
          </a:stretch>
        </p:blipFill>
        <p:spPr>
          <a:xfrm>
            <a:off x="5572175" y="3155538"/>
            <a:ext cx="2705100" cy="1019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pt-BR"/>
              <a:t>Float</a:t>
            </a:r>
            <a:endParaRPr/>
          </a:p>
        </p:txBody>
      </p:sp>
      <p:pic>
        <p:nvPicPr>
          <p:cNvPr id="191" name="Google Shape;191;p31"/>
          <p:cNvPicPr preferRelativeResize="0"/>
          <p:nvPr/>
        </p:nvPicPr>
        <p:blipFill>
          <a:blip r:embed="rId3">
            <a:alphaModFix/>
          </a:blip>
          <a:stretch>
            <a:fillRect/>
          </a:stretch>
        </p:blipFill>
        <p:spPr>
          <a:xfrm>
            <a:off x="311700" y="1794738"/>
            <a:ext cx="4259075" cy="1554025"/>
          </a:xfrm>
          <a:prstGeom prst="rect">
            <a:avLst/>
          </a:prstGeom>
          <a:noFill/>
          <a:ln>
            <a:noFill/>
          </a:ln>
        </p:spPr>
      </p:pic>
      <p:sp>
        <p:nvSpPr>
          <p:cNvPr id="192" name="Google Shape;192;p31"/>
          <p:cNvSpPr txBox="1"/>
          <p:nvPr>
            <p:ph idx="1" type="body"/>
          </p:nvPr>
        </p:nvSpPr>
        <p:spPr>
          <a:xfrm>
            <a:off x="311700" y="1017750"/>
            <a:ext cx="3912000" cy="15540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pt-BR"/>
              <a:t>Método</a:t>
            </a:r>
            <a:r>
              <a:rPr lang="pt-BR"/>
              <a:t> construtor para o Float: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pt-BR"/>
              <a:t>O que são Wrappers?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pt-BR"/>
              <a:t>Os wrappers em java são classes especiais capazes de fazer conversões em tipos primitivos, assim como encapsular tais tipos para serem utilizados como objetos, logo existe uma classe wrapper para cada tipo primitivo.</a:t>
            </a:r>
            <a:endParaRPr/>
          </a:p>
          <a:p>
            <a:pPr indent="457200" lvl="0" marL="0" rtl="0" algn="l">
              <a:spcBef>
                <a:spcPts val="1600"/>
              </a:spcBef>
              <a:spcAft>
                <a:spcPts val="1600"/>
              </a:spcAft>
              <a:buNone/>
            </a:pPr>
            <a:r>
              <a:rPr lang="pt-BR"/>
              <a:t>Será</a:t>
            </a:r>
            <a:r>
              <a:rPr lang="pt-BR"/>
              <a:t> apresentado alguns wrappers, seus </a:t>
            </a:r>
            <a:r>
              <a:rPr lang="pt-BR"/>
              <a:t>métodos</a:t>
            </a:r>
            <a:r>
              <a:rPr lang="pt-BR"/>
              <a:t> e suas utilizações, em </a:t>
            </a:r>
            <a:r>
              <a:rPr lang="pt-BR"/>
              <a:t>específico</a:t>
            </a:r>
            <a:r>
              <a:rPr lang="pt-BR"/>
              <a:t>: Boolean, char, Double, Byte, Short, Float e Long;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pt-BR"/>
              <a:t>Métodos</a:t>
            </a:r>
            <a:r>
              <a:rPr lang="pt-BR"/>
              <a:t> do Classe Float</a:t>
            </a:r>
            <a:endParaRPr/>
          </a:p>
        </p:txBody>
      </p:sp>
      <p:sp>
        <p:nvSpPr>
          <p:cNvPr id="198" name="Google Shape;198;p32"/>
          <p:cNvSpPr txBox="1"/>
          <p:nvPr>
            <p:ph idx="1" type="body"/>
          </p:nvPr>
        </p:nvSpPr>
        <p:spPr>
          <a:xfrm>
            <a:off x="311700" y="1463775"/>
            <a:ext cx="8520600" cy="82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	</a:t>
            </a:r>
            <a:r>
              <a:rPr lang="pt-BR"/>
              <a:t>Além</a:t>
            </a:r>
            <a:r>
              <a:rPr lang="pt-BR"/>
              <a:t> de possuir alguns dos </a:t>
            </a:r>
            <a:r>
              <a:rPr lang="pt-BR"/>
              <a:t>métodos</a:t>
            </a:r>
            <a:r>
              <a:rPr lang="pt-BR"/>
              <a:t> apresentados anteriormente, possui os seguintes </a:t>
            </a:r>
            <a:r>
              <a:rPr lang="pt-BR"/>
              <a:t>métodos</a:t>
            </a:r>
            <a:r>
              <a:rPr lang="pt-BR"/>
              <a:t>:</a:t>
            </a:r>
            <a:endParaRPr/>
          </a:p>
        </p:txBody>
      </p:sp>
      <p:pic>
        <p:nvPicPr>
          <p:cNvPr id="199" name="Google Shape;199;p32"/>
          <p:cNvPicPr preferRelativeResize="0"/>
          <p:nvPr/>
        </p:nvPicPr>
        <p:blipFill>
          <a:blip r:embed="rId3">
            <a:alphaModFix/>
          </a:blip>
          <a:stretch>
            <a:fillRect/>
          </a:stretch>
        </p:blipFill>
        <p:spPr>
          <a:xfrm>
            <a:off x="152400" y="2571750"/>
            <a:ext cx="8839199" cy="97835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pt-BR"/>
              <a:t>Aplicações de alguns </a:t>
            </a:r>
            <a:r>
              <a:rPr lang="pt-BR"/>
              <a:t>métodos</a:t>
            </a:r>
            <a:endParaRPr/>
          </a:p>
        </p:txBody>
      </p:sp>
      <p:sp>
        <p:nvSpPr>
          <p:cNvPr id="205" name="Google Shape;205;p33"/>
          <p:cNvSpPr txBox="1"/>
          <p:nvPr>
            <p:ph idx="1" type="body"/>
          </p:nvPr>
        </p:nvSpPr>
        <p:spPr>
          <a:xfrm>
            <a:off x="5684925" y="1152475"/>
            <a:ext cx="3147300" cy="35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&lt;~~ </a:t>
            </a:r>
            <a:r>
              <a:rPr lang="pt-BR"/>
              <a:t>Código</a:t>
            </a:r>
            <a:r>
              <a:rPr lang="pt-BR"/>
              <a:t> fonte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pt-BR"/>
              <a:t>		</a:t>
            </a:r>
            <a:r>
              <a:rPr lang="pt-BR"/>
              <a:t>Saída</a:t>
            </a:r>
            <a:endParaRPr/>
          </a:p>
        </p:txBody>
      </p:sp>
      <p:pic>
        <p:nvPicPr>
          <p:cNvPr id="206" name="Google Shape;206;p33"/>
          <p:cNvPicPr preferRelativeResize="0"/>
          <p:nvPr/>
        </p:nvPicPr>
        <p:blipFill>
          <a:blip r:embed="rId3">
            <a:alphaModFix/>
          </a:blip>
          <a:stretch>
            <a:fillRect/>
          </a:stretch>
        </p:blipFill>
        <p:spPr>
          <a:xfrm>
            <a:off x="311698" y="1238123"/>
            <a:ext cx="5373225" cy="3507650"/>
          </a:xfrm>
          <a:prstGeom prst="rect">
            <a:avLst/>
          </a:prstGeom>
          <a:noFill/>
          <a:ln>
            <a:noFill/>
          </a:ln>
        </p:spPr>
      </p:pic>
      <p:pic>
        <p:nvPicPr>
          <p:cNvPr id="207" name="Google Shape;207;p33"/>
          <p:cNvPicPr preferRelativeResize="0"/>
          <p:nvPr/>
        </p:nvPicPr>
        <p:blipFill>
          <a:blip r:embed="rId4">
            <a:alphaModFix/>
          </a:blip>
          <a:stretch>
            <a:fillRect/>
          </a:stretch>
        </p:blipFill>
        <p:spPr>
          <a:xfrm>
            <a:off x="5862525" y="2649938"/>
            <a:ext cx="2647950" cy="1209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pt-BR"/>
              <a:t>Long</a:t>
            </a:r>
            <a:endParaRPr/>
          </a:p>
        </p:txBody>
      </p:sp>
      <p:sp>
        <p:nvSpPr>
          <p:cNvPr id="213" name="Google Shape;213;p34"/>
          <p:cNvSpPr txBox="1"/>
          <p:nvPr>
            <p:ph idx="1" type="body"/>
          </p:nvPr>
        </p:nvSpPr>
        <p:spPr>
          <a:xfrm>
            <a:off x="311700" y="1152475"/>
            <a:ext cx="4895400" cy="80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	Seu </a:t>
            </a:r>
            <a:r>
              <a:rPr lang="pt-BR"/>
              <a:t>método</a:t>
            </a:r>
            <a:r>
              <a:rPr lang="pt-BR"/>
              <a:t> construtor é análogo aos anteriores:</a:t>
            </a:r>
            <a:endParaRPr/>
          </a:p>
        </p:txBody>
      </p:sp>
      <p:pic>
        <p:nvPicPr>
          <p:cNvPr id="214" name="Google Shape;214;p34"/>
          <p:cNvPicPr preferRelativeResize="0"/>
          <p:nvPr/>
        </p:nvPicPr>
        <p:blipFill>
          <a:blip r:embed="rId3">
            <a:alphaModFix/>
          </a:blip>
          <a:stretch>
            <a:fillRect/>
          </a:stretch>
        </p:blipFill>
        <p:spPr>
          <a:xfrm>
            <a:off x="5359500" y="1297475"/>
            <a:ext cx="3228975" cy="1428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pt-BR"/>
              <a:t>Métodos</a:t>
            </a:r>
            <a:r>
              <a:rPr lang="pt-BR"/>
              <a:t> do Class Long</a:t>
            </a:r>
            <a:endParaRPr/>
          </a:p>
        </p:txBody>
      </p:sp>
      <p:sp>
        <p:nvSpPr>
          <p:cNvPr id="220" name="Google Shape;220;p35"/>
          <p:cNvSpPr txBox="1"/>
          <p:nvPr>
            <p:ph idx="1" type="body"/>
          </p:nvPr>
        </p:nvSpPr>
        <p:spPr>
          <a:xfrm>
            <a:off x="311700" y="1152475"/>
            <a:ext cx="85206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	</a:t>
            </a:r>
            <a:r>
              <a:rPr lang="pt-BR"/>
              <a:t>Além</a:t>
            </a:r>
            <a:r>
              <a:rPr lang="pt-BR"/>
              <a:t> de possuir alguns dos </a:t>
            </a:r>
            <a:r>
              <a:rPr lang="pt-BR"/>
              <a:t>métodos</a:t>
            </a:r>
            <a:r>
              <a:rPr lang="pt-BR"/>
              <a:t> mencionados anteriormente (os mais </a:t>
            </a:r>
            <a:r>
              <a:rPr lang="pt-BR"/>
              <a:t>genéricos</a:t>
            </a:r>
            <a:r>
              <a:rPr lang="pt-BR"/>
              <a:t>), possui os seguintes </a:t>
            </a:r>
            <a:r>
              <a:rPr lang="pt-BR"/>
              <a:t>métodos</a:t>
            </a:r>
            <a:r>
              <a:rPr lang="pt-BR"/>
              <a:t>:</a:t>
            </a:r>
            <a:endParaRPr/>
          </a:p>
        </p:txBody>
      </p:sp>
      <p:pic>
        <p:nvPicPr>
          <p:cNvPr id="221" name="Google Shape;221;p35"/>
          <p:cNvPicPr preferRelativeResize="0"/>
          <p:nvPr/>
        </p:nvPicPr>
        <p:blipFill>
          <a:blip r:embed="rId3">
            <a:alphaModFix/>
          </a:blip>
          <a:stretch>
            <a:fillRect/>
          </a:stretch>
        </p:blipFill>
        <p:spPr>
          <a:xfrm>
            <a:off x="152400" y="2416550"/>
            <a:ext cx="8839199" cy="92975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pt-BR"/>
              <a:t>Aplicações de alguns </a:t>
            </a:r>
            <a:r>
              <a:rPr lang="pt-BR"/>
              <a:t>métodos</a:t>
            </a:r>
            <a:endParaRPr/>
          </a:p>
        </p:txBody>
      </p:sp>
      <p:sp>
        <p:nvSpPr>
          <p:cNvPr id="227" name="Google Shape;227;p36"/>
          <p:cNvSpPr txBox="1"/>
          <p:nvPr>
            <p:ph idx="1" type="body"/>
          </p:nvPr>
        </p:nvSpPr>
        <p:spPr>
          <a:xfrm>
            <a:off x="5475900" y="1283875"/>
            <a:ext cx="3356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&lt;~~ </a:t>
            </a:r>
            <a:r>
              <a:rPr lang="pt-BR"/>
              <a:t>Código</a:t>
            </a:r>
            <a:r>
              <a:rPr lang="pt-BR"/>
              <a:t> fonte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pt-BR"/>
              <a:t>			</a:t>
            </a:r>
            <a:r>
              <a:rPr lang="pt-BR"/>
              <a:t>Saída</a:t>
            </a:r>
            <a:endParaRPr/>
          </a:p>
        </p:txBody>
      </p:sp>
      <p:pic>
        <p:nvPicPr>
          <p:cNvPr id="228" name="Google Shape;228;p36"/>
          <p:cNvPicPr preferRelativeResize="0"/>
          <p:nvPr/>
        </p:nvPicPr>
        <p:blipFill>
          <a:blip r:embed="rId3">
            <a:alphaModFix/>
          </a:blip>
          <a:stretch>
            <a:fillRect/>
          </a:stretch>
        </p:blipFill>
        <p:spPr>
          <a:xfrm>
            <a:off x="311698" y="1152475"/>
            <a:ext cx="5135876" cy="3679200"/>
          </a:xfrm>
          <a:prstGeom prst="rect">
            <a:avLst/>
          </a:prstGeom>
          <a:noFill/>
          <a:ln>
            <a:noFill/>
          </a:ln>
        </p:spPr>
      </p:pic>
      <p:pic>
        <p:nvPicPr>
          <p:cNvPr id="229" name="Google Shape;229;p36"/>
          <p:cNvPicPr preferRelativeResize="0"/>
          <p:nvPr/>
        </p:nvPicPr>
        <p:blipFill>
          <a:blip r:embed="rId4">
            <a:alphaModFix/>
          </a:blip>
          <a:stretch>
            <a:fillRect/>
          </a:stretch>
        </p:blipFill>
        <p:spPr>
          <a:xfrm>
            <a:off x="4933950" y="3303700"/>
            <a:ext cx="4210050" cy="1104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pt-BR"/>
              <a:t>Referencias</a:t>
            </a:r>
            <a:endParaRPr/>
          </a:p>
        </p:txBody>
      </p:sp>
      <p:sp>
        <p:nvSpPr>
          <p:cNvPr id="235" name="Google Shape;235;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100" u="sng">
                <a:solidFill>
                  <a:schemeClr val="hlink"/>
                </a:solidFill>
                <a:hlinkClick r:id="rId3"/>
              </a:rPr>
              <a:t>http://www.linhadecodigo.com.br/artigo/3667/classes-wrappers-em-java.aspx</a:t>
            </a:r>
            <a:endParaRPr/>
          </a:p>
          <a:p>
            <a:pPr indent="0" lvl="0" marL="0" rtl="0" algn="l">
              <a:spcBef>
                <a:spcPts val="1600"/>
              </a:spcBef>
              <a:spcAft>
                <a:spcPts val="0"/>
              </a:spcAft>
              <a:buNone/>
            </a:pPr>
            <a:r>
              <a:rPr lang="pt-BR" sz="1100" u="sng">
                <a:solidFill>
                  <a:schemeClr val="hlink"/>
                </a:solidFill>
                <a:hlinkClick r:id="rId4"/>
              </a:rPr>
              <a:t>https://www.geeksforgeeks.org/java-lang-boolean-class-java/</a:t>
            </a:r>
            <a:endParaRPr/>
          </a:p>
          <a:p>
            <a:pPr indent="0" lvl="0" marL="0" rtl="0" algn="l">
              <a:spcBef>
                <a:spcPts val="1600"/>
              </a:spcBef>
              <a:spcAft>
                <a:spcPts val="0"/>
              </a:spcAft>
              <a:buNone/>
            </a:pPr>
            <a:r>
              <a:rPr lang="pt-BR" sz="1100" u="sng">
                <a:solidFill>
                  <a:schemeClr val="hlink"/>
                </a:solidFill>
                <a:hlinkClick r:id="rId5"/>
              </a:rPr>
              <a:t>https://www.geeksforgeeks.org/java-lang-byte-class-java/</a:t>
            </a:r>
            <a:endParaRPr/>
          </a:p>
          <a:p>
            <a:pPr indent="0" lvl="0" marL="0" rtl="0" algn="l">
              <a:spcBef>
                <a:spcPts val="1600"/>
              </a:spcBef>
              <a:spcAft>
                <a:spcPts val="0"/>
              </a:spcAft>
              <a:buNone/>
            </a:pPr>
            <a:r>
              <a:rPr lang="pt-BR" sz="1100" u="sng">
                <a:solidFill>
                  <a:schemeClr val="hlink"/>
                </a:solidFill>
                <a:hlinkClick r:id="rId6"/>
              </a:rPr>
              <a:t>https://www.geeksforgeeks.org/java-lang-short-class-java/</a:t>
            </a:r>
            <a:endParaRPr/>
          </a:p>
          <a:p>
            <a:pPr indent="0" lvl="0" marL="0" rtl="0" algn="l">
              <a:spcBef>
                <a:spcPts val="1600"/>
              </a:spcBef>
              <a:spcAft>
                <a:spcPts val="0"/>
              </a:spcAft>
              <a:buNone/>
            </a:pPr>
            <a:r>
              <a:rPr lang="pt-BR" sz="1100" u="sng">
                <a:solidFill>
                  <a:schemeClr val="hlink"/>
                </a:solidFill>
                <a:hlinkClick r:id="rId7"/>
              </a:rPr>
              <a:t>https://www.geeksforgeeks.org/java-lang-double-class-java/</a:t>
            </a:r>
            <a:endParaRPr/>
          </a:p>
          <a:p>
            <a:pPr indent="0" lvl="0" marL="0" rtl="0" algn="l">
              <a:spcBef>
                <a:spcPts val="1600"/>
              </a:spcBef>
              <a:spcAft>
                <a:spcPts val="0"/>
              </a:spcAft>
              <a:buNone/>
            </a:pPr>
            <a:r>
              <a:rPr lang="pt-BR" sz="1100" u="sng">
                <a:solidFill>
                  <a:schemeClr val="hlink"/>
                </a:solidFill>
                <a:hlinkClick r:id="rId8"/>
              </a:rPr>
              <a:t>https://pt.wikipedia.org/wiki/Classe_empacotadora</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pt-BR"/>
              <a:t>Construtores Wrappers</a:t>
            </a:r>
            <a:endParaRPr/>
          </a:p>
        </p:txBody>
      </p:sp>
      <p:sp>
        <p:nvSpPr>
          <p:cNvPr id="67" name="Google Shape;67;p15"/>
          <p:cNvSpPr txBox="1"/>
          <p:nvPr>
            <p:ph idx="1" type="body"/>
          </p:nvPr>
        </p:nvSpPr>
        <p:spPr>
          <a:xfrm>
            <a:off x="311700" y="1152475"/>
            <a:ext cx="8520600" cy="8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	Em questão a construtores, apenas a classe Character não possui dois </a:t>
            </a:r>
            <a:r>
              <a:rPr lang="pt-BR"/>
              <a:t>construtores. A imagem a seguir representa os construtores de algumas Classes Wrappers</a:t>
            </a:r>
            <a:endParaRPr/>
          </a:p>
        </p:txBody>
      </p:sp>
      <p:pic>
        <p:nvPicPr>
          <p:cNvPr id="68" name="Google Shape;68;p15"/>
          <p:cNvPicPr preferRelativeResize="0"/>
          <p:nvPr/>
        </p:nvPicPr>
        <p:blipFill>
          <a:blip r:embed="rId3">
            <a:alphaModFix/>
          </a:blip>
          <a:stretch>
            <a:fillRect/>
          </a:stretch>
        </p:blipFill>
        <p:spPr>
          <a:xfrm>
            <a:off x="1730350" y="1976875"/>
            <a:ext cx="4998339" cy="2861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pt-BR"/>
              <a:t>Boolean</a:t>
            </a:r>
            <a:endParaRPr/>
          </a:p>
        </p:txBody>
      </p:sp>
      <p:sp>
        <p:nvSpPr>
          <p:cNvPr id="74" name="Google Shape;74;p16"/>
          <p:cNvSpPr txBox="1"/>
          <p:nvPr>
            <p:ph idx="1" type="body"/>
          </p:nvPr>
        </p:nvSpPr>
        <p:spPr>
          <a:xfrm>
            <a:off x="311700" y="1152475"/>
            <a:ext cx="8520600" cy="138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	O wrapper para tipos Boolean “amarra” um valor do tipo primitivo Boolean a um objeto. Possui um </a:t>
            </a:r>
            <a:r>
              <a:rPr lang="pt-BR"/>
              <a:t>método</a:t>
            </a:r>
            <a:r>
              <a:rPr lang="pt-BR"/>
              <a:t> capaz de converter string em boolean e boolean em string enquanto lida apenas com </a:t>
            </a:r>
            <a:r>
              <a:rPr lang="pt-BR"/>
              <a:t>variáveis</a:t>
            </a:r>
            <a:r>
              <a:rPr lang="pt-BR"/>
              <a:t> boolean. A seguir uma pequena demonstração de sua utilização.</a:t>
            </a:r>
            <a:endParaRPr/>
          </a:p>
        </p:txBody>
      </p:sp>
      <p:pic>
        <p:nvPicPr>
          <p:cNvPr id="75" name="Google Shape;75;p16"/>
          <p:cNvPicPr preferRelativeResize="0"/>
          <p:nvPr/>
        </p:nvPicPr>
        <p:blipFill>
          <a:blip r:embed="rId3">
            <a:alphaModFix/>
          </a:blip>
          <a:stretch>
            <a:fillRect/>
          </a:stretch>
        </p:blipFill>
        <p:spPr>
          <a:xfrm>
            <a:off x="1846625" y="2571750"/>
            <a:ext cx="4447448" cy="2562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pt-BR"/>
              <a:t>Métodos</a:t>
            </a:r>
            <a:r>
              <a:rPr lang="pt-BR"/>
              <a:t> Boolean</a:t>
            </a:r>
            <a:endParaRPr/>
          </a:p>
        </p:txBody>
      </p:sp>
      <p:sp>
        <p:nvSpPr>
          <p:cNvPr id="81" name="Google Shape;81;p17"/>
          <p:cNvSpPr txBox="1"/>
          <p:nvPr>
            <p:ph idx="1" type="body"/>
          </p:nvPr>
        </p:nvSpPr>
        <p:spPr>
          <a:xfrm>
            <a:off x="311700" y="1152475"/>
            <a:ext cx="4966200" cy="49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	Principais campos em </a:t>
            </a:r>
            <a:r>
              <a:rPr lang="pt-BR"/>
              <a:t>métodos</a:t>
            </a:r>
            <a:r>
              <a:rPr lang="pt-BR"/>
              <a:t> boolean:</a:t>
            </a:r>
            <a:endParaRPr/>
          </a:p>
        </p:txBody>
      </p:sp>
      <p:pic>
        <p:nvPicPr>
          <p:cNvPr id="82" name="Google Shape;82;p17"/>
          <p:cNvPicPr preferRelativeResize="0"/>
          <p:nvPr/>
        </p:nvPicPr>
        <p:blipFill>
          <a:blip r:embed="rId3">
            <a:alphaModFix/>
          </a:blip>
          <a:stretch>
            <a:fillRect/>
          </a:stretch>
        </p:blipFill>
        <p:spPr>
          <a:xfrm>
            <a:off x="145500" y="1645375"/>
            <a:ext cx="8686800" cy="838200"/>
          </a:xfrm>
          <a:prstGeom prst="rect">
            <a:avLst/>
          </a:prstGeom>
          <a:noFill/>
          <a:ln>
            <a:noFill/>
          </a:ln>
        </p:spPr>
      </p:pic>
      <p:sp>
        <p:nvSpPr>
          <p:cNvPr id="83" name="Google Shape;83;p17"/>
          <p:cNvSpPr txBox="1"/>
          <p:nvPr>
            <p:ph idx="1" type="body"/>
          </p:nvPr>
        </p:nvSpPr>
        <p:spPr>
          <a:xfrm>
            <a:off x="311700" y="2571750"/>
            <a:ext cx="4966200" cy="49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	Principais </a:t>
            </a:r>
            <a:r>
              <a:rPr lang="pt-BR"/>
              <a:t>métodos</a:t>
            </a:r>
            <a:r>
              <a:rPr lang="pt-BR"/>
              <a:t> boolean:</a:t>
            </a:r>
            <a:endParaRPr/>
          </a:p>
        </p:txBody>
      </p:sp>
      <p:pic>
        <p:nvPicPr>
          <p:cNvPr id="84" name="Google Shape;84;p17"/>
          <p:cNvPicPr preferRelativeResize="0"/>
          <p:nvPr/>
        </p:nvPicPr>
        <p:blipFill>
          <a:blip r:embed="rId4">
            <a:alphaModFix/>
          </a:blip>
          <a:stretch>
            <a:fillRect/>
          </a:stretch>
        </p:blipFill>
        <p:spPr>
          <a:xfrm>
            <a:off x="152400" y="3217050"/>
            <a:ext cx="8839198" cy="10211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pt-BR"/>
              <a:t>Aplicação de alguns </a:t>
            </a:r>
            <a:r>
              <a:rPr lang="pt-BR"/>
              <a:t>métodos</a:t>
            </a:r>
            <a:endParaRPr/>
          </a:p>
        </p:txBody>
      </p:sp>
      <p:pic>
        <p:nvPicPr>
          <p:cNvPr id="90" name="Google Shape;90;p18"/>
          <p:cNvPicPr preferRelativeResize="0"/>
          <p:nvPr/>
        </p:nvPicPr>
        <p:blipFill>
          <a:blip r:embed="rId3">
            <a:alphaModFix/>
          </a:blip>
          <a:stretch>
            <a:fillRect/>
          </a:stretch>
        </p:blipFill>
        <p:spPr>
          <a:xfrm>
            <a:off x="619350" y="1131500"/>
            <a:ext cx="3546862" cy="3820975"/>
          </a:xfrm>
          <a:prstGeom prst="rect">
            <a:avLst/>
          </a:prstGeom>
          <a:noFill/>
          <a:ln>
            <a:noFill/>
          </a:ln>
        </p:spPr>
      </p:pic>
      <p:pic>
        <p:nvPicPr>
          <p:cNvPr id="91" name="Google Shape;91;p18"/>
          <p:cNvPicPr preferRelativeResize="0"/>
          <p:nvPr/>
        </p:nvPicPr>
        <p:blipFill>
          <a:blip r:embed="rId4">
            <a:alphaModFix/>
          </a:blip>
          <a:stretch>
            <a:fillRect/>
          </a:stretch>
        </p:blipFill>
        <p:spPr>
          <a:xfrm>
            <a:off x="4572012" y="2054600"/>
            <a:ext cx="771525" cy="828675"/>
          </a:xfrm>
          <a:prstGeom prst="rect">
            <a:avLst/>
          </a:prstGeom>
          <a:noFill/>
          <a:ln>
            <a:noFill/>
          </a:ln>
        </p:spPr>
      </p:pic>
      <p:sp>
        <p:nvSpPr>
          <p:cNvPr id="92" name="Google Shape;92;p18"/>
          <p:cNvSpPr txBox="1"/>
          <p:nvPr>
            <p:ph idx="1" type="body"/>
          </p:nvPr>
        </p:nvSpPr>
        <p:spPr>
          <a:xfrm>
            <a:off x="4572000" y="1131500"/>
            <a:ext cx="4495200" cy="474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pt-BR"/>
              <a:t>&lt;~~</a:t>
            </a:r>
            <a:r>
              <a:rPr lang="pt-BR"/>
              <a:t>Código</a:t>
            </a:r>
            <a:r>
              <a:rPr lang="pt-BR"/>
              <a:t> fonte</a:t>
            </a:r>
            <a:endParaRPr/>
          </a:p>
          <a:p>
            <a:pPr indent="0" lvl="0" marL="457200" rtl="0" algn="l">
              <a:spcBef>
                <a:spcPts val="1600"/>
              </a:spcBef>
              <a:spcAft>
                <a:spcPts val="1600"/>
              </a:spcAft>
              <a:buNone/>
            </a:pPr>
            <a:r>
              <a:t/>
            </a:r>
            <a:endParaRPr/>
          </a:p>
        </p:txBody>
      </p:sp>
      <p:sp>
        <p:nvSpPr>
          <p:cNvPr id="93" name="Google Shape;93;p18"/>
          <p:cNvSpPr txBox="1"/>
          <p:nvPr>
            <p:ph idx="1" type="body"/>
          </p:nvPr>
        </p:nvSpPr>
        <p:spPr>
          <a:xfrm>
            <a:off x="5552150" y="2147050"/>
            <a:ext cx="3029700" cy="4746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pt-BR"/>
              <a:t>&lt;~~ </a:t>
            </a:r>
            <a:r>
              <a:rPr lang="pt-BR"/>
              <a:t>Saída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pt-BR"/>
              <a:t>Char</a:t>
            </a:r>
            <a:endParaRPr/>
          </a:p>
        </p:txBody>
      </p:sp>
      <p:sp>
        <p:nvSpPr>
          <p:cNvPr id="99" name="Google Shape;99;p19"/>
          <p:cNvSpPr txBox="1"/>
          <p:nvPr>
            <p:ph idx="1" type="body"/>
          </p:nvPr>
        </p:nvSpPr>
        <p:spPr>
          <a:xfrm>
            <a:off x="311700" y="1152475"/>
            <a:ext cx="8520600" cy="4938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pt-BR"/>
              <a:t>O Wrapper para a classe Char recebe apenas um </a:t>
            </a:r>
            <a:r>
              <a:rPr lang="pt-BR"/>
              <a:t>parâmetro</a:t>
            </a:r>
            <a:r>
              <a:rPr lang="pt-BR"/>
              <a:t>, do tipo char.</a:t>
            </a:r>
            <a:endParaRPr/>
          </a:p>
        </p:txBody>
      </p:sp>
      <p:pic>
        <p:nvPicPr>
          <p:cNvPr id="100" name="Google Shape;100;p19"/>
          <p:cNvPicPr preferRelativeResize="0"/>
          <p:nvPr/>
        </p:nvPicPr>
        <p:blipFill>
          <a:blip r:embed="rId3">
            <a:alphaModFix/>
          </a:blip>
          <a:stretch>
            <a:fillRect/>
          </a:stretch>
        </p:blipFill>
        <p:spPr>
          <a:xfrm>
            <a:off x="2305050" y="2010425"/>
            <a:ext cx="4533900" cy="352425"/>
          </a:xfrm>
          <a:prstGeom prst="rect">
            <a:avLst/>
          </a:prstGeom>
          <a:noFill/>
          <a:ln>
            <a:noFill/>
          </a:ln>
        </p:spPr>
      </p:pic>
      <p:sp>
        <p:nvSpPr>
          <p:cNvPr id="101" name="Google Shape;101;p19"/>
          <p:cNvSpPr txBox="1"/>
          <p:nvPr/>
        </p:nvSpPr>
        <p:spPr>
          <a:xfrm>
            <a:off x="311700" y="2571750"/>
            <a:ext cx="8520600" cy="10392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1600"/>
              </a:spcAft>
              <a:buNone/>
            </a:pPr>
            <a:r>
              <a:rPr lang="pt-BR" sz="1800">
                <a:solidFill>
                  <a:schemeClr val="lt2"/>
                </a:solidFill>
              </a:rPr>
              <a:t>A linha acima cria um objeto do tipo char que contam ‘z’, do tipo char, caso passemos um char primitivo para um método que espera um objeto char, o compilado automaticamente converte o char primitivo para um objeto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pt-BR"/>
              <a:t>Métodos</a:t>
            </a:r>
            <a:r>
              <a:rPr lang="pt-BR"/>
              <a:t> da Classe Char </a:t>
            </a:r>
            <a:endParaRPr/>
          </a:p>
        </p:txBody>
      </p:sp>
      <p:sp>
        <p:nvSpPr>
          <p:cNvPr id="107" name="Google Shape;107;p20"/>
          <p:cNvSpPr txBox="1"/>
          <p:nvPr>
            <p:ph idx="1" type="body"/>
          </p:nvPr>
        </p:nvSpPr>
        <p:spPr>
          <a:xfrm>
            <a:off x="311700" y="1152475"/>
            <a:ext cx="8520600" cy="53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A seguir alguns </a:t>
            </a:r>
            <a:r>
              <a:rPr lang="pt-BR"/>
              <a:t>métodos</a:t>
            </a:r>
            <a:r>
              <a:rPr lang="pt-BR"/>
              <a:t> da Classe Char e seu  “retorno” :</a:t>
            </a:r>
            <a:endParaRPr/>
          </a:p>
        </p:txBody>
      </p:sp>
      <p:pic>
        <p:nvPicPr>
          <p:cNvPr id="108" name="Google Shape;108;p20"/>
          <p:cNvPicPr preferRelativeResize="0"/>
          <p:nvPr/>
        </p:nvPicPr>
        <p:blipFill>
          <a:blip r:embed="rId3">
            <a:alphaModFix/>
          </a:blip>
          <a:stretch>
            <a:fillRect/>
          </a:stretch>
        </p:blipFill>
        <p:spPr>
          <a:xfrm>
            <a:off x="576900" y="1896975"/>
            <a:ext cx="5038725" cy="221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pt-BR"/>
              <a:t>Aplicação de alguns </a:t>
            </a:r>
            <a:r>
              <a:rPr lang="pt-BR"/>
              <a:t>métodos</a:t>
            </a:r>
            <a:endParaRPr/>
          </a:p>
        </p:txBody>
      </p:sp>
      <p:sp>
        <p:nvSpPr>
          <p:cNvPr id="114" name="Google Shape;114;p21"/>
          <p:cNvSpPr txBox="1"/>
          <p:nvPr>
            <p:ph idx="1" type="body"/>
          </p:nvPr>
        </p:nvSpPr>
        <p:spPr>
          <a:xfrm>
            <a:off x="5270850" y="1362150"/>
            <a:ext cx="3504900" cy="12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&lt;~~ </a:t>
            </a:r>
            <a:r>
              <a:rPr lang="pt-BR"/>
              <a:t>Código</a:t>
            </a:r>
            <a:r>
              <a:rPr lang="pt-BR"/>
              <a:t> fonte</a:t>
            </a:r>
            <a:endParaRPr/>
          </a:p>
          <a:p>
            <a:pPr indent="0" lvl="0" marL="0" rtl="0" algn="l">
              <a:spcBef>
                <a:spcPts val="1600"/>
              </a:spcBef>
              <a:spcAft>
                <a:spcPts val="1600"/>
              </a:spcAft>
              <a:buNone/>
            </a:pPr>
            <a:r>
              <a:rPr lang="pt-BR"/>
              <a:t>			&lt;~~ </a:t>
            </a:r>
            <a:r>
              <a:rPr lang="pt-BR"/>
              <a:t>Saída</a:t>
            </a:r>
            <a:endParaRPr/>
          </a:p>
        </p:txBody>
      </p:sp>
      <p:pic>
        <p:nvPicPr>
          <p:cNvPr id="115" name="Google Shape;115;p21"/>
          <p:cNvPicPr preferRelativeResize="0"/>
          <p:nvPr/>
        </p:nvPicPr>
        <p:blipFill>
          <a:blip r:embed="rId3">
            <a:alphaModFix/>
          </a:blip>
          <a:stretch>
            <a:fillRect/>
          </a:stretch>
        </p:blipFill>
        <p:spPr>
          <a:xfrm>
            <a:off x="311700" y="1152463"/>
            <a:ext cx="4838700" cy="3152775"/>
          </a:xfrm>
          <a:prstGeom prst="rect">
            <a:avLst/>
          </a:prstGeom>
          <a:noFill/>
          <a:ln>
            <a:noFill/>
          </a:ln>
        </p:spPr>
      </p:pic>
      <p:pic>
        <p:nvPicPr>
          <p:cNvPr id="116" name="Google Shape;116;p21"/>
          <p:cNvPicPr preferRelativeResize="0"/>
          <p:nvPr/>
        </p:nvPicPr>
        <p:blipFill>
          <a:blip r:embed="rId4">
            <a:alphaModFix/>
          </a:blip>
          <a:stretch>
            <a:fillRect/>
          </a:stretch>
        </p:blipFill>
        <p:spPr>
          <a:xfrm>
            <a:off x="5525475" y="1836313"/>
            <a:ext cx="647700" cy="1209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