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1" r:id="rId3"/>
    <p:sldId id="257" r:id="rId4"/>
    <p:sldId id="258" r:id="rId5"/>
    <p:sldId id="259" r:id="rId6"/>
    <p:sldId id="266" r:id="rId7"/>
    <p:sldId id="263" r:id="rId8"/>
    <p:sldId id="26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6"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62FFD-563E-47DB-8651-4D9773688B2D}" type="datetimeFigureOut">
              <a:rPr lang="es-MX" smtClean="0"/>
              <a:t>12/03/2023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9D666-03C2-47DF-AFCA-97C48E3F026C}" type="slidenum">
              <a:rPr lang="es-MX" smtClean="0"/>
              <a:t>‹Nº›</a:t>
            </a:fld>
            <a:endParaRPr lang="es-MX"/>
          </a:p>
        </p:txBody>
      </p:sp>
    </p:spTree>
    <p:extLst>
      <p:ext uri="{BB962C8B-B14F-4D97-AF65-F5344CB8AC3E}">
        <p14:creationId xmlns:p14="http://schemas.microsoft.com/office/powerpoint/2010/main" val="353750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DF9D666-03C2-47DF-AFCA-97C48E3F026C}" type="slidenum">
              <a:rPr lang="es-MX" smtClean="0"/>
              <a:t>5</a:t>
            </a:fld>
            <a:endParaRPr lang="es-MX"/>
          </a:p>
        </p:txBody>
      </p:sp>
    </p:spTree>
    <p:extLst>
      <p:ext uri="{BB962C8B-B14F-4D97-AF65-F5344CB8AC3E}">
        <p14:creationId xmlns:p14="http://schemas.microsoft.com/office/powerpoint/2010/main" val="390540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18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37D82E4-81E6-43D2-A858-71782460E405}" type="datetimeFigureOut">
              <a:rPr lang="es-MX" smtClean="0"/>
              <a:t>12/03/2023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31219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4681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858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3679500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408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77296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7559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71967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425257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12/03/2023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218115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37D82E4-81E6-43D2-A858-71782460E405}" type="datetimeFigureOut">
              <a:rPr lang="es-MX" smtClean="0"/>
              <a:t>12/03/2023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15679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7D82E4-81E6-43D2-A858-71782460E405}" type="datetimeFigureOut">
              <a:rPr lang="es-MX" smtClean="0"/>
              <a:t>12/03/2023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212529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7D82E4-81E6-43D2-A858-71782460E405}" type="datetimeFigureOut">
              <a:rPr lang="es-MX" smtClean="0"/>
              <a:t>12/03/2023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95374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D82E4-81E6-43D2-A858-71782460E405}" type="datetimeFigureOut">
              <a:rPr lang="es-MX" smtClean="0"/>
              <a:t>12/03/2023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32045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7D82E4-81E6-43D2-A858-71782460E405}" type="datetimeFigureOut">
              <a:rPr lang="es-MX" smtClean="0"/>
              <a:t>12/03/2023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40346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7D82E4-81E6-43D2-A858-71782460E405}" type="datetimeFigureOut">
              <a:rPr lang="es-MX" smtClean="0"/>
              <a:t>12/03/2023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88481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37D82E4-81E6-43D2-A858-71782460E405}" type="datetimeFigureOut">
              <a:rPr lang="es-MX" smtClean="0"/>
              <a:t>12/03/2023</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9750FA8-A733-4766-8FAD-C9F0931C6C36}" type="slidenum">
              <a:rPr lang="es-MX" smtClean="0"/>
              <a:t>‹Nº›</a:t>
            </a:fld>
            <a:endParaRPr lang="es-MX"/>
          </a:p>
        </p:txBody>
      </p:sp>
    </p:spTree>
    <p:extLst>
      <p:ext uri="{BB962C8B-B14F-4D97-AF65-F5344CB8AC3E}">
        <p14:creationId xmlns:p14="http://schemas.microsoft.com/office/powerpoint/2010/main" val="7943689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F17025D-0558-4BB1-932D-D407F5BDC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25C9F5-9E2F-6950-2DDF-B4DD9BF1A222}"/>
              </a:ext>
            </a:extLst>
          </p:cNvPr>
          <p:cNvSpPr>
            <a:spLocks noGrp="1"/>
          </p:cNvSpPr>
          <p:nvPr>
            <p:ph type="ctrTitle"/>
          </p:nvPr>
        </p:nvSpPr>
        <p:spPr>
          <a:xfrm>
            <a:off x="5108082" y="161908"/>
            <a:ext cx="6559859" cy="6010292"/>
          </a:xfrm>
        </p:spPr>
        <p:txBody>
          <a:bodyPr>
            <a:normAutofit/>
          </a:bodyPr>
          <a:lstStyle/>
          <a:p>
            <a:pPr algn="ctr"/>
            <a:r>
              <a:rPr lang="es-MX" dirty="0">
                <a:solidFill>
                  <a:srgbClr val="FFFFFF"/>
                </a:solidFill>
              </a:rPr>
              <a:t>Administración de proyectos de software</a:t>
            </a:r>
            <a:br>
              <a:rPr lang="es-MX" dirty="0">
                <a:solidFill>
                  <a:srgbClr val="FFFFFF"/>
                </a:solidFill>
              </a:rPr>
            </a:br>
            <a:r>
              <a:rPr lang="es-MX" dirty="0">
                <a:solidFill>
                  <a:srgbClr val="FFFFFF"/>
                </a:solidFill>
              </a:rPr>
              <a:t> </a:t>
            </a:r>
            <a:br>
              <a:rPr lang="es-MX" dirty="0">
                <a:solidFill>
                  <a:srgbClr val="FFFFFF"/>
                </a:solidFill>
              </a:rPr>
            </a:br>
            <a:r>
              <a:rPr lang="es-MX" sz="2800" dirty="0">
                <a:solidFill>
                  <a:srgbClr val="FFFFFF"/>
                </a:solidFill>
              </a:rPr>
              <a:t>Equipo 6</a:t>
            </a:r>
            <a:br>
              <a:rPr lang="es-MX" sz="2800" dirty="0">
                <a:solidFill>
                  <a:srgbClr val="FFFFFF"/>
                </a:solidFill>
              </a:rPr>
            </a:br>
            <a:r>
              <a:rPr lang="es-MX" sz="2800" dirty="0">
                <a:solidFill>
                  <a:srgbClr val="FFFFFF"/>
                </a:solidFill>
              </a:rPr>
              <a:t>CATEDRÁTICO: Ing. claudia Elisa luna mata</a:t>
            </a:r>
            <a:br>
              <a:rPr lang="es-MX" sz="2800" dirty="0">
                <a:solidFill>
                  <a:srgbClr val="FFFFFF"/>
                </a:solidFill>
              </a:rPr>
            </a:br>
            <a:br>
              <a:rPr lang="es-MX" sz="2800" dirty="0">
                <a:solidFill>
                  <a:srgbClr val="FFFFFF"/>
                </a:solidFill>
              </a:rPr>
            </a:br>
            <a:r>
              <a:rPr lang="es-MX" sz="2800" dirty="0">
                <a:solidFill>
                  <a:srgbClr val="FFFFFF"/>
                </a:solidFill>
              </a:rPr>
              <a:t>Semestre͚: e2023 ~ Grupo: 013</a:t>
            </a:r>
            <a:br>
              <a:rPr lang="es-MX" dirty="0">
                <a:solidFill>
                  <a:srgbClr val="FFFFFF"/>
                </a:solidFill>
              </a:rPr>
            </a:br>
            <a:endParaRPr lang="es-MX" dirty="0">
              <a:solidFill>
                <a:srgbClr val="FFFFFF"/>
              </a:solidFill>
            </a:endParaRPr>
          </a:p>
        </p:txBody>
      </p:sp>
      <p:sp useBgFill="1">
        <p:nvSpPr>
          <p:cNvPr id="21" name="Snip Diagonal Corner Rectangle 6">
            <a:extLst>
              <a:ext uri="{FF2B5EF4-FFF2-40B4-BE49-F238E27FC236}">
                <a16:creationId xmlns:a16="http://schemas.microsoft.com/office/drawing/2014/main" id="{23897308-2491-4C39-B764-46DCD1CAD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5" descr="Web Design">
            <a:extLst>
              <a:ext uri="{FF2B5EF4-FFF2-40B4-BE49-F238E27FC236}">
                <a16:creationId xmlns:a16="http://schemas.microsoft.com/office/drawing/2014/main" id="{5973184E-3945-617E-ADA2-109C46291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8671" y="554271"/>
            <a:ext cx="2709870" cy="2709870"/>
          </a:xfrm>
          <a:prstGeom prst="rect">
            <a:avLst/>
          </a:prstGeom>
        </p:spPr>
      </p:pic>
      <p:grpSp>
        <p:nvGrpSpPr>
          <p:cNvPr id="13" name="Group 12">
            <a:extLst>
              <a:ext uri="{FF2B5EF4-FFF2-40B4-BE49-F238E27FC236}">
                <a16:creationId xmlns:a16="http://schemas.microsoft.com/office/drawing/2014/main" id="{437C3370-E183-40E3-8F06-FDD26E64D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37774F20-3F21-44FE-976F-CC336A748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342010-2E15-4FE2-8956-F562BBF50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72C8931-1DC1-48FA-878F-2B7CB813D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16">
              <a:extLst>
                <a:ext uri="{FF2B5EF4-FFF2-40B4-BE49-F238E27FC236}">
                  <a16:creationId xmlns:a16="http://schemas.microsoft.com/office/drawing/2014/main" id="{03285CBA-1A56-43E8-8B87-570C461DA3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17">
              <a:extLst>
                <a:ext uri="{FF2B5EF4-FFF2-40B4-BE49-F238E27FC236}">
                  <a16:creationId xmlns:a16="http://schemas.microsoft.com/office/drawing/2014/main" id="{204A0B30-03E2-41DD-B443-95E7FB70EC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4" name="Imagen 3">
            <a:extLst>
              <a:ext uri="{FF2B5EF4-FFF2-40B4-BE49-F238E27FC236}">
                <a16:creationId xmlns:a16="http://schemas.microsoft.com/office/drawing/2014/main" id="{C09BC80A-3E18-EC8E-2E5E-FD490DD23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958" y="3104661"/>
            <a:ext cx="2032760" cy="2426677"/>
          </a:xfrm>
          <a:prstGeom prst="rect">
            <a:avLst/>
          </a:prstGeom>
        </p:spPr>
      </p:pic>
    </p:spTree>
    <p:extLst>
      <p:ext uri="{BB962C8B-B14F-4D97-AF65-F5344CB8AC3E}">
        <p14:creationId xmlns:p14="http://schemas.microsoft.com/office/powerpoint/2010/main" val="66218190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EE981-BF6B-945A-9FAE-C2091C6A9ADC}"/>
              </a:ext>
            </a:extLst>
          </p:cNvPr>
          <p:cNvSpPr>
            <a:spLocks noGrp="1"/>
          </p:cNvSpPr>
          <p:nvPr>
            <p:ph type="title"/>
          </p:nvPr>
        </p:nvSpPr>
        <p:spPr>
          <a:xfrm>
            <a:off x="1600200" y="2675466"/>
            <a:ext cx="5050971" cy="1507067"/>
          </a:xfrm>
        </p:spPr>
        <p:txBody>
          <a:bodyPr/>
          <a:lstStyle/>
          <a:p>
            <a:r>
              <a:rPr lang="es-MX" dirty="0"/>
              <a:t>Acta del proyecto</a:t>
            </a:r>
          </a:p>
        </p:txBody>
      </p:sp>
      <p:pic>
        <p:nvPicPr>
          <p:cNvPr id="4" name="Imagen 3" descr="Texto, Carta&#10;&#10;Descripción generada automáticamente">
            <a:extLst>
              <a:ext uri="{FF2B5EF4-FFF2-40B4-BE49-F238E27FC236}">
                <a16:creationId xmlns:a16="http://schemas.microsoft.com/office/drawing/2014/main" id="{05CB85B9-A608-5955-50DE-3ED2484C8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790" y="191709"/>
            <a:ext cx="4513153" cy="6474582"/>
          </a:xfrm>
          <a:prstGeom prst="rect">
            <a:avLst/>
          </a:prstGeom>
        </p:spPr>
      </p:pic>
    </p:spTree>
    <p:extLst>
      <p:ext uri="{BB962C8B-B14F-4D97-AF65-F5344CB8AC3E}">
        <p14:creationId xmlns:p14="http://schemas.microsoft.com/office/powerpoint/2010/main" val="340795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A7BB5D-A679-DC8A-0D50-C5921C047947}"/>
              </a:ext>
            </a:extLst>
          </p:cNvPr>
          <p:cNvSpPr>
            <a:spLocks noGrp="1"/>
          </p:cNvSpPr>
          <p:nvPr>
            <p:ph type="title"/>
          </p:nvPr>
        </p:nvSpPr>
        <p:spPr>
          <a:xfrm>
            <a:off x="1484950" y="685800"/>
            <a:ext cx="5190977" cy="5308599"/>
          </a:xfrm>
        </p:spPr>
        <p:txBody>
          <a:bodyPr>
            <a:normAutofit/>
          </a:bodyPr>
          <a:lstStyle/>
          <a:p>
            <a:r>
              <a:rPr lang="es-MX" sz="6000" dirty="0">
                <a:solidFill>
                  <a:srgbClr val="FFFFFF"/>
                </a:solidFill>
              </a:rPr>
              <a:t>Nombre</a:t>
            </a:r>
            <a:br>
              <a:rPr lang="es-MX" sz="6000" dirty="0">
                <a:solidFill>
                  <a:srgbClr val="FFFFFF"/>
                </a:solidFill>
              </a:rPr>
            </a:br>
            <a:r>
              <a:rPr lang="es-MX" sz="6000" dirty="0">
                <a:solidFill>
                  <a:srgbClr val="FFFFFF"/>
                </a:solidFill>
              </a:rPr>
              <a:t>del proyecto</a:t>
            </a:r>
          </a:p>
        </p:txBody>
      </p:sp>
      <p:sp>
        <p:nvSpPr>
          <p:cNvPr id="3" name="Marcador de contenido 2">
            <a:extLst>
              <a:ext uri="{FF2B5EF4-FFF2-40B4-BE49-F238E27FC236}">
                <a16:creationId xmlns:a16="http://schemas.microsoft.com/office/drawing/2014/main" id="{F17F197F-6565-16FD-71D6-88909B902C79}"/>
              </a:ext>
            </a:extLst>
          </p:cNvPr>
          <p:cNvSpPr>
            <a:spLocks noGrp="1"/>
          </p:cNvSpPr>
          <p:nvPr>
            <p:ph idx="1"/>
          </p:nvPr>
        </p:nvSpPr>
        <p:spPr>
          <a:xfrm>
            <a:off x="6516553" y="685800"/>
            <a:ext cx="4754563" cy="5410200"/>
          </a:xfrm>
        </p:spPr>
        <p:txBody>
          <a:bodyPr>
            <a:normAutofit/>
          </a:bodyPr>
          <a:lstStyle/>
          <a:p>
            <a:r>
              <a:rPr lang="es-ES" sz="4000" i="1" dirty="0">
                <a:solidFill>
                  <a:srgbClr val="FFFFFF"/>
                </a:solidFill>
              </a:rPr>
              <a:t>Industriales del Pacífico ~ Pagina Web</a:t>
            </a:r>
            <a:endParaRPr lang="es-MX" sz="4000" i="1" dirty="0">
              <a:solidFill>
                <a:srgbClr val="FFFFFF"/>
              </a:solidFill>
            </a:endParaRPr>
          </a:p>
        </p:txBody>
      </p:sp>
    </p:spTree>
    <p:extLst>
      <p:ext uri="{BB962C8B-B14F-4D97-AF65-F5344CB8AC3E}">
        <p14:creationId xmlns:p14="http://schemas.microsoft.com/office/powerpoint/2010/main" val="31692947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A7BB5D-A679-DC8A-0D50-C5921C047947}"/>
              </a:ext>
            </a:extLst>
          </p:cNvPr>
          <p:cNvSpPr>
            <a:spLocks noGrp="1"/>
          </p:cNvSpPr>
          <p:nvPr>
            <p:ph type="title"/>
          </p:nvPr>
        </p:nvSpPr>
        <p:spPr>
          <a:xfrm>
            <a:off x="1484950" y="685800"/>
            <a:ext cx="5190977" cy="5308599"/>
          </a:xfrm>
        </p:spPr>
        <p:txBody>
          <a:bodyPr>
            <a:normAutofit/>
          </a:bodyPr>
          <a:lstStyle/>
          <a:p>
            <a:r>
              <a:rPr lang="es-MX" sz="6000" dirty="0">
                <a:solidFill>
                  <a:srgbClr val="FFFFFF"/>
                </a:solidFill>
              </a:rPr>
              <a:t>Objetivo del proyecto</a:t>
            </a:r>
          </a:p>
        </p:txBody>
      </p:sp>
      <p:sp>
        <p:nvSpPr>
          <p:cNvPr id="3" name="Marcador de contenido 2">
            <a:extLst>
              <a:ext uri="{FF2B5EF4-FFF2-40B4-BE49-F238E27FC236}">
                <a16:creationId xmlns:a16="http://schemas.microsoft.com/office/drawing/2014/main" id="{F17F197F-6565-16FD-71D6-88909B902C79}"/>
              </a:ext>
            </a:extLst>
          </p:cNvPr>
          <p:cNvSpPr>
            <a:spLocks noGrp="1"/>
          </p:cNvSpPr>
          <p:nvPr>
            <p:ph idx="1"/>
          </p:nvPr>
        </p:nvSpPr>
        <p:spPr>
          <a:xfrm>
            <a:off x="6516553" y="685800"/>
            <a:ext cx="4754563" cy="5410200"/>
          </a:xfrm>
        </p:spPr>
        <p:txBody>
          <a:bodyPr>
            <a:normAutofit/>
          </a:bodyPr>
          <a:lstStyle/>
          <a:p>
            <a:r>
              <a:rPr lang="es-ES" sz="1800" dirty="0">
                <a:solidFill>
                  <a:srgbClr val="FFFFFF"/>
                </a:solidFill>
              </a:rPr>
              <a:t>El objetivo de este proyecto es desarrollar una página web atractiva y fácil de usar para promocionar el negocio “Comedores Industriales del Pacífico” y aumentar su visibilidad en línea.</a:t>
            </a:r>
            <a:endParaRPr lang="es-MX" sz="1800" dirty="0">
              <a:solidFill>
                <a:srgbClr val="FFFFFF"/>
              </a:solidFill>
            </a:endParaRPr>
          </a:p>
        </p:txBody>
      </p:sp>
    </p:spTree>
    <p:extLst>
      <p:ext uri="{BB962C8B-B14F-4D97-AF65-F5344CB8AC3E}">
        <p14:creationId xmlns:p14="http://schemas.microsoft.com/office/powerpoint/2010/main" val="22628215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43C9B0-91BB-6F7B-10FF-62718F896D1A}"/>
              </a:ext>
            </a:extLst>
          </p:cNvPr>
          <p:cNvSpPr>
            <a:spLocks noGrp="1"/>
          </p:cNvSpPr>
          <p:nvPr>
            <p:ph type="title"/>
          </p:nvPr>
        </p:nvSpPr>
        <p:spPr>
          <a:xfrm>
            <a:off x="1374212" y="736600"/>
            <a:ext cx="5320798" cy="5308599"/>
          </a:xfrm>
        </p:spPr>
        <p:txBody>
          <a:bodyPr>
            <a:normAutofit/>
          </a:bodyPr>
          <a:lstStyle/>
          <a:p>
            <a:r>
              <a:rPr lang="es-MX" sz="4800" dirty="0">
                <a:solidFill>
                  <a:srgbClr val="FFFFFF"/>
                </a:solidFill>
              </a:rPr>
              <a:t>Descripción del proyecto</a:t>
            </a:r>
          </a:p>
        </p:txBody>
      </p:sp>
      <p:sp>
        <p:nvSpPr>
          <p:cNvPr id="3" name="Marcador de contenido 2">
            <a:extLst>
              <a:ext uri="{FF2B5EF4-FFF2-40B4-BE49-F238E27FC236}">
                <a16:creationId xmlns:a16="http://schemas.microsoft.com/office/drawing/2014/main" id="{B29A3A2F-4426-D169-D481-1DA51FB94C69}"/>
              </a:ext>
            </a:extLst>
          </p:cNvPr>
          <p:cNvSpPr>
            <a:spLocks noGrp="1"/>
          </p:cNvSpPr>
          <p:nvPr>
            <p:ph idx="1"/>
          </p:nvPr>
        </p:nvSpPr>
        <p:spPr>
          <a:xfrm>
            <a:off x="6516553" y="685800"/>
            <a:ext cx="4754563" cy="5410200"/>
          </a:xfrm>
        </p:spPr>
        <p:txBody>
          <a:bodyPr>
            <a:normAutofit/>
          </a:bodyPr>
          <a:lstStyle/>
          <a:p>
            <a:r>
              <a:rPr lang="es-ES" sz="1800" dirty="0">
                <a:solidFill>
                  <a:srgbClr val="FFFFFF"/>
                </a:solidFill>
              </a:rPr>
              <a:t>La página web incluirá información sobre los productos y servicios del negocio “Comedores Industriales del Pacífico, imágenes y videos promocionales, secciones para clientes y contactos, así como un sistema de búsqueda y navegación intuitivo. También se considerará la optimización para motores de búsqueda para asegurar una buena visibilidad en línea.</a:t>
            </a:r>
            <a:endParaRPr lang="es-MX" sz="1800" dirty="0">
              <a:solidFill>
                <a:srgbClr val="FFFFFF"/>
              </a:solidFill>
            </a:endParaRPr>
          </a:p>
        </p:txBody>
      </p:sp>
    </p:spTree>
    <p:extLst>
      <p:ext uri="{BB962C8B-B14F-4D97-AF65-F5344CB8AC3E}">
        <p14:creationId xmlns:p14="http://schemas.microsoft.com/office/powerpoint/2010/main" val="9369142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7"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DF8741-671A-921C-A809-5BB22604242A}"/>
              </a:ext>
            </a:extLst>
          </p:cNvPr>
          <p:cNvSpPr>
            <a:spLocks noGrp="1"/>
          </p:cNvSpPr>
          <p:nvPr>
            <p:ph type="title"/>
          </p:nvPr>
        </p:nvSpPr>
        <p:spPr>
          <a:xfrm>
            <a:off x="1518701" y="685800"/>
            <a:ext cx="4641744" cy="5308599"/>
          </a:xfrm>
        </p:spPr>
        <p:txBody>
          <a:bodyPr>
            <a:normAutofit/>
          </a:bodyPr>
          <a:lstStyle/>
          <a:p>
            <a:r>
              <a:rPr lang="es-MX" sz="4800" dirty="0">
                <a:solidFill>
                  <a:srgbClr val="FFFFFF"/>
                </a:solidFill>
              </a:rPr>
              <a:t>Justificación del proyecto</a:t>
            </a:r>
          </a:p>
        </p:txBody>
      </p:sp>
      <p:sp>
        <p:nvSpPr>
          <p:cNvPr id="3" name="Marcador de contenido 2">
            <a:extLst>
              <a:ext uri="{FF2B5EF4-FFF2-40B4-BE49-F238E27FC236}">
                <a16:creationId xmlns:a16="http://schemas.microsoft.com/office/drawing/2014/main" id="{473C88BD-1F06-0664-5ECE-4FB92399914B}"/>
              </a:ext>
            </a:extLst>
          </p:cNvPr>
          <p:cNvSpPr>
            <a:spLocks noGrp="1"/>
          </p:cNvSpPr>
          <p:nvPr>
            <p:ph idx="1"/>
          </p:nvPr>
        </p:nvSpPr>
        <p:spPr>
          <a:xfrm>
            <a:off x="6160445" y="186813"/>
            <a:ext cx="5677594" cy="6213987"/>
          </a:xfrm>
        </p:spPr>
        <p:txBody>
          <a:bodyPr>
            <a:normAutofit/>
          </a:bodyPr>
          <a:lstStyle/>
          <a:p>
            <a:pPr>
              <a:lnSpc>
                <a:spcPct val="90000"/>
              </a:lnSpc>
            </a:pPr>
            <a:r>
              <a:rPr lang="es-MX" dirty="0">
                <a:solidFill>
                  <a:srgbClr val="FFFFFF"/>
                </a:solidFill>
              </a:rPr>
              <a:t>El negocio en cuestión no cuenta con una página web, lo que dificulta su visibilidad para los clientes. Y, dado que los clientes comúnmente buscan primero información en línea antes de comprar, pensamos que la creación de la página web está más que justificada, ya que ayudará a que el negocio sea más visible.</a:t>
            </a:r>
          </a:p>
          <a:p>
            <a:pPr>
              <a:lnSpc>
                <a:spcPct val="90000"/>
              </a:lnSpc>
            </a:pPr>
            <a:endParaRPr lang="es-MX" dirty="0">
              <a:solidFill>
                <a:srgbClr val="FFFFFF"/>
              </a:solidFill>
            </a:endParaRPr>
          </a:p>
          <a:p>
            <a:pPr>
              <a:lnSpc>
                <a:spcPct val="90000"/>
              </a:lnSpc>
            </a:pPr>
            <a:r>
              <a:rPr lang="es-ES" dirty="0">
                <a:solidFill>
                  <a:srgbClr val="FFFFFF"/>
                </a:solidFill>
              </a:rPr>
              <a:t>La página web permitirá a los clientes obtener información sobre los productos y servicios del negocio X de manera rápida y fácil, y les brindará una experiencia de usuario atractiva que los incite a realizar una compra. La página web no solo aumentará la visibilidad y accesibilidad del negocio X en línea, sino que también ayudará a construir una imagen de marca sólida y a fidelizar a los clientes.</a:t>
            </a:r>
            <a:endParaRPr lang="es-MX" dirty="0">
              <a:solidFill>
                <a:srgbClr val="FFFFFF"/>
              </a:solidFill>
            </a:endParaRPr>
          </a:p>
        </p:txBody>
      </p:sp>
    </p:spTree>
    <p:extLst>
      <p:ext uri="{BB962C8B-B14F-4D97-AF65-F5344CB8AC3E}">
        <p14:creationId xmlns:p14="http://schemas.microsoft.com/office/powerpoint/2010/main" val="1355114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EE981-BF6B-945A-9FAE-C2091C6A9ADC}"/>
              </a:ext>
            </a:extLst>
          </p:cNvPr>
          <p:cNvSpPr>
            <a:spLocks noGrp="1"/>
          </p:cNvSpPr>
          <p:nvPr>
            <p:ph type="title"/>
          </p:nvPr>
        </p:nvSpPr>
        <p:spPr>
          <a:xfrm>
            <a:off x="0" y="45961"/>
            <a:ext cx="3733799" cy="1507067"/>
          </a:xfrm>
        </p:spPr>
        <p:txBody>
          <a:bodyPr>
            <a:normAutofit/>
          </a:bodyPr>
          <a:lstStyle/>
          <a:p>
            <a:r>
              <a:rPr lang="es-MX" sz="2400" dirty="0"/>
              <a:t>Estándares</a:t>
            </a:r>
          </a:p>
        </p:txBody>
      </p:sp>
      <p:pic>
        <p:nvPicPr>
          <p:cNvPr id="4" name="Imagen 3">
            <a:extLst>
              <a:ext uri="{FF2B5EF4-FFF2-40B4-BE49-F238E27FC236}">
                <a16:creationId xmlns:a16="http://schemas.microsoft.com/office/drawing/2014/main" id="{B8225012-23B5-BB6A-D7D4-B7A56DC5063F}"/>
              </a:ext>
            </a:extLst>
          </p:cNvPr>
          <p:cNvPicPr>
            <a:picLocks noChangeAspect="1"/>
          </p:cNvPicPr>
          <p:nvPr/>
        </p:nvPicPr>
        <p:blipFill rotWithShape="1">
          <a:blip r:embed="rId2"/>
          <a:srcRect r="3587"/>
          <a:stretch/>
        </p:blipFill>
        <p:spPr>
          <a:xfrm>
            <a:off x="1224580" y="1607875"/>
            <a:ext cx="9742840" cy="3642249"/>
          </a:xfrm>
          <a:prstGeom prst="rect">
            <a:avLst/>
          </a:prstGeom>
        </p:spPr>
      </p:pic>
    </p:spTree>
    <p:extLst>
      <p:ext uri="{BB962C8B-B14F-4D97-AF65-F5344CB8AC3E}">
        <p14:creationId xmlns:p14="http://schemas.microsoft.com/office/powerpoint/2010/main" val="97023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EE981-BF6B-945A-9FAE-C2091C6A9ADC}"/>
              </a:ext>
            </a:extLst>
          </p:cNvPr>
          <p:cNvSpPr>
            <a:spLocks noGrp="1"/>
          </p:cNvSpPr>
          <p:nvPr>
            <p:ph type="title"/>
          </p:nvPr>
        </p:nvSpPr>
        <p:spPr>
          <a:xfrm>
            <a:off x="9660683" y="2675466"/>
            <a:ext cx="2114550" cy="1507067"/>
          </a:xfrm>
        </p:spPr>
        <p:txBody>
          <a:bodyPr>
            <a:normAutofit/>
          </a:bodyPr>
          <a:lstStyle/>
          <a:p>
            <a:pPr algn="ctr"/>
            <a:r>
              <a:rPr lang="es-MX" sz="2400" dirty="0"/>
              <a:t>Normas</a:t>
            </a:r>
          </a:p>
        </p:txBody>
      </p:sp>
      <p:pic>
        <p:nvPicPr>
          <p:cNvPr id="11" name="Imagen 10">
            <a:extLst>
              <a:ext uri="{FF2B5EF4-FFF2-40B4-BE49-F238E27FC236}">
                <a16:creationId xmlns:a16="http://schemas.microsoft.com/office/drawing/2014/main" id="{1E818E7A-C4D3-2E7C-6587-665420F0CBED}"/>
              </a:ext>
            </a:extLst>
          </p:cNvPr>
          <p:cNvPicPr>
            <a:picLocks noChangeAspect="1"/>
          </p:cNvPicPr>
          <p:nvPr/>
        </p:nvPicPr>
        <p:blipFill>
          <a:blip r:embed="rId2"/>
          <a:stretch>
            <a:fillRect/>
          </a:stretch>
        </p:blipFill>
        <p:spPr>
          <a:xfrm>
            <a:off x="187389" y="161793"/>
            <a:ext cx="8446926" cy="6534414"/>
          </a:xfrm>
          <a:prstGeom prst="rect">
            <a:avLst/>
          </a:prstGeom>
        </p:spPr>
      </p:pic>
    </p:spTree>
    <p:extLst>
      <p:ext uri="{BB962C8B-B14F-4D97-AF65-F5344CB8AC3E}">
        <p14:creationId xmlns:p14="http://schemas.microsoft.com/office/powerpoint/2010/main" val="408302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EE981-BF6B-945A-9FAE-C2091C6A9ADC}"/>
              </a:ext>
            </a:extLst>
          </p:cNvPr>
          <p:cNvSpPr>
            <a:spLocks noGrp="1"/>
          </p:cNvSpPr>
          <p:nvPr>
            <p:ph type="title"/>
          </p:nvPr>
        </p:nvSpPr>
        <p:spPr>
          <a:xfrm>
            <a:off x="0" y="45961"/>
            <a:ext cx="3733799" cy="1507067"/>
          </a:xfrm>
        </p:spPr>
        <p:txBody>
          <a:bodyPr>
            <a:normAutofit/>
          </a:bodyPr>
          <a:lstStyle/>
          <a:p>
            <a:r>
              <a:rPr lang="es-MX" sz="2400" dirty="0"/>
              <a:t>Metodología</a:t>
            </a:r>
          </a:p>
        </p:txBody>
      </p:sp>
      <p:pic>
        <p:nvPicPr>
          <p:cNvPr id="7" name="Imagen 6">
            <a:extLst>
              <a:ext uri="{FF2B5EF4-FFF2-40B4-BE49-F238E27FC236}">
                <a16:creationId xmlns:a16="http://schemas.microsoft.com/office/drawing/2014/main" id="{3A25889C-7DC7-D533-3DB6-A0F882A12ADA}"/>
              </a:ext>
            </a:extLst>
          </p:cNvPr>
          <p:cNvPicPr>
            <a:picLocks noChangeAspect="1"/>
          </p:cNvPicPr>
          <p:nvPr/>
        </p:nvPicPr>
        <p:blipFill rotWithShape="1">
          <a:blip r:embed="rId2"/>
          <a:srcRect l="2920" t="3174"/>
          <a:stretch/>
        </p:blipFill>
        <p:spPr>
          <a:xfrm>
            <a:off x="2427514" y="45961"/>
            <a:ext cx="5050972" cy="6640286"/>
          </a:xfrm>
          <a:prstGeom prst="rect">
            <a:avLst/>
          </a:prstGeom>
        </p:spPr>
      </p:pic>
      <p:pic>
        <p:nvPicPr>
          <p:cNvPr id="9" name="Imagen 8">
            <a:extLst>
              <a:ext uri="{FF2B5EF4-FFF2-40B4-BE49-F238E27FC236}">
                <a16:creationId xmlns:a16="http://schemas.microsoft.com/office/drawing/2014/main" id="{099E1619-6B9B-A73E-D1CF-B5EDC9F1D576}"/>
              </a:ext>
            </a:extLst>
          </p:cNvPr>
          <p:cNvPicPr>
            <a:picLocks noChangeAspect="1"/>
          </p:cNvPicPr>
          <p:nvPr/>
        </p:nvPicPr>
        <p:blipFill rotWithShape="1">
          <a:blip r:embed="rId3"/>
          <a:srcRect l="4013" r="5347"/>
          <a:stretch/>
        </p:blipFill>
        <p:spPr>
          <a:xfrm>
            <a:off x="7630885" y="2443618"/>
            <a:ext cx="4408715" cy="1560552"/>
          </a:xfrm>
          <a:prstGeom prst="rect">
            <a:avLst/>
          </a:prstGeom>
        </p:spPr>
      </p:pic>
    </p:spTree>
    <p:extLst>
      <p:ext uri="{BB962C8B-B14F-4D97-AF65-F5344CB8AC3E}">
        <p14:creationId xmlns:p14="http://schemas.microsoft.com/office/powerpoint/2010/main" val="210117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Título 1">
            <a:extLst>
              <a:ext uri="{FF2B5EF4-FFF2-40B4-BE49-F238E27FC236}">
                <a16:creationId xmlns:a16="http://schemas.microsoft.com/office/drawing/2014/main" id="{B0367D4B-E332-AB72-641A-B1BDB91E6C68}"/>
              </a:ext>
            </a:extLst>
          </p:cNvPr>
          <p:cNvSpPr txBox="1">
            <a:spLocks/>
          </p:cNvSpPr>
          <p:nvPr/>
        </p:nvSpPr>
        <p:spPr>
          <a:xfrm>
            <a:off x="6843938" y="547196"/>
            <a:ext cx="3810000" cy="1360713"/>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4800" dirty="0" err="1"/>
              <a:t>EnunciADO</a:t>
            </a:r>
            <a:r>
              <a:rPr lang="en-US" sz="4800" dirty="0"/>
              <a:t> </a:t>
            </a:r>
          </a:p>
          <a:p>
            <a:pPr algn="ctr">
              <a:spcAft>
                <a:spcPts val="600"/>
              </a:spcAft>
            </a:pPr>
            <a:r>
              <a:rPr lang="en-US" sz="4800" dirty="0"/>
              <a:t>DEL TRABAJO</a:t>
            </a:r>
          </a:p>
        </p:txBody>
      </p:sp>
      <p:pic>
        <p:nvPicPr>
          <p:cNvPr id="5" name="Imagen 4">
            <a:extLst>
              <a:ext uri="{FF2B5EF4-FFF2-40B4-BE49-F238E27FC236}">
                <a16:creationId xmlns:a16="http://schemas.microsoft.com/office/drawing/2014/main" id="{46EE32EA-0568-99D1-8BB6-4F61622CFCEC}"/>
              </a:ext>
            </a:extLst>
          </p:cNvPr>
          <p:cNvPicPr>
            <a:picLocks noChangeAspect="1"/>
          </p:cNvPicPr>
          <p:nvPr/>
        </p:nvPicPr>
        <p:blipFill>
          <a:blip r:embed="rId2"/>
          <a:stretch>
            <a:fillRect/>
          </a:stretch>
        </p:blipFill>
        <p:spPr>
          <a:xfrm>
            <a:off x="292226" y="228601"/>
            <a:ext cx="4716359" cy="6313714"/>
          </a:xfrm>
          <a:prstGeom prst="rect">
            <a:avLst/>
          </a:prstGeom>
        </p:spPr>
      </p:pic>
      <p:pic>
        <p:nvPicPr>
          <p:cNvPr id="7" name="Imagen 6">
            <a:extLst>
              <a:ext uri="{FF2B5EF4-FFF2-40B4-BE49-F238E27FC236}">
                <a16:creationId xmlns:a16="http://schemas.microsoft.com/office/drawing/2014/main" id="{E1EB7553-D144-1802-02B6-A7EA8B1FDA29}"/>
              </a:ext>
            </a:extLst>
          </p:cNvPr>
          <p:cNvPicPr>
            <a:picLocks noChangeAspect="1"/>
          </p:cNvPicPr>
          <p:nvPr/>
        </p:nvPicPr>
        <p:blipFill>
          <a:blip r:embed="rId3"/>
          <a:stretch>
            <a:fillRect/>
          </a:stretch>
        </p:blipFill>
        <p:spPr>
          <a:xfrm>
            <a:off x="5705700" y="3048833"/>
            <a:ext cx="6086475" cy="2905125"/>
          </a:xfrm>
          <a:prstGeom prst="rect">
            <a:avLst/>
          </a:prstGeom>
        </p:spPr>
      </p:pic>
    </p:spTree>
    <p:extLst>
      <p:ext uri="{BB962C8B-B14F-4D97-AF65-F5344CB8AC3E}">
        <p14:creationId xmlns:p14="http://schemas.microsoft.com/office/powerpoint/2010/main" val="115762242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122</TotalTime>
  <Words>280</Words>
  <Application>Microsoft Office PowerPoint</Application>
  <PresentationFormat>Panorámica</PresentationFormat>
  <Paragraphs>18</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Century Gothic</vt:lpstr>
      <vt:lpstr>Wingdings 3</vt:lpstr>
      <vt:lpstr>Sector</vt:lpstr>
      <vt:lpstr>Administración de proyectos de software   Equipo 6 CATEDRÁTICO: Ing. claudia Elisa luna mata  Semestre͚: e2023 ~ Grupo: 013 </vt:lpstr>
      <vt:lpstr>Nombre del proyecto</vt:lpstr>
      <vt:lpstr>Objetivo del proyecto</vt:lpstr>
      <vt:lpstr>Descripción del proyecto</vt:lpstr>
      <vt:lpstr>Justificación del proyecto</vt:lpstr>
      <vt:lpstr>Estándares</vt:lpstr>
      <vt:lpstr>Normas</vt:lpstr>
      <vt:lpstr>Metodología</vt:lpstr>
      <vt:lpstr>Presentación de PowerPoint</vt:lpstr>
      <vt:lpstr>Acta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una página web para publicitar un negocio.</dc:title>
  <dc:creator>ALEJANDRO ROMERO PANTOJA</dc:creator>
  <cp:lastModifiedBy>MICHAEL ANTONIO NOGUERA GUZMAN</cp:lastModifiedBy>
  <cp:revision>4</cp:revision>
  <dcterms:created xsi:type="dcterms:W3CDTF">2023-02-09T04:09:39Z</dcterms:created>
  <dcterms:modified xsi:type="dcterms:W3CDTF">2023-03-13T01:19:48Z</dcterms:modified>
</cp:coreProperties>
</file>