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682" r:id="rId8"/>
    <p:sldId id="264" r:id="rId9"/>
    <p:sldId id="268" r:id="rId10"/>
    <p:sldId id="684" r:id="rId11"/>
    <p:sldId id="685" r:id="rId12"/>
    <p:sldId id="686" r:id="rId13"/>
    <p:sldId id="687" r:id="rId14"/>
    <p:sldId id="689" r:id="rId15"/>
    <p:sldId id="683" r:id="rId16"/>
    <p:sldId id="688" r:id="rId17"/>
    <p:sldId id="690" r:id="rId18"/>
    <p:sldId id="691" r:id="rId19"/>
    <p:sldId id="692" r:id="rId20"/>
    <p:sldId id="693" r:id="rId21"/>
    <p:sldId id="6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E738"/>
    <a:srgbClr val="3399FF"/>
    <a:srgbClr val="28F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84D5D4-621D-4376-8BC6-EB15F99D399E}" type="doc">
      <dgm:prSet loTypeId="urn:microsoft.com/office/officeart/2005/8/layout/hProcess11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FA0580-A755-4CEA-A5C5-293C6BCA6D5D}">
      <dgm:prSet custT="1"/>
      <dgm:spPr/>
      <dgm:t>
        <a:bodyPr/>
        <a:lstStyle/>
        <a:p>
          <a:r>
            <a:rPr lang="en-US" sz="1200" dirty="0"/>
            <a:t>Solution Experts</a:t>
          </a:r>
        </a:p>
      </dgm:t>
    </dgm:pt>
    <dgm:pt modelId="{F13CC4FF-AA4F-4B58-91D7-2B1D800F05E2}" type="parTrans" cxnId="{A1F5AED0-55CA-47CD-BF81-F428198A6784}">
      <dgm:prSet/>
      <dgm:spPr/>
      <dgm:t>
        <a:bodyPr/>
        <a:lstStyle/>
        <a:p>
          <a:endParaRPr lang="en-US" sz="1200"/>
        </a:p>
      </dgm:t>
    </dgm:pt>
    <dgm:pt modelId="{D8E564B6-E535-4505-80CF-C6DCD5A0293E}" type="sibTrans" cxnId="{A1F5AED0-55CA-47CD-BF81-F428198A6784}">
      <dgm:prSet/>
      <dgm:spPr/>
      <dgm:t>
        <a:bodyPr/>
        <a:lstStyle/>
        <a:p>
          <a:endParaRPr lang="en-US" sz="1200"/>
        </a:p>
      </dgm:t>
    </dgm:pt>
    <dgm:pt modelId="{150FE7B9-EE45-4FEA-9F7E-1DF6E3288A61}">
      <dgm:prSet custT="1"/>
      <dgm:spPr/>
      <dgm:t>
        <a:bodyPr/>
        <a:lstStyle/>
        <a:p>
          <a:r>
            <a:rPr lang="en-US" sz="1200" dirty="0"/>
            <a:t>Support Engineers</a:t>
          </a:r>
        </a:p>
      </dgm:t>
    </dgm:pt>
    <dgm:pt modelId="{9BED5E59-AA59-45CB-BFB2-F49D4E7F19D6}" type="parTrans" cxnId="{CF630135-7D93-45E9-95FC-F16839FAEB29}">
      <dgm:prSet/>
      <dgm:spPr/>
      <dgm:t>
        <a:bodyPr/>
        <a:lstStyle/>
        <a:p>
          <a:endParaRPr lang="en-US" sz="1200"/>
        </a:p>
      </dgm:t>
    </dgm:pt>
    <dgm:pt modelId="{800B24C4-4CA6-44DE-A958-B887A731295A}" type="sibTrans" cxnId="{CF630135-7D93-45E9-95FC-F16839FAEB29}">
      <dgm:prSet/>
      <dgm:spPr/>
      <dgm:t>
        <a:bodyPr/>
        <a:lstStyle/>
        <a:p>
          <a:endParaRPr lang="en-US" sz="1200"/>
        </a:p>
      </dgm:t>
    </dgm:pt>
    <dgm:pt modelId="{F48138F9-D8BB-4F5A-9D7B-F938C1ADC94D}">
      <dgm:prSet custT="1"/>
      <dgm:spPr/>
      <dgm:t>
        <a:bodyPr/>
        <a:lstStyle/>
        <a:p>
          <a:r>
            <a:rPr lang="en-US" sz="1200" dirty="0"/>
            <a:t>Expert on Demand </a:t>
          </a:r>
        </a:p>
      </dgm:t>
    </dgm:pt>
    <dgm:pt modelId="{2D06F7B7-3300-4FDB-B9C4-69AF2EBA3ECF}" type="parTrans" cxnId="{8DB6ADB7-35EC-47CE-B8E4-F2B0E41C33AA}">
      <dgm:prSet/>
      <dgm:spPr/>
      <dgm:t>
        <a:bodyPr/>
        <a:lstStyle/>
        <a:p>
          <a:endParaRPr lang="en-US" sz="1200"/>
        </a:p>
      </dgm:t>
    </dgm:pt>
    <dgm:pt modelId="{1D2756D6-82B9-46FE-AEE3-AAA524BF39B9}" type="sibTrans" cxnId="{8DB6ADB7-35EC-47CE-B8E4-F2B0E41C33AA}">
      <dgm:prSet/>
      <dgm:spPr/>
      <dgm:t>
        <a:bodyPr/>
        <a:lstStyle/>
        <a:p>
          <a:endParaRPr lang="en-US" sz="1200"/>
        </a:p>
      </dgm:t>
    </dgm:pt>
    <dgm:pt modelId="{6C0FCF00-6ED6-44E8-AE1A-99DF94E7AEBF}">
      <dgm:prSet custT="1"/>
      <dgm:spPr/>
      <dgm:t>
        <a:bodyPr/>
        <a:lstStyle/>
        <a:p>
          <a:r>
            <a:rPr lang="en-US" sz="1200" dirty="0"/>
            <a:t>Development</a:t>
          </a:r>
        </a:p>
      </dgm:t>
    </dgm:pt>
    <dgm:pt modelId="{BB3666A2-1B29-4F00-98AD-07B45AB73FAA}" type="parTrans" cxnId="{55E2A599-7283-40A6-B16E-4C13851C0917}">
      <dgm:prSet/>
      <dgm:spPr/>
      <dgm:t>
        <a:bodyPr/>
        <a:lstStyle/>
        <a:p>
          <a:endParaRPr lang="en-US" sz="1200"/>
        </a:p>
      </dgm:t>
    </dgm:pt>
    <dgm:pt modelId="{64CDAC80-36CD-4F78-A5A0-E24C58AEA78D}" type="sibTrans" cxnId="{55E2A599-7283-40A6-B16E-4C13851C0917}">
      <dgm:prSet/>
      <dgm:spPr/>
      <dgm:t>
        <a:bodyPr/>
        <a:lstStyle/>
        <a:p>
          <a:endParaRPr lang="en-US" sz="1200"/>
        </a:p>
      </dgm:t>
    </dgm:pt>
    <dgm:pt modelId="{7FB576EE-596E-46CF-92CE-0B56F760BAB7}" type="pres">
      <dgm:prSet presAssocID="{E684D5D4-621D-4376-8BC6-EB15F99D399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B67E92F-64FD-4A20-92FD-ECA1D2E4E67D}" type="pres">
      <dgm:prSet presAssocID="{E684D5D4-621D-4376-8BC6-EB15F99D399E}" presName="arrow" presStyleLbl="bgShp" presStyleIdx="0" presStyleCnt="1" custLinFactNeighborX="-2176" custLinFactNeighborY="-1773"/>
      <dgm:spPr>
        <a:solidFill>
          <a:schemeClr val="accent3"/>
        </a:solidFill>
      </dgm:spPr>
    </dgm:pt>
    <dgm:pt modelId="{B6DF46F5-EF2C-4A41-AC00-7E14366C4321}" type="pres">
      <dgm:prSet presAssocID="{E684D5D4-621D-4376-8BC6-EB15F99D399E}" presName="points" presStyleCnt="0"/>
      <dgm:spPr/>
    </dgm:pt>
    <dgm:pt modelId="{2A236821-D098-48E1-B041-67167757FA39}" type="pres">
      <dgm:prSet presAssocID="{78FA0580-A755-4CEA-A5C5-293C6BCA6D5D}" presName="compositeA" presStyleCnt="0"/>
      <dgm:spPr/>
    </dgm:pt>
    <dgm:pt modelId="{E36A5E93-46B7-49CC-AB56-5FE474BEEBFD}" type="pres">
      <dgm:prSet presAssocID="{78FA0580-A755-4CEA-A5C5-293C6BCA6D5D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9EC997-DBFF-4146-9EC7-15AB7D409217}" type="pres">
      <dgm:prSet presAssocID="{78FA0580-A755-4CEA-A5C5-293C6BCA6D5D}" presName="circleA" presStyleLbl="node1" presStyleIdx="0" presStyleCnt="4"/>
      <dgm:spPr/>
    </dgm:pt>
    <dgm:pt modelId="{EF4B5B33-124F-4C51-92AD-4ED259981F21}" type="pres">
      <dgm:prSet presAssocID="{78FA0580-A755-4CEA-A5C5-293C6BCA6D5D}" presName="spaceA" presStyleCnt="0"/>
      <dgm:spPr/>
    </dgm:pt>
    <dgm:pt modelId="{14E5463C-E3D5-4E2D-B290-DA12EAEFAD9C}" type="pres">
      <dgm:prSet presAssocID="{D8E564B6-E535-4505-80CF-C6DCD5A0293E}" presName="space" presStyleCnt="0"/>
      <dgm:spPr/>
    </dgm:pt>
    <dgm:pt modelId="{B84AAA17-926B-4884-8CC7-727626AFA7D3}" type="pres">
      <dgm:prSet presAssocID="{150FE7B9-EE45-4FEA-9F7E-1DF6E3288A61}" presName="compositeB" presStyleCnt="0"/>
      <dgm:spPr/>
    </dgm:pt>
    <dgm:pt modelId="{7FB79B7E-706C-42CE-81C2-7251DAF6B843}" type="pres">
      <dgm:prSet presAssocID="{150FE7B9-EE45-4FEA-9F7E-1DF6E3288A61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B60BD5C-6760-4EB3-A78A-7A1869122E3D}" type="pres">
      <dgm:prSet presAssocID="{150FE7B9-EE45-4FEA-9F7E-1DF6E3288A61}" presName="circleB" presStyleLbl="node1" presStyleIdx="1" presStyleCnt="4"/>
      <dgm:spPr/>
    </dgm:pt>
    <dgm:pt modelId="{58A8DA4B-CB0C-4A11-BA28-2AB41E63E799}" type="pres">
      <dgm:prSet presAssocID="{150FE7B9-EE45-4FEA-9F7E-1DF6E3288A61}" presName="spaceB" presStyleCnt="0"/>
      <dgm:spPr/>
    </dgm:pt>
    <dgm:pt modelId="{BC8389CD-8211-48EC-A8A4-7BF0FDE2ED9C}" type="pres">
      <dgm:prSet presAssocID="{800B24C4-4CA6-44DE-A958-B887A731295A}" presName="space" presStyleCnt="0"/>
      <dgm:spPr/>
    </dgm:pt>
    <dgm:pt modelId="{95CC35F9-FA54-4E19-8F5C-374C78414533}" type="pres">
      <dgm:prSet presAssocID="{F48138F9-D8BB-4F5A-9D7B-F938C1ADC94D}" presName="compositeA" presStyleCnt="0"/>
      <dgm:spPr/>
    </dgm:pt>
    <dgm:pt modelId="{551113FC-16AA-40CA-886F-1A6F877E1133}" type="pres">
      <dgm:prSet presAssocID="{F48138F9-D8BB-4F5A-9D7B-F938C1ADC94D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86EEAA-DA2F-4EA0-9F36-4DE9B3FD0AC1}" type="pres">
      <dgm:prSet presAssocID="{F48138F9-D8BB-4F5A-9D7B-F938C1ADC94D}" presName="circleA" presStyleLbl="node1" presStyleIdx="2" presStyleCnt="4"/>
      <dgm:spPr/>
    </dgm:pt>
    <dgm:pt modelId="{86061122-1621-496D-B22E-F19CDFDFA16A}" type="pres">
      <dgm:prSet presAssocID="{F48138F9-D8BB-4F5A-9D7B-F938C1ADC94D}" presName="spaceA" presStyleCnt="0"/>
      <dgm:spPr/>
    </dgm:pt>
    <dgm:pt modelId="{5D742007-3759-44CB-A3DD-C7E9D467091A}" type="pres">
      <dgm:prSet presAssocID="{1D2756D6-82B9-46FE-AEE3-AAA524BF39B9}" presName="space" presStyleCnt="0"/>
      <dgm:spPr/>
    </dgm:pt>
    <dgm:pt modelId="{03F06FF8-1D2A-498C-8832-3CA86F8143FE}" type="pres">
      <dgm:prSet presAssocID="{6C0FCF00-6ED6-44E8-AE1A-99DF94E7AEBF}" presName="compositeB" presStyleCnt="0"/>
      <dgm:spPr/>
    </dgm:pt>
    <dgm:pt modelId="{18C155E9-9149-4AC6-BA1C-577999B68DF1}" type="pres">
      <dgm:prSet presAssocID="{6C0FCF00-6ED6-44E8-AE1A-99DF94E7AEBF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53FB39-472F-42B0-8922-C982AFEC4120}" type="pres">
      <dgm:prSet presAssocID="{6C0FCF00-6ED6-44E8-AE1A-99DF94E7AEBF}" presName="circleB" presStyleLbl="node1" presStyleIdx="3" presStyleCnt="4"/>
      <dgm:spPr/>
    </dgm:pt>
    <dgm:pt modelId="{BA74E272-A148-400A-8EB1-2BAF2B561EB0}" type="pres">
      <dgm:prSet presAssocID="{6C0FCF00-6ED6-44E8-AE1A-99DF94E7AEBF}" presName="spaceB" presStyleCnt="0"/>
      <dgm:spPr/>
    </dgm:pt>
  </dgm:ptLst>
  <dgm:cxnLst>
    <dgm:cxn modelId="{55E2A599-7283-40A6-B16E-4C13851C0917}" srcId="{E684D5D4-621D-4376-8BC6-EB15F99D399E}" destId="{6C0FCF00-6ED6-44E8-AE1A-99DF94E7AEBF}" srcOrd="3" destOrd="0" parTransId="{BB3666A2-1B29-4F00-98AD-07B45AB73FAA}" sibTransId="{64CDAC80-36CD-4F78-A5A0-E24C58AEA78D}"/>
    <dgm:cxn modelId="{FA51C13D-22E1-4916-9004-A9B399D620F3}" type="presOf" srcId="{6C0FCF00-6ED6-44E8-AE1A-99DF94E7AEBF}" destId="{18C155E9-9149-4AC6-BA1C-577999B68DF1}" srcOrd="0" destOrd="0" presId="urn:microsoft.com/office/officeart/2005/8/layout/hProcess11"/>
    <dgm:cxn modelId="{077D6C09-27EB-4F9B-BA10-C1776434C0B4}" type="presOf" srcId="{150FE7B9-EE45-4FEA-9F7E-1DF6E3288A61}" destId="{7FB79B7E-706C-42CE-81C2-7251DAF6B843}" srcOrd="0" destOrd="0" presId="urn:microsoft.com/office/officeart/2005/8/layout/hProcess11"/>
    <dgm:cxn modelId="{A1F5AED0-55CA-47CD-BF81-F428198A6784}" srcId="{E684D5D4-621D-4376-8BC6-EB15F99D399E}" destId="{78FA0580-A755-4CEA-A5C5-293C6BCA6D5D}" srcOrd="0" destOrd="0" parTransId="{F13CC4FF-AA4F-4B58-91D7-2B1D800F05E2}" sibTransId="{D8E564B6-E535-4505-80CF-C6DCD5A0293E}"/>
    <dgm:cxn modelId="{8290680A-6C85-4929-89EA-BEDAB5C8171F}" type="presOf" srcId="{78FA0580-A755-4CEA-A5C5-293C6BCA6D5D}" destId="{E36A5E93-46B7-49CC-AB56-5FE474BEEBFD}" srcOrd="0" destOrd="0" presId="urn:microsoft.com/office/officeart/2005/8/layout/hProcess11"/>
    <dgm:cxn modelId="{CFDAAE03-0CA1-482A-9F95-9EEF45641FAD}" type="presOf" srcId="{F48138F9-D8BB-4F5A-9D7B-F938C1ADC94D}" destId="{551113FC-16AA-40CA-886F-1A6F877E1133}" srcOrd="0" destOrd="0" presId="urn:microsoft.com/office/officeart/2005/8/layout/hProcess11"/>
    <dgm:cxn modelId="{A3629FE8-E3DC-494A-8373-906D8A5B4AD3}" type="presOf" srcId="{E684D5D4-621D-4376-8BC6-EB15F99D399E}" destId="{7FB576EE-596E-46CF-92CE-0B56F760BAB7}" srcOrd="0" destOrd="0" presId="urn:microsoft.com/office/officeart/2005/8/layout/hProcess11"/>
    <dgm:cxn modelId="{CF630135-7D93-45E9-95FC-F16839FAEB29}" srcId="{E684D5D4-621D-4376-8BC6-EB15F99D399E}" destId="{150FE7B9-EE45-4FEA-9F7E-1DF6E3288A61}" srcOrd="1" destOrd="0" parTransId="{9BED5E59-AA59-45CB-BFB2-F49D4E7F19D6}" sibTransId="{800B24C4-4CA6-44DE-A958-B887A731295A}"/>
    <dgm:cxn modelId="{8DB6ADB7-35EC-47CE-B8E4-F2B0E41C33AA}" srcId="{E684D5D4-621D-4376-8BC6-EB15F99D399E}" destId="{F48138F9-D8BB-4F5A-9D7B-F938C1ADC94D}" srcOrd="2" destOrd="0" parTransId="{2D06F7B7-3300-4FDB-B9C4-69AF2EBA3ECF}" sibTransId="{1D2756D6-82B9-46FE-AEE3-AAA524BF39B9}"/>
    <dgm:cxn modelId="{EFF476DC-F7C5-4C45-9B84-0E812DFD7A3E}" type="presParOf" srcId="{7FB576EE-596E-46CF-92CE-0B56F760BAB7}" destId="{6B67E92F-64FD-4A20-92FD-ECA1D2E4E67D}" srcOrd="0" destOrd="0" presId="urn:microsoft.com/office/officeart/2005/8/layout/hProcess11"/>
    <dgm:cxn modelId="{11A2EDAA-F71E-4B9E-8087-518E03108872}" type="presParOf" srcId="{7FB576EE-596E-46CF-92CE-0B56F760BAB7}" destId="{B6DF46F5-EF2C-4A41-AC00-7E14366C4321}" srcOrd="1" destOrd="0" presId="urn:microsoft.com/office/officeart/2005/8/layout/hProcess11"/>
    <dgm:cxn modelId="{5FD1D199-EB7D-4672-AB53-BF51C10E702F}" type="presParOf" srcId="{B6DF46F5-EF2C-4A41-AC00-7E14366C4321}" destId="{2A236821-D098-48E1-B041-67167757FA39}" srcOrd="0" destOrd="0" presId="urn:microsoft.com/office/officeart/2005/8/layout/hProcess11"/>
    <dgm:cxn modelId="{29E69F91-69F3-4E8A-B1A5-E9952D5BD1E9}" type="presParOf" srcId="{2A236821-D098-48E1-B041-67167757FA39}" destId="{E36A5E93-46B7-49CC-AB56-5FE474BEEBFD}" srcOrd="0" destOrd="0" presId="urn:microsoft.com/office/officeart/2005/8/layout/hProcess11"/>
    <dgm:cxn modelId="{CEF96B05-D664-4BC5-85CD-88D63B590C82}" type="presParOf" srcId="{2A236821-D098-48E1-B041-67167757FA39}" destId="{579EC997-DBFF-4146-9EC7-15AB7D409217}" srcOrd="1" destOrd="0" presId="urn:microsoft.com/office/officeart/2005/8/layout/hProcess11"/>
    <dgm:cxn modelId="{10F92594-4D43-43FA-A813-ACEC12239E56}" type="presParOf" srcId="{2A236821-D098-48E1-B041-67167757FA39}" destId="{EF4B5B33-124F-4C51-92AD-4ED259981F21}" srcOrd="2" destOrd="0" presId="urn:microsoft.com/office/officeart/2005/8/layout/hProcess11"/>
    <dgm:cxn modelId="{D8E44EB2-5813-4A8D-966E-9EBB6D581BFA}" type="presParOf" srcId="{B6DF46F5-EF2C-4A41-AC00-7E14366C4321}" destId="{14E5463C-E3D5-4E2D-B290-DA12EAEFAD9C}" srcOrd="1" destOrd="0" presId="urn:microsoft.com/office/officeart/2005/8/layout/hProcess11"/>
    <dgm:cxn modelId="{00B2C7B5-C56A-4966-B6AC-898010F3F439}" type="presParOf" srcId="{B6DF46F5-EF2C-4A41-AC00-7E14366C4321}" destId="{B84AAA17-926B-4884-8CC7-727626AFA7D3}" srcOrd="2" destOrd="0" presId="urn:microsoft.com/office/officeart/2005/8/layout/hProcess11"/>
    <dgm:cxn modelId="{3E1EF812-710D-4487-BE70-674B26DC8F31}" type="presParOf" srcId="{B84AAA17-926B-4884-8CC7-727626AFA7D3}" destId="{7FB79B7E-706C-42CE-81C2-7251DAF6B843}" srcOrd="0" destOrd="0" presId="urn:microsoft.com/office/officeart/2005/8/layout/hProcess11"/>
    <dgm:cxn modelId="{77AEEB3A-FFB7-4123-9E44-736F12AEF3F2}" type="presParOf" srcId="{B84AAA17-926B-4884-8CC7-727626AFA7D3}" destId="{7B60BD5C-6760-4EB3-A78A-7A1869122E3D}" srcOrd="1" destOrd="0" presId="urn:microsoft.com/office/officeart/2005/8/layout/hProcess11"/>
    <dgm:cxn modelId="{030C0B4E-4FF7-4530-B0B5-C5B96B2D2892}" type="presParOf" srcId="{B84AAA17-926B-4884-8CC7-727626AFA7D3}" destId="{58A8DA4B-CB0C-4A11-BA28-2AB41E63E799}" srcOrd="2" destOrd="0" presId="urn:microsoft.com/office/officeart/2005/8/layout/hProcess11"/>
    <dgm:cxn modelId="{D65F7AB1-4399-466B-BBD4-A3B4EC190E11}" type="presParOf" srcId="{B6DF46F5-EF2C-4A41-AC00-7E14366C4321}" destId="{BC8389CD-8211-48EC-A8A4-7BF0FDE2ED9C}" srcOrd="3" destOrd="0" presId="urn:microsoft.com/office/officeart/2005/8/layout/hProcess11"/>
    <dgm:cxn modelId="{CFC0C378-BFBA-4011-B15C-CE4D30213F42}" type="presParOf" srcId="{B6DF46F5-EF2C-4A41-AC00-7E14366C4321}" destId="{95CC35F9-FA54-4E19-8F5C-374C78414533}" srcOrd="4" destOrd="0" presId="urn:microsoft.com/office/officeart/2005/8/layout/hProcess11"/>
    <dgm:cxn modelId="{88C38955-D1C7-412C-A9FC-A2A2FA71D5AC}" type="presParOf" srcId="{95CC35F9-FA54-4E19-8F5C-374C78414533}" destId="{551113FC-16AA-40CA-886F-1A6F877E1133}" srcOrd="0" destOrd="0" presId="urn:microsoft.com/office/officeart/2005/8/layout/hProcess11"/>
    <dgm:cxn modelId="{E99FB9D6-5A5A-4488-B813-2F681AC249A3}" type="presParOf" srcId="{95CC35F9-FA54-4E19-8F5C-374C78414533}" destId="{3E86EEAA-DA2F-4EA0-9F36-4DE9B3FD0AC1}" srcOrd="1" destOrd="0" presId="urn:microsoft.com/office/officeart/2005/8/layout/hProcess11"/>
    <dgm:cxn modelId="{F48F98FF-1645-4137-B873-895D68068532}" type="presParOf" srcId="{95CC35F9-FA54-4E19-8F5C-374C78414533}" destId="{86061122-1621-496D-B22E-F19CDFDFA16A}" srcOrd="2" destOrd="0" presId="urn:microsoft.com/office/officeart/2005/8/layout/hProcess11"/>
    <dgm:cxn modelId="{F68DAD96-0324-4433-8487-C44118781C36}" type="presParOf" srcId="{B6DF46F5-EF2C-4A41-AC00-7E14366C4321}" destId="{5D742007-3759-44CB-A3DD-C7E9D467091A}" srcOrd="5" destOrd="0" presId="urn:microsoft.com/office/officeart/2005/8/layout/hProcess11"/>
    <dgm:cxn modelId="{322CC565-BBB6-413B-B6F2-0DFD6CD7B878}" type="presParOf" srcId="{B6DF46F5-EF2C-4A41-AC00-7E14366C4321}" destId="{03F06FF8-1D2A-498C-8832-3CA86F8143FE}" srcOrd="6" destOrd="0" presId="urn:microsoft.com/office/officeart/2005/8/layout/hProcess11"/>
    <dgm:cxn modelId="{D0C387E1-CFF2-47CC-A3B6-9DCBEFF62097}" type="presParOf" srcId="{03F06FF8-1D2A-498C-8832-3CA86F8143FE}" destId="{18C155E9-9149-4AC6-BA1C-577999B68DF1}" srcOrd="0" destOrd="0" presId="urn:microsoft.com/office/officeart/2005/8/layout/hProcess11"/>
    <dgm:cxn modelId="{3F412D29-3C5B-45F9-9B6C-2CE6CDABAA3F}" type="presParOf" srcId="{03F06FF8-1D2A-498C-8832-3CA86F8143FE}" destId="{2553FB39-472F-42B0-8922-C982AFEC4120}" srcOrd="1" destOrd="0" presId="urn:microsoft.com/office/officeart/2005/8/layout/hProcess11"/>
    <dgm:cxn modelId="{9CD93E36-D305-4FCA-AA60-51F52169E035}" type="presParOf" srcId="{03F06FF8-1D2A-498C-8832-3CA86F8143FE}" destId="{BA74E272-A148-400A-8EB1-2BAF2B561EB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84D5D4-621D-4376-8BC6-EB15F99D399E}" type="doc">
      <dgm:prSet loTypeId="urn:microsoft.com/office/officeart/2005/8/layout/hProcess11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FA0580-A755-4CEA-A5C5-293C6BCA6D5D}">
      <dgm:prSet custT="1"/>
      <dgm:spPr/>
      <dgm:t>
        <a:bodyPr/>
        <a:lstStyle/>
        <a:p>
          <a:r>
            <a:rPr lang="en-US" sz="1200" dirty="0"/>
            <a:t>Solution Experts</a:t>
          </a:r>
        </a:p>
      </dgm:t>
    </dgm:pt>
    <dgm:pt modelId="{F13CC4FF-AA4F-4B58-91D7-2B1D800F05E2}" type="parTrans" cxnId="{A1F5AED0-55CA-47CD-BF81-F428198A6784}">
      <dgm:prSet/>
      <dgm:spPr/>
      <dgm:t>
        <a:bodyPr/>
        <a:lstStyle/>
        <a:p>
          <a:endParaRPr lang="en-US" sz="1200"/>
        </a:p>
      </dgm:t>
    </dgm:pt>
    <dgm:pt modelId="{D8E564B6-E535-4505-80CF-C6DCD5A0293E}" type="sibTrans" cxnId="{A1F5AED0-55CA-47CD-BF81-F428198A6784}">
      <dgm:prSet/>
      <dgm:spPr/>
      <dgm:t>
        <a:bodyPr/>
        <a:lstStyle/>
        <a:p>
          <a:endParaRPr lang="en-US" sz="1200"/>
        </a:p>
      </dgm:t>
    </dgm:pt>
    <dgm:pt modelId="{150FE7B9-EE45-4FEA-9F7E-1DF6E3288A61}">
      <dgm:prSet custT="1"/>
      <dgm:spPr/>
      <dgm:t>
        <a:bodyPr/>
        <a:lstStyle/>
        <a:p>
          <a:r>
            <a:rPr lang="en-US" sz="1200" dirty="0"/>
            <a:t>Support Engineers</a:t>
          </a:r>
        </a:p>
      </dgm:t>
    </dgm:pt>
    <dgm:pt modelId="{9BED5E59-AA59-45CB-BFB2-F49D4E7F19D6}" type="parTrans" cxnId="{CF630135-7D93-45E9-95FC-F16839FAEB29}">
      <dgm:prSet/>
      <dgm:spPr/>
      <dgm:t>
        <a:bodyPr/>
        <a:lstStyle/>
        <a:p>
          <a:endParaRPr lang="en-US" sz="1200"/>
        </a:p>
      </dgm:t>
    </dgm:pt>
    <dgm:pt modelId="{800B24C4-4CA6-44DE-A958-B887A731295A}" type="sibTrans" cxnId="{CF630135-7D93-45E9-95FC-F16839FAEB29}">
      <dgm:prSet/>
      <dgm:spPr/>
      <dgm:t>
        <a:bodyPr/>
        <a:lstStyle/>
        <a:p>
          <a:endParaRPr lang="en-US" sz="1200"/>
        </a:p>
      </dgm:t>
    </dgm:pt>
    <dgm:pt modelId="{F48138F9-D8BB-4F5A-9D7B-F938C1ADC94D}">
      <dgm:prSet custT="1"/>
      <dgm:spPr/>
      <dgm:t>
        <a:bodyPr/>
        <a:lstStyle/>
        <a:p>
          <a:r>
            <a:rPr lang="en-US" sz="1200" dirty="0"/>
            <a:t>Expert on Demand </a:t>
          </a:r>
        </a:p>
      </dgm:t>
    </dgm:pt>
    <dgm:pt modelId="{2D06F7B7-3300-4FDB-B9C4-69AF2EBA3ECF}" type="parTrans" cxnId="{8DB6ADB7-35EC-47CE-B8E4-F2B0E41C33AA}">
      <dgm:prSet/>
      <dgm:spPr/>
      <dgm:t>
        <a:bodyPr/>
        <a:lstStyle/>
        <a:p>
          <a:endParaRPr lang="en-US" sz="1200"/>
        </a:p>
      </dgm:t>
    </dgm:pt>
    <dgm:pt modelId="{1D2756D6-82B9-46FE-AEE3-AAA524BF39B9}" type="sibTrans" cxnId="{8DB6ADB7-35EC-47CE-B8E4-F2B0E41C33AA}">
      <dgm:prSet/>
      <dgm:spPr/>
      <dgm:t>
        <a:bodyPr/>
        <a:lstStyle/>
        <a:p>
          <a:endParaRPr lang="en-US" sz="1200"/>
        </a:p>
      </dgm:t>
    </dgm:pt>
    <dgm:pt modelId="{6C0FCF00-6ED6-44E8-AE1A-99DF94E7AEBF}">
      <dgm:prSet custT="1"/>
      <dgm:spPr/>
      <dgm:t>
        <a:bodyPr/>
        <a:lstStyle/>
        <a:p>
          <a:r>
            <a:rPr lang="en-US" sz="1200" dirty="0"/>
            <a:t>Development</a:t>
          </a:r>
        </a:p>
      </dgm:t>
    </dgm:pt>
    <dgm:pt modelId="{BB3666A2-1B29-4F00-98AD-07B45AB73FAA}" type="parTrans" cxnId="{55E2A599-7283-40A6-B16E-4C13851C0917}">
      <dgm:prSet/>
      <dgm:spPr/>
      <dgm:t>
        <a:bodyPr/>
        <a:lstStyle/>
        <a:p>
          <a:endParaRPr lang="en-US" sz="1200"/>
        </a:p>
      </dgm:t>
    </dgm:pt>
    <dgm:pt modelId="{64CDAC80-36CD-4F78-A5A0-E24C58AEA78D}" type="sibTrans" cxnId="{55E2A599-7283-40A6-B16E-4C13851C0917}">
      <dgm:prSet/>
      <dgm:spPr/>
      <dgm:t>
        <a:bodyPr/>
        <a:lstStyle/>
        <a:p>
          <a:endParaRPr lang="en-US" sz="1200"/>
        </a:p>
      </dgm:t>
    </dgm:pt>
    <dgm:pt modelId="{7FB576EE-596E-46CF-92CE-0B56F760BAB7}" type="pres">
      <dgm:prSet presAssocID="{E684D5D4-621D-4376-8BC6-EB15F99D399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B67E92F-64FD-4A20-92FD-ECA1D2E4E67D}" type="pres">
      <dgm:prSet presAssocID="{E684D5D4-621D-4376-8BC6-EB15F99D399E}" presName="arrow" presStyleLbl="bgShp" presStyleIdx="0" presStyleCnt="1" custLinFactNeighborX="-2176" custLinFactNeighborY="-1773"/>
      <dgm:spPr>
        <a:solidFill>
          <a:schemeClr val="accent3"/>
        </a:solidFill>
      </dgm:spPr>
    </dgm:pt>
    <dgm:pt modelId="{B6DF46F5-EF2C-4A41-AC00-7E14366C4321}" type="pres">
      <dgm:prSet presAssocID="{E684D5D4-621D-4376-8BC6-EB15F99D399E}" presName="points" presStyleCnt="0"/>
      <dgm:spPr/>
    </dgm:pt>
    <dgm:pt modelId="{2A236821-D098-48E1-B041-67167757FA39}" type="pres">
      <dgm:prSet presAssocID="{78FA0580-A755-4CEA-A5C5-293C6BCA6D5D}" presName="compositeA" presStyleCnt="0"/>
      <dgm:spPr/>
    </dgm:pt>
    <dgm:pt modelId="{E36A5E93-46B7-49CC-AB56-5FE474BEEBFD}" type="pres">
      <dgm:prSet presAssocID="{78FA0580-A755-4CEA-A5C5-293C6BCA6D5D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9EC997-DBFF-4146-9EC7-15AB7D409217}" type="pres">
      <dgm:prSet presAssocID="{78FA0580-A755-4CEA-A5C5-293C6BCA6D5D}" presName="circleA" presStyleLbl="node1" presStyleIdx="0" presStyleCnt="4"/>
      <dgm:spPr/>
    </dgm:pt>
    <dgm:pt modelId="{EF4B5B33-124F-4C51-92AD-4ED259981F21}" type="pres">
      <dgm:prSet presAssocID="{78FA0580-A755-4CEA-A5C5-293C6BCA6D5D}" presName="spaceA" presStyleCnt="0"/>
      <dgm:spPr/>
    </dgm:pt>
    <dgm:pt modelId="{14E5463C-E3D5-4E2D-B290-DA12EAEFAD9C}" type="pres">
      <dgm:prSet presAssocID="{D8E564B6-E535-4505-80CF-C6DCD5A0293E}" presName="space" presStyleCnt="0"/>
      <dgm:spPr/>
    </dgm:pt>
    <dgm:pt modelId="{B84AAA17-926B-4884-8CC7-727626AFA7D3}" type="pres">
      <dgm:prSet presAssocID="{150FE7B9-EE45-4FEA-9F7E-1DF6E3288A61}" presName="compositeB" presStyleCnt="0"/>
      <dgm:spPr/>
    </dgm:pt>
    <dgm:pt modelId="{7FB79B7E-706C-42CE-81C2-7251DAF6B843}" type="pres">
      <dgm:prSet presAssocID="{150FE7B9-EE45-4FEA-9F7E-1DF6E3288A61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B60BD5C-6760-4EB3-A78A-7A1869122E3D}" type="pres">
      <dgm:prSet presAssocID="{150FE7B9-EE45-4FEA-9F7E-1DF6E3288A61}" presName="circleB" presStyleLbl="node1" presStyleIdx="1" presStyleCnt="4"/>
      <dgm:spPr/>
    </dgm:pt>
    <dgm:pt modelId="{58A8DA4B-CB0C-4A11-BA28-2AB41E63E799}" type="pres">
      <dgm:prSet presAssocID="{150FE7B9-EE45-4FEA-9F7E-1DF6E3288A61}" presName="spaceB" presStyleCnt="0"/>
      <dgm:spPr/>
    </dgm:pt>
    <dgm:pt modelId="{BC8389CD-8211-48EC-A8A4-7BF0FDE2ED9C}" type="pres">
      <dgm:prSet presAssocID="{800B24C4-4CA6-44DE-A958-B887A731295A}" presName="space" presStyleCnt="0"/>
      <dgm:spPr/>
    </dgm:pt>
    <dgm:pt modelId="{95CC35F9-FA54-4E19-8F5C-374C78414533}" type="pres">
      <dgm:prSet presAssocID="{F48138F9-D8BB-4F5A-9D7B-F938C1ADC94D}" presName="compositeA" presStyleCnt="0"/>
      <dgm:spPr/>
    </dgm:pt>
    <dgm:pt modelId="{551113FC-16AA-40CA-886F-1A6F877E1133}" type="pres">
      <dgm:prSet presAssocID="{F48138F9-D8BB-4F5A-9D7B-F938C1ADC94D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86EEAA-DA2F-4EA0-9F36-4DE9B3FD0AC1}" type="pres">
      <dgm:prSet presAssocID="{F48138F9-D8BB-4F5A-9D7B-F938C1ADC94D}" presName="circleA" presStyleLbl="node1" presStyleIdx="2" presStyleCnt="4"/>
      <dgm:spPr/>
    </dgm:pt>
    <dgm:pt modelId="{86061122-1621-496D-B22E-F19CDFDFA16A}" type="pres">
      <dgm:prSet presAssocID="{F48138F9-D8BB-4F5A-9D7B-F938C1ADC94D}" presName="spaceA" presStyleCnt="0"/>
      <dgm:spPr/>
    </dgm:pt>
    <dgm:pt modelId="{5D742007-3759-44CB-A3DD-C7E9D467091A}" type="pres">
      <dgm:prSet presAssocID="{1D2756D6-82B9-46FE-AEE3-AAA524BF39B9}" presName="space" presStyleCnt="0"/>
      <dgm:spPr/>
    </dgm:pt>
    <dgm:pt modelId="{03F06FF8-1D2A-498C-8832-3CA86F8143FE}" type="pres">
      <dgm:prSet presAssocID="{6C0FCF00-6ED6-44E8-AE1A-99DF94E7AEBF}" presName="compositeB" presStyleCnt="0"/>
      <dgm:spPr/>
    </dgm:pt>
    <dgm:pt modelId="{18C155E9-9149-4AC6-BA1C-577999B68DF1}" type="pres">
      <dgm:prSet presAssocID="{6C0FCF00-6ED6-44E8-AE1A-99DF94E7AEBF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53FB39-472F-42B0-8922-C982AFEC4120}" type="pres">
      <dgm:prSet presAssocID="{6C0FCF00-6ED6-44E8-AE1A-99DF94E7AEBF}" presName="circleB" presStyleLbl="node1" presStyleIdx="3" presStyleCnt="4"/>
      <dgm:spPr/>
    </dgm:pt>
    <dgm:pt modelId="{BA74E272-A148-400A-8EB1-2BAF2B561EB0}" type="pres">
      <dgm:prSet presAssocID="{6C0FCF00-6ED6-44E8-AE1A-99DF94E7AEBF}" presName="spaceB" presStyleCnt="0"/>
      <dgm:spPr/>
    </dgm:pt>
  </dgm:ptLst>
  <dgm:cxnLst>
    <dgm:cxn modelId="{55E2A599-7283-40A6-B16E-4C13851C0917}" srcId="{E684D5D4-621D-4376-8BC6-EB15F99D399E}" destId="{6C0FCF00-6ED6-44E8-AE1A-99DF94E7AEBF}" srcOrd="3" destOrd="0" parTransId="{BB3666A2-1B29-4F00-98AD-07B45AB73FAA}" sibTransId="{64CDAC80-36CD-4F78-A5A0-E24C58AEA78D}"/>
    <dgm:cxn modelId="{A3629FE8-E3DC-494A-8373-906D8A5B4AD3}" type="presOf" srcId="{E684D5D4-621D-4376-8BC6-EB15F99D399E}" destId="{7FB576EE-596E-46CF-92CE-0B56F760BAB7}" srcOrd="0" destOrd="0" presId="urn:microsoft.com/office/officeart/2005/8/layout/hProcess11"/>
    <dgm:cxn modelId="{A1F5AED0-55CA-47CD-BF81-F428198A6784}" srcId="{E684D5D4-621D-4376-8BC6-EB15F99D399E}" destId="{78FA0580-A755-4CEA-A5C5-293C6BCA6D5D}" srcOrd="0" destOrd="0" parTransId="{F13CC4FF-AA4F-4B58-91D7-2B1D800F05E2}" sibTransId="{D8E564B6-E535-4505-80CF-C6DCD5A0293E}"/>
    <dgm:cxn modelId="{CFDAAE03-0CA1-482A-9F95-9EEF45641FAD}" type="presOf" srcId="{F48138F9-D8BB-4F5A-9D7B-F938C1ADC94D}" destId="{551113FC-16AA-40CA-886F-1A6F877E1133}" srcOrd="0" destOrd="0" presId="urn:microsoft.com/office/officeart/2005/8/layout/hProcess11"/>
    <dgm:cxn modelId="{FA51C13D-22E1-4916-9004-A9B399D620F3}" type="presOf" srcId="{6C0FCF00-6ED6-44E8-AE1A-99DF94E7AEBF}" destId="{18C155E9-9149-4AC6-BA1C-577999B68DF1}" srcOrd="0" destOrd="0" presId="urn:microsoft.com/office/officeart/2005/8/layout/hProcess11"/>
    <dgm:cxn modelId="{8290680A-6C85-4929-89EA-BEDAB5C8171F}" type="presOf" srcId="{78FA0580-A755-4CEA-A5C5-293C6BCA6D5D}" destId="{E36A5E93-46B7-49CC-AB56-5FE474BEEBFD}" srcOrd="0" destOrd="0" presId="urn:microsoft.com/office/officeart/2005/8/layout/hProcess11"/>
    <dgm:cxn modelId="{077D6C09-27EB-4F9B-BA10-C1776434C0B4}" type="presOf" srcId="{150FE7B9-EE45-4FEA-9F7E-1DF6E3288A61}" destId="{7FB79B7E-706C-42CE-81C2-7251DAF6B843}" srcOrd="0" destOrd="0" presId="urn:microsoft.com/office/officeart/2005/8/layout/hProcess11"/>
    <dgm:cxn modelId="{8DB6ADB7-35EC-47CE-B8E4-F2B0E41C33AA}" srcId="{E684D5D4-621D-4376-8BC6-EB15F99D399E}" destId="{F48138F9-D8BB-4F5A-9D7B-F938C1ADC94D}" srcOrd="2" destOrd="0" parTransId="{2D06F7B7-3300-4FDB-B9C4-69AF2EBA3ECF}" sibTransId="{1D2756D6-82B9-46FE-AEE3-AAA524BF39B9}"/>
    <dgm:cxn modelId="{CF630135-7D93-45E9-95FC-F16839FAEB29}" srcId="{E684D5D4-621D-4376-8BC6-EB15F99D399E}" destId="{150FE7B9-EE45-4FEA-9F7E-1DF6E3288A61}" srcOrd="1" destOrd="0" parTransId="{9BED5E59-AA59-45CB-BFB2-F49D4E7F19D6}" sibTransId="{800B24C4-4CA6-44DE-A958-B887A731295A}"/>
    <dgm:cxn modelId="{EFF476DC-F7C5-4C45-9B84-0E812DFD7A3E}" type="presParOf" srcId="{7FB576EE-596E-46CF-92CE-0B56F760BAB7}" destId="{6B67E92F-64FD-4A20-92FD-ECA1D2E4E67D}" srcOrd="0" destOrd="0" presId="urn:microsoft.com/office/officeart/2005/8/layout/hProcess11"/>
    <dgm:cxn modelId="{11A2EDAA-F71E-4B9E-8087-518E03108872}" type="presParOf" srcId="{7FB576EE-596E-46CF-92CE-0B56F760BAB7}" destId="{B6DF46F5-EF2C-4A41-AC00-7E14366C4321}" srcOrd="1" destOrd="0" presId="urn:microsoft.com/office/officeart/2005/8/layout/hProcess11"/>
    <dgm:cxn modelId="{5FD1D199-EB7D-4672-AB53-BF51C10E702F}" type="presParOf" srcId="{B6DF46F5-EF2C-4A41-AC00-7E14366C4321}" destId="{2A236821-D098-48E1-B041-67167757FA39}" srcOrd="0" destOrd="0" presId="urn:microsoft.com/office/officeart/2005/8/layout/hProcess11"/>
    <dgm:cxn modelId="{29E69F91-69F3-4E8A-B1A5-E9952D5BD1E9}" type="presParOf" srcId="{2A236821-D098-48E1-B041-67167757FA39}" destId="{E36A5E93-46B7-49CC-AB56-5FE474BEEBFD}" srcOrd="0" destOrd="0" presId="urn:microsoft.com/office/officeart/2005/8/layout/hProcess11"/>
    <dgm:cxn modelId="{CEF96B05-D664-4BC5-85CD-88D63B590C82}" type="presParOf" srcId="{2A236821-D098-48E1-B041-67167757FA39}" destId="{579EC997-DBFF-4146-9EC7-15AB7D409217}" srcOrd="1" destOrd="0" presId="urn:microsoft.com/office/officeart/2005/8/layout/hProcess11"/>
    <dgm:cxn modelId="{10F92594-4D43-43FA-A813-ACEC12239E56}" type="presParOf" srcId="{2A236821-D098-48E1-B041-67167757FA39}" destId="{EF4B5B33-124F-4C51-92AD-4ED259981F21}" srcOrd="2" destOrd="0" presId="urn:microsoft.com/office/officeart/2005/8/layout/hProcess11"/>
    <dgm:cxn modelId="{D8E44EB2-5813-4A8D-966E-9EBB6D581BFA}" type="presParOf" srcId="{B6DF46F5-EF2C-4A41-AC00-7E14366C4321}" destId="{14E5463C-E3D5-4E2D-B290-DA12EAEFAD9C}" srcOrd="1" destOrd="0" presId="urn:microsoft.com/office/officeart/2005/8/layout/hProcess11"/>
    <dgm:cxn modelId="{00B2C7B5-C56A-4966-B6AC-898010F3F439}" type="presParOf" srcId="{B6DF46F5-EF2C-4A41-AC00-7E14366C4321}" destId="{B84AAA17-926B-4884-8CC7-727626AFA7D3}" srcOrd="2" destOrd="0" presId="urn:microsoft.com/office/officeart/2005/8/layout/hProcess11"/>
    <dgm:cxn modelId="{3E1EF812-710D-4487-BE70-674B26DC8F31}" type="presParOf" srcId="{B84AAA17-926B-4884-8CC7-727626AFA7D3}" destId="{7FB79B7E-706C-42CE-81C2-7251DAF6B843}" srcOrd="0" destOrd="0" presId="urn:microsoft.com/office/officeart/2005/8/layout/hProcess11"/>
    <dgm:cxn modelId="{77AEEB3A-FFB7-4123-9E44-736F12AEF3F2}" type="presParOf" srcId="{B84AAA17-926B-4884-8CC7-727626AFA7D3}" destId="{7B60BD5C-6760-4EB3-A78A-7A1869122E3D}" srcOrd="1" destOrd="0" presId="urn:microsoft.com/office/officeart/2005/8/layout/hProcess11"/>
    <dgm:cxn modelId="{030C0B4E-4FF7-4530-B0B5-C5B96B2D2892}" type="presParOf" srcId="{B84AAA17-926B-4884-8CC7-727626AFA7D3}" destId="{58A8DA4B-CB0C-4A11-BA28-2AB41E63E799}" srcOrd="2" destOrd="0" presId="urn:microsoft.com/office/officeart/2005/8/layout/hProcess11"/>
    <dgm:cxn modelId="{D65F7AB1-4399-466B-BBD4-A3B4EC190E11}" type="presParOf" srcId="{B6DF46F5-EF2C-4A41-AC00-7E14366C4321}" destId="{BC8389CD-8211-48EC-A8A4-7BF0FDE2ED9C}" srcOrd="3" destOrd="0" presId="urn:microsoft.com/office/officeart/2005/8/layout/hProcess11"/>
    <dgm:cxn modelId="{CFC0C378-BFBA-4011-B15C-CE4D30213F42}" type="presParOf" srcId="{B6DF46F5-EF2C-4A41-AC00-7E14366C4321}" destId="{95CC35F9-FA54-4E19-8F5C-374C78414533}" srcOrd="4" destOrd="0" presId="urn:microsoft.com/office/officeart/2005/8/layout/hProcess11"/>
    <dgm:cxn modelId="{88C38955-D1C7-412C-A9FC-A2A2FA71D5AC}" type="presParOf" srcId="{95CC35F9-FA54-4E19-8F5C-374C78414533}" destId="{551113FC-16AA-40CA-886F-1A6F877E1133}" srcOrd="0" destOrd="0" presId="urn:microsoft.com/office/officeart/2005/8/layout/hProcess11"/>
    <dgm:cxn modelId="{E99FB9D6-5A5A-4488-B813-2F681AC249A3}" type="presParOf" srcId="{95CC35F9-FA54-4E19-8F5C-374C78414533}" destId="{3E86EEAA-DA2F-4EA0-9F36-4DE9B3FD0AC1}" srcOrd="1" destOrd="0" presId="urn:microsoft.com/office/officeart/2005/8/layout/hProcess11"/>
    <dgm:cxn modelId="{F48F98FF-1645-4137-B873-895D68068532}" type="presParOf" srcId="{95CC35F9-FA54-4E19-8F5C-374C78414533}" destId="{86061122-1621-496D-B22E-F19CDFDFA16A}" srcOrd="2" destOrd="0" presId="urn:microsoft.com/office/officeart/2005/8/layout/hProcess11"/>
    <dgm:cxn modelId="{F68DAD96-0324-4433-8487-C44118781C36}" type="presParOf" srcId="{B6DF46F5-EF2C-4A41-AC00-7E14366C4321}" destId="{5D742007-3759-44CB-A3DD-C7E9D467091A}" srcOrd="5" destOrd="0" presId="urn:microsoft.com/office/officeart/2005/8/layout/hProcess11"/>
    <dgm:cxn modelId="{322CC565-BBB6-413B-B6F2-0DFD6CD7B878}" type="presParOf" srcId="{B6DF46F5-EF2C-4A41-AC00-7E14366C4321}" destId="{03F06FF8-1D2A-498C-8832-3CA86F8143FE}" srcOrd="6" destOrd="0" presId="urn:microsoft.com/office/officeart/2005/8/layout/hProcess11"/>
    <dgm:cxn modelId="{D0C387E1-CFF2-47CC-A3B6-9DCBEFF62097}" type="presParOf" srcId="{03F06FF8-1D2A-498C-8832-3CA86F8143FE}" destId="{18C155E9-9149-4AC6-BA1C-577999B68DF1}" srcOrd="0" destOrd="0" presId="urn:microsoft.com/office/officeart/2005/8/layout/hProcess11"/>
    <dgm:cxn modelId="{3F412D29-3C5B-45F9-9B6C-2CE6CDABAA3F}" type="presParOf" srcId="{03F06FF8-1D2A-498C-8832-3CA86F8143FE}" destId="{2553FB39-472F-42B0-8922-C982AFEC4120}" srcOrd="1" destOrd="0" presId="urn:microsoft.com/office/officeart/2005/8/layout/hProcess11"/>
    <dgm:cxn modelId="{9CD93E36-D305-4FCA-AA60-51F52169E035}" type="presParOf" srcId="{03F06FF8-1D2A-498C-8832-3CA86F8143FE}" destId="{BA74E272-A148-400A-8EB1-2BAF2B561EB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7E92F-64FD-4A20-92FD-ECA1D2E4E67D}">
      <dsp:nvSpPr>
        <dsp:cNvPr id="0" name=""/>
        <dsp:cNvSpPr/>
      </dsp:nvSpPr>
      <dsp:spPr>
        <a:xfrm>
          <a:off x="0" y="447665"/>
          <a:ext cx="6993394" cy="611339"/>
        </a:xfrm>
        <a:prstGeom prst="notchedRightArrow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A5E93-46B7-49CC-AB56-5FE474BEEBFD}">
      <dsp:nvSpPr>
        <dsp:cNvPr id="0" name=""/>
        <dsp:cNvSpPr/>
      </dsp:nvSpPr>
      <dsp:spPr>
        <a:xfrm>
          <a:off x="3150" y="0"/>
          <a:ext cx="1515121" cy="61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Solution Experts</a:t>
          </a:r>
        </a:p>
      </dsp:txBody>
      <dsp:txXfrm>
        <a:off x="3150" y="0"/>
        <a:ext cx="1515121" cy="611339"/>
      </dsp:txXfrm>
    </dsp:sp>
    <dsp:sp modelId="{579EC997-DBFF-4146-9EC7-15AB7D409217}">
      <dsp:nvSpPr>
        <dsp:cNvPr id="0" name=""/>
        <dsp:cNvSpPr/>
      </dsp:nvSpPr>
      <dsp:spPr>
        <a:xfrm>
          <a:off x="684293" y="687757"/>
          <a:ext cx="152834" cy="152834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79B7E-706C-42CE-81C2-7251DAF6B843}">
      <dsp:nvSpPr>
        <dsp:cNvPr id="0" name=""/>
        <dsp:cNvSpPr/>
      </dsp:nvSpPr>
      <dsp:spPr>
        <a:xfrm>
          <a:off x="1594027" y="917009"/>
          <a:ext cx="1515121" cy="61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Support Engineers</a:t>
          </a:r>
        </a:p>
      </dsp:txBody>
      <dsp:txXfrm>
        <a:off x="1594027" y="917009"/>
        <a:ext cx="1515121" cy="611339"/>
      </dsp:txXfrm>
    </dsp:sp>
    <dsp:sp modelId="{7B60BD5C-6760-4EB3-A78A-7A1869122E3D}">
      <dsp:nvSpPr>
        <dsp:cNvPr id="0" name=""/>
        <dsp:cNvSpPr/>
      </dsp:nvSpPr>
      <dsp:spPr>
        <a:xfrm>
          <a:off x="2275171" y="687757"/>
          <a:ext cx="152834" cy="152834"/>
        </a:xfrm>
        <a:prstGeom prst="ellipse">
          <a:avLst/>
        </a:prstGeom>
        <a:solidFill>
          <a:schemeClr val="accent3">
            <a:shade val="50000"/>
            <a:hueOff val="-137224"/>
            <a:satOff val="-1953"/>
            <a:lumOff val="212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113FC-16AA-40CA-886F-1A6F877E1133}">
      <dsp:nvSpPr>
        <dsp:cNvPr id="0" name=""/>
        <dsp:cNvSpPr/>
      </dsp:nvSpPr>
      <dsp:spPr>
        <a:xfrm>
          <a:off x="3184905" y="0"/>
          <a:ext cx="1515121" cy="61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Expert on Demand </a:t>
          </a:r>
        </a:p>
      </dsp:txBody>
      <dsp:txXfrm>
        <a:off x="3184905" y="0"/>
        <a:ext cx="1515121" cy="611339"/>
      </dsp:txXfrm>
    </dsp:sp>
    <dsp:sp modelId="{3E86EEAA-DA2F-4EA0-9F36-4DE9B3FD0AC1}">
      <dsp:nvSpPr>
        <dsp:cNvPr id="0" name=""/>
        <dsp:cNvSpPr/>
      </dsp:nvSpPr>
      <dsp:spPr>
        <a:xfrm>
          <a:off x="3866048" y="687757"/>
          <a:ext cx="152834" cy="152834"/>
        </a:xfrm>
        <a:prstGeom prst="ellipse">
          <a:avLst/>
        </a:prstGeom>
        <a:solidFill>
          <a:schemeClr val="accent3">
            <a:shade val="50000"/>
            <a:hueOff val="-274449"/>
            <a:satOff val="-3906"/>
            <a:lumOff val="425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155E9-9149-4AC6-BA1C-577999B68DF1}">
      <dsp:nvSpPr>
        <dsp:cNvPr id="0" name=""/>
        <dsp:cNvSpPr/>
      </dsp:nvSpPr>
      <dsp:spPr>
        <a:xfrm>
          <a:off x="4775782" y="917009"/>
          <a:ext cx="1515121" cy="61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Development</a:t>
          </a:r>
        </a:p>
      </dsp:txBody>
      <dsp:txXfrm>
        <a:off x="4775782" y="917009"/>
        <a:ext cx="1515121" cy="611339"/>
      </dsp:txXfrm>
    </dsp:sp>
    <dsp:sp modelId="{2553FB39-472F-42B0-8922-C982AFEC4120}">
      <dsp:nvSpPr>
        <dsp:cNvPr id="0" name=""/>
        <dsp:cNvSpPr/>
      </dsp:nvSpPr>
      <dsp:spPr>
        <a:xfrm>
          <a:off x="5456926" y="687757"/>
          <a:ext cx="152834" cy="152834"/>
        </a:xfrm>
        <a:prstGeom prst="ellipse">
          <a:avLst/>
        </a:prstGeom>
        <a:solidFill>
          <a:schemeClr val="accent3">
            <a:shade val="50000"/>
            <a:hueOff val="-137224"/>
            <a:satOff val="-1953"/>
            <a:lumOff val="212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7E92F-64FD-4A20-92FD-ECA1D2E4E67D}">
      <dsp:nvSpPr>
        <dsp:cNvPr id="0" name=""/>
        <dsp:cNvSpPr/>
      </dsp:nvSpPr>
      <dsp:spPr>
        <a:xfrm>
          <a:off x="0" y="447665"/>
          <a:ext cx="6993394" cy="611339"/>
        </a:xfrm>
        <a:prstGeom prst="notchedRightArrow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A5E93-46B7-49CC-AB56-5FE474BEEBFD}">
      <dsp:nvSpPr>
        <dsp:cNvPr id="0" name=""/>
        <dsp:cNvSpPr/>
      </dsp:nvSpPr>
      <dsp:spPr>
        <a:xfrm>
          <a:off x="3150" y="0"/>
          <a:ext cx="1515121" cy="61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Solution Experts</a:t>
          </a:r>
        </a:p>
      </dsp:txBody>
      <dsp:txXfrm>
        <a:off x="3150" y="0"/>
        <a:ext cx="1515121" cy="611339"/>
      </dsp:txXfrm>
    </dsp:sp>
    <dsp:sp modelId="{579EC997-DBFF-4146-9EC7-15AB7D409217}">
      <dsp:nvSpPr>
        <dsp:cNvPr id="0" name=""/>
        <dsp:cNvSpPr/>
      </dsp:nvSpPr>
      <dsp:spPr>
        <a:xfrm>
          <a:off x="684293" y="687757"/>
          <a:ext cx="152834" cy="152834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79B7E-706C-42CE-81C2-7251DAF6B843}">
      <dsp:nvSpPr>
        <dsp:cNvPr id="0" name=""/>
        <dsp:cNvSpPr/>
      </dsp:nvSpPr>
      <dsp:spPr>
        <a:xfrm>
          <a:off x="1594027" y="917009"/>
          <a:ext cx="1515121" cy="61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Support Engineers</a:t>
          </a:r>
        </a:p>
      </dsp:txBody>
      <dsp:txXfrm>
        <a:off x="1594027" y="917009"/>
        <a:ext cx="1515121" cy="611339"/>
      </dsp:txXfrm>
    </dsp:sp>
    <dsp:sp modelId="{7B60BD5C-6760-4EB3-A78A-7A1869122E3D}">
      <dsp:nvSpPr>
        <dsp:cNvPr id="0" name=""/>
        <dsp:cNvSpPr/>
      </dsp:nvSpPr>
      <dsp:spPr>
        <a:xfrm>
          <a:off x="2275171" y="687757"/>
          <a:ext cx="152834" cy="152834"/>
        </a:xfrm>
        <a:prstGeom prst="ellipse">
          <a:avLst/>
        </a:prstGeom>
        <a:solidFill>
          <a:schemeClr val="accent3">
            <a:shade val="50000"/>
            <a:hueOff val="-137224"/>
            <a:satOff val="-1953"/>
            <a:lumOff val="212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113FC-16AA-40CA-886F-1A6F877E1133}">
      <dsp:nvSpPr>
        <dsp:cNvPr id="0" name=""/>
        <dsp:cNvSpPr/>
      </dsp:nvSpPr>
      <dsp:spPr>
        <a:xfrm>
          <a:off x="3184905" y="0"/>
          <a:ext cx="1515121" cy="61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Expert on Demand </a:t>
          </a:r>
        </a:p>
      </dsp:txBody>
      <dsp:txXfrm>
        <a:off x="3184905" y="0"/>
        <a:ext cx="1515121" cy="611339"/>
      </dsp:txXfrm>
    </dsp:sp>
    <dsp:sp modelId="{3E86EEAA-DA2F-4EA0-9F36-4DE9B3FD0AC1}">
      <dsp:nvSpPr>
        <dsp:cNvPr id="0" name=""/>
        <dsp:cNvSpPr/>
      </dsp:nvSpPr>
      <dsp:spPr>
        <a:xfrm>
          <a:off x="3866048" y="687757"/>
          <a:ext cx="152834" cy="152834"/>
        </a:xfrm>
        <a:prstGeom prst="ellipse">
          <a:avLst/>
        </a:prstGeom>
        <a:solidFill>
          <a:schemeClr val="accent3">
            <a:shade val="50000"/>
            <a:hueOff val="-274449"/>
            <a:satOff val="-3906"/>
            <a:lumOff val="425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155E9-9149-4AC6-BA1C-577999B68DF1}">
      <dsp:nvSpPr>
        <dsp:cNvPr id="0" name=""/>
        <dsp:cNvSpPr/>
      </dsp:nvSpPr>
      <dsp:spPr>
        <a:xfrm>
          <a:off x="4775782" y="917009"/>
          <a:ext cx="1515121" cy="61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Development</a:t>
          </a:r>
        </a:p>
      </dsp:txBody>
      <dsp:txXfrm>
        <a:off x="4775782" y="917009"/>
        <a:ext cx="1515121" cy="611339"/>
      </dsp:txXfrm>
    </dsp:sp>
    <dsp:sp modelId="{2553FB39-472F-42B0-8922-C982AFEC4120}">
      <dsp:nvSpPr>
        <dsp:cNvPr id="0" name=""/>
        <dsp:cNvSpPr/>
      </dsp:nvSpPr>
      <dsp:spPr>
        <a:xfrm>
          <a:off x="5456926" y="687757"/>
          <a:ext cx="152834" cy="152834"/>
        </a:xfrm>
        <a:prstGeom prst="ellipse">
          <a:avLst/>
        </a:prstGeom>
        <a:solidFill>
          <a:schemeClr val="accent3">
            <a:shade val="50000"/>
            <a:hueOff val="-137224"/>
            <a:satOff val="-1953"/>
            <a:lumOff val="212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1B5F-9311-48EF-A9DB-C2EF99B137B3}" type="datetimeFigureOut">
              <a:rPr lang="es-MX" smtClean="0"/>
              <a:t>14/06/2019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5E885-658B-40E3-AEC5-7579FE7F5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746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09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224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3198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8637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0959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6805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444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868" y="1620000"/>
            <a:ext cx="11183565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3870" y="504000"/>
            <a:ext cx="11183564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505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5.png"/><Relationship Id="rId7" Type="http://schemas.openxmlformats.org/officeDocument/2006/relationships/diagramData" Target="../diagrams/data2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microsoft.com/office/2007/relationships/diagramDrawing" Target="../diagrams/drawing2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5.png"/><Relationship Id="rId7" Type="http://schemas.openxmlformats.org/officeDocument/2006/relationships/diagramData" Target="../diagrams/data1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microsoft.com/office/2007/relationships/diagramDrawing" Target="../diagrams/drawing1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ACF1D-C619-4CA5-B6AD-37127367B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Data bases </a:t>
            </a:r>
            <a:r>
              <a:rPr lang="es-MX" dirty="0" err="1"/>
              <a:t>solutions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9B3319-6C21-438A-8024-00CC84912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Implementación de un sistema contable</a:t>
            </a:r>
          </a:p>
        </p:txBody>
      </p:sp>
    </p:spTree>
    <p:extLst>
      <p:ext uri="{BB962C8B-B14F-4D97-AF65-F5344CB8AC3E}">
        <p14:creationId xmlns:p14="http://schemas.microsoft.com/office/powerpoint/2010/main" val="37019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5">
            <a:extLst>
              <a:ext uri="{FF2B5EF4-FFF2-40B4-BE49-F238E27FC236}">
                <a16:creationId xmlns:a16="http://schemas.microsoft.com/office/drawing/2014/main" id="{5F70FC50-4A4B-48CC-9778-FD1227D56BA0}"/>
              </a:ext>
            </a:extLst>
          </p:cNvPr>
          <p:cNvSpPr txBox="1"/>
          <p:nvPr/>
        </p:nvSpPr>
        <p:spPr>
          <a:xfrm>
            <a:off x="1530925" y="2400884"/>
            <a:ext cx="8763002" cy="3877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ERP’s</a:t>
            </a: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(Planificación de Recursos Empresariales)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SAP: </a:t>
            </a:r>
            <a:r>
              <a:rPr lang="es-MX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Más utilizado a nivel mundial. Un 24% de los usuarios apuestan por este programa de gestión integral. Está diseñada para todo tipo de compañías, en especial para </a:t>
            </a:r>
            <a:r>
              <a:rPr lang="es-MX" b="1" dirty="0">
                <a:solidFill>
                  <a:schemeClr val="bg1"/>
                </a:solidFill>
                <a:highlight>
                  <a:srgbClr val="FFFF00"/>
                </a:highlight>
                <a:latin typeface="Bahnschrift SemiBold Condensed" panose="020B0502040204020203" pitchFamily="34" charset="0"/>
              </a:rPr>
              <a:t>pequeñas y medianas empresas</a:t>
            </a:r>
            <a:r>
              <a:rPr lang="es-MX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.  La aplicación integra funciones para la gestión de clientes (CRM), la gestión del capital humano o la gestión financiera, entre otros. Además, dispones de servicio </a:t>
            </a:r>
            <a:r>
              <a:rPr lang="es-MX" b="1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cloud</a:t>
            </a:r>
            <a:r>
              <a:rPr lang="es-MX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, para que puedas conectarte allá donde quieras y a través de cualquier dispositivo. Esta herramienta utiliza una tecnología muy eficaz que permite una comunicación eficaz y a tiempo real.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ORACLE: </a:t>
            </a:r>
            <a:r>
              <a:rPr lang="es-MX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Ocupa el segundo con un 12% de usuarios. Ofrece una gran variedad de módulos sobre gestión financiera, ventas, compras, distribución y logística, planificación, gestión de proyectos o de recursos humanos. Esta compañía se diferencia del resto por sus </a:t>
            </a:r>
            <a:r>
              <a:rPr lang="es-MX" b="1" dirty="0">
                <a:solidFill>
                  <a:schemeClr val="bg1"/>
                </a:solidFill>
                <a:highlight>
                  <a:srgbClr val="FFFF00"/>
                </a:highlight>
                <a:latin typeface="Bahnschrift SemiBold Condensed" panose="020B0502040204020203" pitchFamily="34" charset="0"/>
              </a:rPr>
              <a:t>aplicaciones empresariales</a:t>
            </a:r>
            <a:r>
              <a:rPr lang="es-MX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, que mejoran la experiencia de las empresas.</a:t>
            </a:r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B1C475-25AF-4AE1-B315-1619F930C2F8}"/>
              </a:ext>
            </a:extLst>
          </p:cNvPr>
          <p:cNvSpPr/>
          <p:nvPr/>
        </p:nvSpPr>
        <p:spPr>
          <a:xfrm>
            <a:off x="1530925" y="873332"/>
            <a:ext cx="8763002" cy="748146"/>
          </a:xfrm>
          <a:prstGeom prst="rect">
            <a:avLst/>
          </a:prstGeom>
          <a:solidFill>
            <a:srgbClr val="28F03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3600" b="1" dirty="0">
                <a:latin typeface="Bahnschrift SemiBold Condensed" panose="020B0502040204020203" pitchFamily="34" charset="0"/>
              </a:rPr>
              <a:t>HERRAMIENTAS PARA CENTRALIZAR SUCURSALES</a:t>
            </a:r>
          </a:p>
        </p:txBody>
      </p:sp>
    </p:spTree>
    <p:extLst>
      <p:ext uri="{BB962C8B-B14F-4D97-AF65-F5344CB8AC3E}">
        <p14:creationId xmlns:p14="http://schemas.microsoft.com/office/powerpoint/2010/main" val="51388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5">
            <a:extLst>
              <a:ext uri="{FF2B5EF4-FFF2-40B4-BE49-F238E27FC236}">
                <a16:creationId xmlns:a16="http://schemas.microsoft.com/office/drawing/2014/main" id="{5F70FC50-4A4B-48CC-9778-FD1227D56BA0}"/>
              </a:ext>
            </a:extLst>
          </p:cNvPr>
          <p:cNvSpPr txBox="1"/>
          <p:nvPr/>
        </p:nvSpPr>
        <p:spPr>
          <a:xfrm>
            <a:off x="1530925" y="2400884"/>
            <a:ext cx="8763002" cy="27699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ERP’s</a:t>
            </a:r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SAGE: </a:t>
            </a:r>
            <a:r>
              <a:rPr lang="es-MX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Intuitiva y fácil de manejar. Se caracteriza por su </a:t>
            </a:r>
            <a:r>
              <a:rPr lang="es-MX" b="1" dirty="0">
                <a:solidFill>
                  <a:schemeClr val="bg1"/>
                </a:solidFill>
                <a:highlight>
                  <a:srgbClr val="FFFF00"/>
                </a:highlight>
                <a:latin typeface="Bahnschrift SemiBold Condensed" panose="020B0502040204020203" pitchFamily="34" charset="0"/>
              </a:rPr>
              <a:t>precio asequible </a:t>
            </a:r>
            <a:r>
              <a:rPr lang="es-MX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y por el paquete de funciones y servicios que ofrece, que se adapta a las necesidades y particularidades de los diferentes tipos de empresa, incluso a aquellas de ámbito internacional.</a:t>
            </a:r>
          </a:p>
          <a:p>
            <a:pPr algn="just"/>
            <a:endParaRPr lang="es-MX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INFOR: </a:t>
            </a:r>
            <a:r>
              <a:rPr lang="es-MX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Con el 6% de la cuota de mercado, comparte puesto con la ERP anterior (SAGE). Ofrece múltiples funcionalidades y servicios adicionales que mejoran la experiencia del usuario. Además, puedes hacer uso de su servicio en la nube, para estar </a:t>
            </a:r>
            <a:r>
              <a:rPr lang="es-MX" b="1" dirty="0">
                <a:solidFill>
                  <a:schemeClr val="bg1"/>
                </a:solidFill>
                <a:highlight>
                  <a:srgbClr val="FFFF00"/>
                </a:highlight>
                <a:latin typeface="Bahnschrift SemiBold Condensed" panose="020B0502040204020203" pitchFamily="34" charset="0"/>
              </a:rPr>
              <a:t>siempre conectado, y personalizarlo, según las necesidades.</a:t>
            </a:r>
            <a:endParaRPr lang="es-MX" sz="2400" b="1" dirty="0">
              <a:solidFill>
                <a:schemeClr val="bg1"/>
              </a:solidFill>
              <a:highlight>
                <a:srgbClr val="FFFF00"/>
              </a:highlight>
              <a:latin typeface="Bahnschrift SemiBold Condensed" panose="020B0502040204020203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B1C475-25AF-4AE1-B315-1619F930C2F8}"/>
              </a:ext>
            </a:extLst>
          </p:cNvPr>
          <p:cNvSpPr/>
          <p:nvPr/>
        </p:nvSpPr>
        <p:spPr>
          <a:xfrm>
            <a:off x="1530925" y="873332"/>
            <a:ext cx="8763002" cy="748146"/>
          </a:xfrm>
          <a:prstGeom prst="rect">
            <a:avLst/>
          </a:prstGeom>
          <a:solidFill>
            <a:srgbClr val="28F03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3600" b="1" dirty="0">
                <a:latin typeface="Bahnschrift SemiBold Condensed" panose="020B0502040204020203" pitchFamily="34" charset="0"/>
              </a:rPr>
              <a:t>HERRAMIENTAS PARA CENTRALIZAR SUCURSALES</a:t>
            </a:r>
          </a:p>
        </p:txBody>
      </p:sp>
    </p:spTree>
    <p:extLst>
      <p:ext uri="{BB962C8B-B14F-4D97-AF65-F5344CB8AC3E}">
        <p14:creationId xmlns:p14="http://schemas.microsoft.com/office/powerpoint/2010/main" val="3634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5B1C475-25AF-4AE1-B315-1619F930C2F8}"/>
              </a:ext>
            </a:extLst>
          </p:cNvPr>
          <p:cNvSpPr/>
          <p:nvPr/>
        </p:nvSpPr>
        <p:spPr>
          <a:xfrm>
            <a:off x="1530925" y="873332"/>
            <a:ext cx="8763002" cy="748146"/>
          </a:xfrm>
          <a:prstGeom prst="rect">
            <a:avLst/>
          </a:prstGeom>
          <a:solidFill>
            <a:srgbClr val="28F03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3600" b="1" dirty="0">
                <a:latin typeface="Bahnschrift SemiBold Condensed" panose="020B0502040204020203" pitchFamily="34" charset="0"/>
              </a:rPr>
              <a:t>HERRAMIENTAS PARA CENTRALIZAR SUCURSALES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7B3C6B-8AEC-4EEB-9FD9-110395BF7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31" y="2220070"/>
            <a:ext cx="5044937" cy="3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7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5B1C475-25AF-4AE1-B315-1619F930C2F8}"/>
              </a:ext>
            </a:extLst>
          </p:cNvPr>
          <p:cNvSpPr/>
          <p:nvPr/>
        </p:nvSpPr>
        <p:spPr>
          <a:xfrm>
            <a:off x="1530925" y="873332"/>
            <a:ext cx="8763002" cy="748146"/>
          </a:xfrm>
          <a:prstGeom prst="rect">
            <a:avLst/>
          </a:prstGeom>
          <a:solidFill>
            <a:srgbClr val="28F03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3600" b="1" dirty="0">
                <a:latin typeface="Bahnschrift SemiBold Condensed" panose="020B0502040204020203" pitchFamily="34" charset="0"/>
              </a:rPr>
              <a:t>HERRAMIENTAS PARA CENTRALIZAR SUCURSALES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C6176B1-1B2E-4C7A-A523-232990CFC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61" t="32289" r="23225" b="14377"/>
          <a:stretch/>
        </p:blipFill>
        <p:spPr>
          <a:xfrm>
            <a:off x="2258457" y="1812395"/>
            <a:ext cx="7326218" cy="456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4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5B1C475-25AF-4AE1-B315-1619F930C2F8}"/>
              </a:ext>
            </a:extLst>
          </p:cNvPr>
          <p:cNvSpPr/>
          <p:nvPr/>
        </p:nvSpPr>
        <p:spPr>
          <a:xfrm>
            <a:off x="1530925" y="873332"/>
            <a:ext cx="4477989" cy="748146"/>
          </a:xfrm>
          <a:prstGeom prst="rect">
            <a:avLst/>
          </a:prstGeom>
          <a:solidFill>
            <a:srgbClr val="28F03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4400" b="1" dirty="0" smtClean="0">
                <a:latin typeface="Bahnschrift SemiBold Condensed" panose="020B0502040204020203" pitchFamily="34" charset="0"/>
              </a:rPr>
              <a:t>Análisis</a:t>
            </a:r>
            <a:r>
              <a:rPr lang="es-MX" sz="5400" b="1" dirty="0" smtClean="0">
                <a:latin typeface="Bahnschrift SemiBold Condensed" panose="020B0502040204020203" pitchFamily="34" charset="0"/>
              </a:rPr>
              <a:t>   FODA</a:t>
            </a:r>
            <a:endParaRPr lang="es-MX" sz="5400" b="1" dirty="0">
              <a:latin typeface="Bahnschrift SemiBold Condensed" panose="020B0502040204020203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530925" y="1946365"/>
            <a:ext cx="9128366" cy="4545875"/>
          </a:xfrm>
          <a:prstGeom prst="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504295"/>
              </p:ext>
            </p:extLst>
          </p:nvPr>
        </p:nvGraphicFramePr>
        <p:xfrm>
          <a:off x="2031108" y="2169643"/>
          <a:ext cx="8170983" cy="401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3661">
                  <a:extLst>
                    <a:ext uri="{9D8B030D-6E8A-4147-A177-3AD203B41FA5}">
                      <a16:colId xmlns:a16="http://schemas.microsoft.com/office/drawing/2014/main" val="3578788869"/>
                    </a:ext>
                  </a:extLst>
                </a:gridCol>
                <a:gridCol w="2723661">
                  <a:extLst>
                    <a:ext uri="{9D8B030D-6E8A-4147-A177-3AD203B41FA5}">
                      <a16:colId xmlns:a16="http://schemas.microsoft.com/office/drawing/2014/main" val="4269634676"/>
                    </a:ext>
                  </a:extLst>
                </a:gridCol>
                <a:gridCol w="2723661">
                  <a:extLst>
                    <a:ext uri="{9D8B030D-6E8A-4147-A177-3AD203B41FA5}">
                      <a16:colId xmlns:a16="http://schemas.microsoft.com/office/drawing/2014/main" val="1458620155"/>
                    </a:ext>
                  </a:extLst>
                </a:gridCol>
              </a:tblGrid>
              <a:tr h="1292820">
                <a:tc>
                  <a:txBody>
                    <a:bodyPr/>
                    <a:lstStyle/>
                    <a:p>
                      <a:endParaRPr lang="es-MX" sz="1800" dirty="0">
                        <a:solidFill>
                          <a:srgbClr val="01E738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rgbClr val="01E738"/>
                          </a:solidFill>
                          <a:latin typeface="Bahnschrift Condensed" panose="020B0502040204020203" pitchFamily="34" charset="0"/>
                        </a:rPr>
                        <a:t>Fortalezas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sz="1400" dirty="0" smtClean="0">
                        <a:solidFill>
                          <a:srgbClr val="01E738"/>
                        </a:solidFill>
                        <a:latin typeface="Bahnschrift Condensed" panose="020B0502040204020203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 smtClean="0">
                          <a:solidFill>
                            <a:srgbClr val="01E738"/>
                          </a:solidFill>
                          <a:latin typeface="Bahnschrift Condensed" panose="020B0502040204020203" pitchFamily="34" charset="0"/>
                        </a:rPr>
                        <a:t>Personal experto</a:t>
                      </a:r>
                      <a:r>
                        <a:rPr lang="es-MX" sz="1400" baseline="0" dirty="0" smtClean="0">
                          <a:solidFill>
                            <a:srgbClr val="01E738"/>
                          </a:solidFill>
                          <a:latin typeface="Bahnschrift Condensed" panose="020B0502040204020203" pitchFamily="34" charset="0"/>
                        </a:rPr>
                        <a:t> capacitado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baseline="0" dirty="0" smtClean="0">
                          <a:solidFill>
                            <a:srgbClr val="01E738"/>
                          </a:solidFill>
                          <a:latin typeface="Bahnschrift Condensed" panose="020B0502040204020203" pitchFamily="34" charset="0"/>
                        </a:rPr>
                        <a:t>Implementación segura y eficiente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baseline="0" dirty="0" smtClean="0">
                          <a:solidFill>
                            <a:srgbClr val="01E738"/>
                          </a:solidFill>
                          <a:latin typeface="Bahnschrift Condensed" panose="020B0502040204020203" pitchFamily="34" charset="0"/>
                        </a:rPr>
                        <a:t>Hardware de última generación</a:t>
                      </a:r>
                      <a:endParaRPr lang="es-MX" sz="1400" dirty="0" smtClean="0">
                        <a:solidFill>
                          <a:srgbClr val="01E738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rgbClr val="01E738"/>
                          </a:solidFill>
                          <a:latin typeface="Bahnschrift Condensed" panose="020B0502040204020203" pitchFamily="34" charset="0"/>
                        </a:rPr>
                        <a:t>Debilidades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sz="1400" dirty="0" smtClean="0">
                        <a:solidFill>
                          <a:srgbClr val="01E738"/>
                        </a:solidFill>
                        <a:latin typeface="Bahnschrift Condensed" panose="020B0502040204020203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 smtClean="0">
                          <a:solidFill>
                            <a:srgbClr val="01E738"/>
                          </a:solidFill>
                          <a:latin typeface="Bahnschrift Condensed" panose="020B0502040204020203" pitchFamily="34" charset="0"/>
                        </a:rPr>
                        <a:t>Poco</a:t>
                      </a:r>
                      <a:r>
                        <a:rPr lang="es-MX" sz="1400" baseline="0" dirty="0" smtClean="0">
                          <a:solidFill>
                            <a:srgbClr val="01E738"/>
                          </a:solidFill>
                          <a:latin typeface="Bahnschrift Condensed" panose="020B0502040204020203" pitchFamily="34" charset="0"/>
                        </a:rPr>
                        <a:t> personal para operar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baseline="0" dirty="0" smtClean="0">
                          <a:solidFill>
                            <a:srgbClr val="01E738"/>
                          </a:solidFill>
                          <a:latin typeface="Bahnschrift Condensed" panose="020B0502040204020203" pitchFamily="34" charset="0"/>
                        </a:rPr>
                        <a:t>Somos nuevos y por ende poco reconocidos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37376"/>
                  </a:ext>
                </a:extLst>
              </a:tr>
              <a:tr h="129282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rgbClr val="01E738"/>
                          </a:solidFill>
                          <a:latin typeface="Bahnschrift Condensed" panose="020B0502040204020203" pitchFamily="34" charset="0"/>
                        </a:rPr>
                        <a:t>Oportunidades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sz="1400" dirty="0" smtClean="0">
                        <a:solidFill>
                          <a:srgbClr val="01E738"/>
                        </a:solidFill>
                        <a:latin typeface="Bahnschrift Condensed" panose="020B0502040204020203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baseline="0" dirty="0" smtClean="0">
                          <a:solidFill>
                            <a:srgbClr val="01E738"/>
                          </a:solidFill>
                          <a:latin typeface="Bahnschrift Condensed" panose="020B0502040204020203" pitchFamily="34" charset="0"/>
                        </a:rPr>
                        <a:t>Tiempo suficiente para operar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baseline="0" dirty="0" smtClean="0">
                          <a:solidFill>
                            <a:srgbClr val="01E738"/>
                          </a:solidFill>
                          <a:latin typeface="Bahnschrift Condensed" panose="020B0502040204020203" pitchFamily="34" charset="0"/>
                        </a:rPr>
                        <a:t>Soluciones aceptadas por cliente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baseline="0" dirty="0" smtClean="0">
                          <a:solidFill>
                            <a:srgbClr val="01E738"/>
                          </a:solidFill>
                          <a:latin typeface="Bahnschrift Condensed" panose="020B0502040204020203" pitchFamily="34" charset="0"/>
                        </a:rPr>
                        <a:t>Base de datos desde cero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rgbClr val="FFFF00"/>
                          </a:solidFill>
                          <a:latin typeface="Bahnschrift Condensed" panose="020B0502040204020203" pitchFamily="34" charset="0"/>
                        </a:rPr>
                        <a:t>Estrategia</a:t>
                      </a:r>
                      <a:r>
                        <a:rPr lang="es-MX" sz="1800" baseline="0" dirty="0" smtClean="0">
                          <a:solidFill>
                            <a:srgbClr val="FFFF00"/>
                          </a:solidFill>
                          <a:latin typeface="Bahnschrift Condensed" panose="020B0502040204020203" pitchFamily="34" charset="0"/>
                        </a:rPr>
                        <a:t> MAX – MAX</a:t>
                      </a:r>
                    </a:p>
                    <a:p>
                      <a:r>
                        <a:rPr lang="es-MX" sz="1400" baseline="0" dirty="0" smtClean="0">
                          <a:solidFill>
                            <a:srgbClr val="FFFF00"/>
                          </a:solidFill>
                          <a:latin typeface="Bahnschrift Condensed" panose="020B0502040204020203" pitchFamily="34" charset="0"/>
                        </a:rPr>
                        <a:t>El personal y su forma de operar aunado al hardware eficiente tendrán holgura al tiempo de entrega del proyecto y a la realización de la Base de Datos.</a:t>
                      </a:r>
                      <a:endParaRPr lang="es-MX" sz="1800" dirty="0">
                        <a:solidFill>
                          <a:srgbClr val="FFFF00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rgbClr val="FFFF00"/>
                          </a:solidFill>
                          <a:latin typeface="Bahnschrift Condensed" panose="020B0502040204020203" pitchFamily="34" charset="0"/>
                        </a:rPr>
                        <a:t>Estrategia MIN</a:t>
                      </a:r>
                      <a:r>
                        <a:rPr lang="es-MX" sz="1800" baseline="0" dirty="0" smtClean="0">
                          <a:solidFill>
                            <a:srgbClr val="FFFF00"/>
                          </a:solidFill>
                          <a:latin typeface="Bahnschrift Condensed" panose="020B0502040204020203" pitchFamily="34" charset="0"/>
                        </a:rPr>
                        <a:t> – MAX</a:t>
                      </a:r>
                    </a:p>
                    <a:p>
                      <a:r>
                        <a:rPr lang="es-MX" sz="1400" baseline="0" dirty="0" smtClean="0">
                          <a:solidFill>
                            <a:srgbClr val="FFFF00"/>
                          </a:solidFill>
                          <a:latin typeface="Bahnschrift Condensed" panose="020B0502040204020203" pitchFamily="34" charset="0"/>
                        </a:rPr>
                        <a:t>El tiempo requerido se ajusta al personal y será suficiente para la implementación.</a:t>
                      </a:r>
                      <a:endParaRPr lang="es-MX" sz="1800" dirty="0">
                        <a:solidFill>
                          <a:srgbClr val="FFFF00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932756"/>
                  </a:ext>
                </a:extLst>
              </a:tr>
              <a:tr h="129282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rgbClr val="01E738"/>
                          </a:solidFill>
                          <a:latin typeface="Bahnschrift Condensed" panose="020B0502040204020203" pitchFamily="34" charset="0"/>
                        </a:rPr>
                        <a:t>Amenazas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sz="1400" dirty="0" smtClean="0">
                        <a:solidFill>
                          <a:srgbClr val="01E738"/>
                        </a:solidFill>
                        <a:latin typeface="Bahnschrift Condensed" panose="020B0502040204020203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 smtClean="0">
                          <a:solidFill>
                            <a:srgbClr val="01E738"/>
                          </a:solidFill>
                          <a:latin typeface="Bahnschrift Condensed" panose="020B0502040204020203" pitchFamily="34" charset="0"/>
                        </a:rPr>
                        <a:t>Demasiada</a:t>
                      </a:r>
                      <a:r>
                        <a:rPr lang="es-MX" sz="1400" baseline="0" dirty="0" smtClean="0">
                          <a:solidFill>
                            <a:srgbClr val="01E738"/>
                          </a:solidFill>
                          <a:latin typeface="Bahnschrift Condensed" panose="020B0502040204020203" pitchFamily="34" charset="0"/>
                        </a:rPr>
                        <a:t> información que homogenizar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400" baseline="0" dirty="0" smtClean="0">
                          <a:solidFill>
                            <a:srgbClr val="01E738"/>
                          </a:solidFill>
                          <a:latin typeface="Bahnschrift Condensed" panose="020B0502040204020203" pitchFamily="34" charset="0"/>
                        </a:rPr>
                        <a:t>Se requiere cero errores en implementación</a:t>
                      </a:r>
                      <a:endParaRPr lang="es-MX" sz="1600" dirty="0">
                        <a:solidFill>
                          <a:srgbClr val="01E738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rgbClr val="FFFF00"/>
                          </a:solidFill>
                          <a:latin typeface="Bahnschrift Condensed" panose="020B0502040204020203" pitchFamily="34" charset="0"/>
                        </a:rPr>
                        <a:t>Estrategia MAX – MIN</a:t>
                      </a:r>
                    </a:p>
                    <a:p>
                      <a:r>
                        <a:rPr lang="es-MX" sz="1400" dirty="0" smtClean="0">
                          <a:solidFill>
                            <a:srgbClr val="FFFF00"/>
                          </a:solidFill>
                          <a:latin typeface="Bahnschrift Condensed" panose="020B0502040204020203" pitchFamily="34" charset="0"/>
                        </a:rPr>
                        <a:t>El personal cuenta con las herramientas para homogenizar los datos e</a:t>
                      </a:r>
                      <a:r>
                        <a:rPr lang="es-MX" sz="1400" baseline="0" dirty="0" smtClean="0">
                          <a:solidFill>
                            <a:srgbClr val="FFFF00"/>
                          </a:solidFill>
                          <a:latin typeface="Bahnschrift Condensed" panose="020B0502040204020203" pitchFamily="34" charset="0"/>
                        </a:rPr>
                        <a:t> implementar de manera correcta las soluciones necesarias para la nueva Base de Datos.</a:t>
                      </a:r>
                      <a:endParaRPr lang="es-MX" sz="1800" dirty="0">
                        <a:solidFill>
                          <a:srgbClr val="FFFF00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>
                          <a:solidFill>
                            <a:srgbClr val="FFFF00"/>
                          </a:solidFill>
                          <a:latin typeface="Bahnschrift Condensed" panose="020B0502040204020203" pitchFamily="34" charset="0"/>
                        </a:rPr>
                        <a:t>Estrategia</a:t>
                      </a:r>
                      <a:r>
                        <a:rPr lang="es-MX" sz="1800" baseline="0" dirty="0" smtClean="0">
                          <a:solidFill>
                            <a:srgbClr val="FFFF00"/>
                          </a:solidFill>
                          <a:latin typeface="Bahnschrift Condensed" panose="020B0502040204020203" pitchFamily="34" charset="0"/>
                        </a:rPr>
                        <a:t> MIN – MIN</a:t>
                      </a:r>
                    </a:p>
                    <a:p>
                      <a:r>
                        <a:rPr lang="es-MX" sz="1400" baseline="0" dirty="0" smtClean="0">
                          <a:solidFill>
                            <a:srgbClr val="FFFF00"/>
                          </a:solidFill>
                          <a:latin typeface="Bahnschrift Condensed" panose="020B0502040204020203" pitchFamily="34" charset="0"/>
                        </a:rPr>
                        <a:t>El tiempo para recopilar y organizar la información de la empresa se dividirá entre el personal que implementará la solución, evitando los errores.</a:t>
                      </a:r>
                      <a:endParaRPr lang="es-MX" sz="1800" dirty="0">
                        <a:solidFill>
                          <a:srgbClr val="FFFF00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23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70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5">
            <a:extLst>
              <a:ext uri="{FF2B5EF4-FFF2-40B4-BE49-F238E27FC236}">
                <a16:creationId xmlns:a16="http://schemas.microsoft.com/office/drawing/2014/main" id="{DCC3F3F8-D500-452A-90AC-CC71B4AEC819}"/>
              </a:ext>
            </a:extLst>
          </p:cNvPr>
          <p:cNvSpPr txBox="1"/>
          <p:nvPr/>
        </p:nvSpPr>
        <p:spPr>
          <a:xfrm>
            <a:off x="1530925" y="2400884"/>
            <a:ext cx="8763002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Firma de Contrato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Enviar al cliente requerimientos de HW y SW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Llenar Modelo de Gobierno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Solicitar 3 lugares en su empresa con acceso a Internet por el tiempo que dure el proyecto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Realizar Project en conjunto con sus colaboradores en el Proyecto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57EBD0B-8CB1-4CA9-A4F1-859E8A528DF3}"/>
              </a:ext>
            </a:extLst>
          </p:cNvPr>
          <p:cNvSpPr/>
          <p:nvPr/>
        </p:nvSpPr>
        <p:spPr>
          <a:xfrm>
            <a:off x="1530925" y="873332"/>
            <a:ext cx="3591918" cy="748146"/>
          </a:xfrm>
          <a:prstGeom prst="rect">
            <a:avLst/>
          </a:prstGeom>
          <a:solidFill>
            <a:srgbClr val="28F03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3600" b="1" dirty="0">
                <a:latin typeface="Bahnschrift SemiBold Condensed" panose="020B0502040204020203" pitchFamily="34" charset="0"/>
              </a:rPr>
              <a:t>SIGUIENTES PASOS</a:t>
            </a:r>
          </a:p>
        </p:txBody>
      </p:sp>
    </p:spTree>
    <p:extLst>
      <p:ext uri="{BB962C8B-B14F-4D97-AF65-F5344CB8AC3E}">
        <p14:creationId xmlns:p14="http://schemas.microsoft.com/office/powerpoint/2010/main" val="69263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564217-0F19-4883-8438-EA9C448785F6}"/>
              </a:ext>
            </a:extLst>
          </p:cNvPr>
          <p:cNvGrpSpPr/>
          <p:nvPr/>
        </p:nvGrpSpPr>
        <p:grpSpPr>
          <a:xfrm>
            <a:off x="2931846" y="1492008"/>
            <a:ext cx="8303617" cy="5235206"/>
            <a:chOff x="515352" y="1517636"/>
            <a:chExt cx="8223295" cy="5172988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gray">
            <a:xfrm rot="16200000">
              <a:off x="339090" y="1790407"/>
              <a:ext cx="836212" cy="483687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buClr>
                  <a:srgbClr val="CCCCCC"/>
                </a:buClr>
              </a:pPr>
              <a:r>
                <a:rPr lang="en-US" sz="1400" dirty="0">
                  <a:solidFill>
                    <a:srgbClr val="FFFFFF"/>
                  </a:solidFill>
                </a:rPr>
                <a:t>Executive </a:t>
              </a:r>
              <a:br>
                <a:rPr lang="en-US" sz="1400" dirty="0">
                  <a:solidFill>
                    <a:srgbClr val="FFFFFF"/>
                  </a:solidFill>
                </a:rPr>
              </a:br>
              <a:r>
                <a:rPr lang="en-US" sz="1400" dirty="0">
                  <a:solidFill>
                    <a:srgbClr val="FFFFFF"/>
                  </a:solidFill>
                </a:rPr>
                <a:t>Sponsor</a:t>
              </a:r>
            </a:p>
          </p:txBody>
        </p:sp>
        <p:sp>
          <p:nvSpPr>
            <p:cNvPr id="4" name="Rectangle 7"/>
            <p:cNvSpPr>
              <a:spLocks noChangeArrowheads="1"/>
            </p:cNvSpPr>
            <p:nvPr/>
          </p:nvSpPr>
          <p:spPr bwMode="gray">
            <a:xfrm rot="16200000">
              <a:off x="255173" y="5560622"/>
              <a:ext cx="1012518" cy="483687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buClr>
                  <a:srgbClr val="CCCCCC"/>
                </a:buClr>
              </a:pPr>
              <a:r>
                <a:rPr lang="en-US" sz="1400" dirty="0">
                  <a:solidFill>
                    <a:srgbClr val="FFFFFF"/>
                  </a:solidFill>
                </a:rPr>
                <a:t>Global SAP Back Office</a:t>
              </a:r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gray">
            <a:xfrm rot="16200000">
              <a:off x="-154595" y="3274923"/>
              <a:ext cx="1823581" cy="483688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buClr>
                  <a:srgbClr val="CCCCCC"/>
                </a:buClr>
              </a:pPr>
              <a:r>
                <a:rPr lang="en-US" sz="1400" dirty="0">
                  <a:solidFill>
                    <a:srgbClr val="FFFFFF"/>
                  </a:solidFill>
                </a:rPr>
                <a:t>Engagement Management</a:t>
              </a:r>
            </a:p>
          </p:txBody>
        </p:sp>
        <p:sp>
          <p:nvSpPr>
            <p:cNvPr id="6" name="Rectangle 31"/>
            <p:cNvSpPr>
              <a:spLocks noChangeArrowheads="1"/>
            </p:cNvSpPr>
            <p:nvPr/>
          </p:nvSpPr>
          <p:spPr bwMode="gray">
            <a:xfrm rot="16200000">
              <a:off x="482689" y="4617918"/>
              <a:ext cx="549017" cy="483687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buClr>
                  <a:srgbClr val="CCCCCC"/>
                </a:buClr>
              </a:pPr>
              <a:r>
                <a:rPr lang="en-US" sz="1400" dirty="0">
                  <a:solidFill>
                    <a:srgbClr val="FFFFFF"/>
                  </a:solidFill>
                </a:rPr>
                <a:t>Front Office</a:t>
              </a: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gray">
            <a:xfrm>
              <a:off x="2221397" y="3727369"/>
              <a:ext cx="2047348" cy="70924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ysDot"/>
              <a:miter lim="800000"/>
              <a:headEnd/>
              <a:tailEnd/>
            </a:ln>
          </p:spPr>
          <p:txBody>
            <a:bodyPr lIns="54399" tIns="54399" rIns="54399" bIns="54399" anchor="ctr"/>
            <a:lstStyle/>
            <a:p>
              <a:pPr algn="ctr">
                <a:spcAft>
                  <a:spcPts val="953"/>
                </a:spcAft>
                <a:buClr>
                  <a:srgbClr val="000000"/>
                </a:buClr>
                <a:buSzPct val="80000"/>
              </a:pPr>
              <a:r>
                <a:rPr lang="en-US" sz="1050" dirty="0">
                  <a:solidFill>
                    <a:srgbClr val="000000"/>
                  </a:solidFill>
                </a:rPr>
                <a:t> </a:t>
              </a:r>
              <a:br>
                <a:rPr lang="en-US" sz="1050" dirty="0">
                  <a:solidFill>
                    <a:srgbClr val="000000"/>
                  </a:solidFill>
                </a:rPr>
              </a:br>
              <a:r>
                <a:rPr lang="en-US" sz="1050" dirty="0">
                  <a:solidFill>
                    <a:srgbClr val="000000"/>
                  </a:solidFill>
                </a:rPr>
                <a:t> Engagement Manager</a:t>
              </a: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gray">
            <a:xfrm>
              <a:off x="2221397" y="2618392"/>
              <a:ext cx="2047348" cy="94533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ysDot"/>
              <a:miter lim="800000"/>
              <a:headEnd/>
              <a:tailEnd/>
            </a:ln>
          </p:spPr>
          <p:txBody>
            <a:bodyPr lIns="54399" tIns="54399" rIns="54399" bIns="54399" anchor="ctr"/>
            <a:lstStyle/>
            <a:p>
              <a:pPr algn="ctr">
                <a:spcAft>
                  <a:spcPts val="600"/>
                </a:spcAft>
                <a:buClr>
                  <a:srgbClr val="000000"/>
                </a:buClr>
                <a:buSzPct val="80000"/>
              </a:pPr>
              <a:r>
                <a:rPr lang="en-US" sz="1200" b="1" dirty="0">
                  <a:solidFill>
                    <a:srgbClr val="000000"/>
                  </a:solidFill>
                </a:rPr>
                <a:t/>
              </a:r>
              <a:br>
                <a:rPr lang="en-US" sz="1200" b="1" dirty="0">
                  <a:solidFill>
                    <a:srgbClr val="000000"/>
                  </a:solidFill>
                </a:rPr>
              </a:b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b="1" dirty="0">
                  <a:solidFill>
                    <a:srgbClr val="000000"/>
                  </a:solidFill>
                </a:rPr>
                <a:t/>
              </a:r>
              <a:br>
                <a:rPr lang="en-US" sz="1200" b="1" dirty="0">
                  <a:solidFill>
                    <a:srgbClr val="000000"/>
                  </a:solidFill>
                </a:rPr>
              </a:br>
              <a:r>
                <a:rPr lang="en-US" sz="1050" dirty="0">
                  <a:solidFill>
                    <a:srgbClr val="000000"/>
                  </a:solidFill>
                </a:rPr>
                <a:t>Engagement</a:t>
              </a:r>
              <a:br>
                <a:rPr lang="en-US" sz="1050" dirty="0">
                  <a:solidFill>
                    <a:srgbClr val="000000"/>
                  </a:solidFill>
                </a:rPr>
              </a:br>
              <a:r>
                <a:rPr lang="en-US" sz="1050" dirty="0">
                  <a:solidFill>
                    <a:srgbClr val="000000"/>
                  </a:solidFill>
                </a:rPr>
                <a:t> Owner</a:t>
              </a:r>
            </a:p>
            <a:p>
              <a:pPr algn="ctr">
                <a:spcAft>
                  <a:spcPts val="953"/>
                </a:spcAft>
                <a:buClr>
                  <a:srgbClr val="000000"/>
                </a:buClr>
                <a:buSzPct val="80000"/>
              </a:pP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gray">
            <a:xfrm>
              <a:off x="2221397" y="4587391"/>
              <a:ext cx="2047348" cy="70325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ysDot"/>
              <a:miter lim="800000"/>
              <a:headEnd/>
              <a:tailEnd/>
            </a:ln>
          </p:spPr>
          <p:txBody>
            <a:bodyPr lIns="54399" tIns="54399" rIns="54399" bIns="54399" anchor="ctr"/>
            <a:lstStyle/>
            <a:p>
              <a:pPr algn="ctr">
                <a:spcAft>
                  <a:spcPts val="953"/>
                </a:spcAft>
                <a:buClr>
                  <a:srgbClr val="000000"/>
                </a:buClr>
                <a:buSzPct val="80000"/>
              </a:pPr>
              <a:r>
                <a:rPr lang="en-US" sz="1200" dirty="0">
                  <a:solidFill>
                    <a:srgbClr val="000000"/>
                  </a:solidFill>
                </a:rPr>
                <a:t> Team(s) / </a:t>
              </a:r>
              <a:br>
                <a:rPr lang="en-US" sz="1200" dirty="0">
                  <a:solidFill>
                    <a:srgbClr val="000000"/>
                  </a:solidFill>
                </a:rPr>
              </a:br>
              <a:r>
                <a:rPr lang="en-US" sz="1200" dirty="0">
                  <a:solidFill>
                    <a:srgbClr val="000000"/>
                  </a:solidFill>
                </a:rPr>
                <a:t>Partner Team(s)</a:t>
              </a: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gray">
            <a:xfrm>
              <a:off x="2221397" y="1631356"/>
              <a:ext cx="2047348" cy="81900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ysDot"/>
              <a:miter lim="800000"/>
              <a:headEnd/>
              <a:tailEnd/>
            </a:ln>
          </p:spPr>
          <p:txBody>
            <a:bodyPr lIns="54399" tIns="54399" rIns="54399" bIns="54399" anchor="ctr"/>
            <a:lstStyle/>
            <a:p>
              <a:pPr algn="ctr">
                <a:spcAft>
                  <a:spcPts val="600"/>
                </a:spcAft>
                <a:buClr>
                  <a:srgbClr val="000000"/>
                </a:buClr>
                <a:buSzPct val="80000"/>
              </a:pPr>
              <a:r>
                <a:rPr lang="en-US" sz="1050" dirty="0">
                  <a:solidFill>
                    <a:srgbClr val="000000"/>
                  </a:solidFill>
                </a:rPr>
                <a:t/>
              </a:r>
              <a:br>
                <a:rPr lang="en-US" sz="1050" dirty="0">
                  <a:solidFill>
                    <a:srgbClr val="000000"/>
                  </a:solidFill>
                </a:rPr>
              </a:br>
              <a:r>
                <a:rPr lang="en-US" sz="1050" dirty="0">
                  <a:solidFill>
                    <a:srgbClr val="000000"/>
                  </a:solidFill>
                </a:rPr>
                <a:t>Executive Sponsor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0502" y="3614420"/>
              <a:ext cx="828000" cy="82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2913" y="1662839"/>
              <a:ext cx="720000" cy="720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3804" y="2691104"/>
              <a:ext cx="720000" cy="720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94306" y="4509466"/>
              <a:ext cx="468000" cy="625486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>
              <a:off x="5127267" y="1642506"/>
              <a:ext cx="2442456" cy="3649994"/>
              <a:chOff x="4892791" y="1312705"/>
              <a:chExt cx="2443592" cy="3983375"/>
            </a:xfrm>
          </p:grpSpPr>
          <p:sp>
            <p:nvSpPr>
              <p:cNvPr id="23" name="Rectangle 12"/>
              <p:cNvSpPr>
                <a:spLocks noChangeArrowheads="1"/>
              </p:cNvSpPr>
              <p:nvPr/>
            </p:nvSpPr>
            <p:spPr bwMode="gray">
              <a:xfrm>
                <a:off x="4892791" y="2426008"/>
                <a:ext cx="2443592" cy="823086"/>
              </a:xfrm>
              <a:prstGeom prst="rect">
                <a:avLst/>
              </a:prstGeom>
              <a:noFill/>
              <a:ln w="38100">
                <a:solidFill>
                  <a:srgbClr val="0076CB"/>
                </a:solidFill>
                <a:prstDash val="sysDot"/>
                <a:miter lim="800000"/>
                <a:headEnd/>
                <a:tailEnd/>
              </a:ln>
            </p:spPr>
            <p:txBody>
              <a:bodyPr lIns="54399" tIns="54399" rIns="54399" bIns="54399" anchor="ctr"/>
              <a:lstStyle/>
              <a:p>
                <a:pPr algn="ctr">
                  <a:spcAft>
                    <a:spcPts val="953"/>
                  </a:spcAft>
                  <a:buClr>
                    <a:srgbClr val="000000"/>
                  </a:buClr>
                  <a:buSzPct val="80000"/>
                </a:pPr>
                <a:endParaRPr lang="en-US" sz="1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13"/>
              <p:cNvSpPr>
                <a:spLocks noChangeArrowheads="1"/>
              </p:cNvSpPr>
              <p:nvPr/>
            </p:nvSpPr>
            <p:spPr bwMode="gray">
              <a:xfrm>
                <a:off x="4892791" y="1312705"/>
                <a:ext cx="2443592" cy="951171"/>
              </a:xfrm>
              <a:prstGeom prst="rect">
                <a:avLst/>
              </a:prstGeom>
              <a:noFill/>
              <a:ln w="38100">
                <a:solidFill>
                  <a:srgbClr val="0076CB"/>
                </a:solidFill>
                <a:prstDash val="sysDot"/>
                <a:miter lim="800000"/>
                <a:headEnd/>
                <a:tailEnd/>
              </a:ln>
            </p:spPr>
            <p:txBody>
              <a:bodyPr lIns="54399" tIns="54399" rIns="54399" bIns="54399" anchor="ctr"/>
              <a:lstStyle/>
              <a:p>
                <a:pPr algn="ctr">
                  <a:spcAft>
                    <a:spcPts val="953"/>
                  </a:spcAft>
                  <a:buClr>
                    <a:srgbClr val="000000"/>
                  </a:buClr>
                  <a:buSzPct val="80000"/>
                </a:pPr>
                <a:r>
                  <a:rPr lang="en-US" sz="1200" b="1" dirty="0">
                    <a:solidFill>
                      <a:srgbClr val="000000"/>
                    </a:solidFill>
                  </a:rPr>
                  <a:t/>
                </a:r>
                <a:br>
                  <a:rPr lang="en-US" sz="1200" b="1" dirty="0">
                    <a:solidFill>
                      <a:srgbClr val="000000"/>
                    </a:solidFill>
                  </a:rPr>
                </a:br>
                <a:endParaRPr lang="en-US" sz="1200" b="1" dirty="0">
                  <a:solidFill>
                    <a:srgbClr val="000000"/>
                  </a:solidFill>
                </a:endParaRPr>
              </a:p>
              <a:p>
                <a:pPr algn="ctr">
                  <a:spcAft>
                    <a:spcPts val="953"/>
                  </a:spcAft>
                  <a:buClr>
                    <a:srgbClr val="000000"/>
                  </a:buClr>
                  <a:buSzPct val="80000"/>
                </a:pPr>
                <a:endParaRPr lang="en-US" sz="1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17"/>
              <p:cNvSpPr>
                <a:spLocks noChangeArrowheads="1"/>
              </p:cNvSpPr>
              <p:nvPr/>
            </p:nvSpPr>
            <p:spPr bwMode="gray">
              <a:xfrm>
                <a:off x="4892791" y="3398533"/>
                <a:ext cx="2443592" cy="1897547"/>
              </a:xfrm>
              <a:prstGeom prst="rect">
                <a:avLst/>
              </a:prstGeom>
              <a:noFill/>
              <a:ln w="38100">
                <a:solidFill>
                  <a:srgbClr val="0076CB"/>
                </a:solidFill>
                <a:prstDash val="sysDot"/>
                <a:miter lim="800000"/>
                <a:headEnd/>
                <a:tailEnd/>
              </a:ln>
            </p:spPr>
            <p:txBody>
              <a:bodyPr lIns="54399" tIns="54399" rIns="54399" bIns="54399" anchor="ctr"/>
              <a:lstStyle/>
              <a:p>
                <a:pPr algn="ctr">
                  <a:spcAft>
                    <a:spcPts val="953"/>
                  </a:spcAft>
                  <a:buClr>
                    <a:srgbClr val="000000"/>
                  </a:buClr>
                  <a:buSzPct val="80000"/>
                </a:pPr>
                <a:endParaRPr lang="en-US" sz="1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423968" y="1535871"/>
                <a:ext cx="1397549" cy="277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rgbClr val="000000"/>
                    </a:solidFill>
                  </a:rPr>
                  <a:t>SAP Executive Sponsor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471803" y="2585951"/>
                <a:ext cx="1302903" cy="277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953"/>
                  </a:spcAft>
                  <a:buClr>
                    <a:srgbClr val="000000"/>
                  </a:buClr>
                  <a:buSzPct val="80000"/>
                </a:pPr>
                <a:r>
                  <a:rPr lang="en-US" sz="1050" dirty="0">
                    <a:solidFill>
                      <a:srgbClr val="000000"/>
                    </a:solidFill>
                  </a:rPr>
                  <a:t>Engineering Architect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306769" y="4039999"/>
                <a:ext cx="1634967" cy="277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953"/>
                  </a:spcAft>
                  <a:buClr>
                    <a:srgbClr val="000000"/>
                  </a:buClr>
                  <a:buSzPct val="80000"/>
                </a:pPr>
                <a:r>
                  <a:rPr lang="en-US" sz="1050" dirty="0">
                    <a:solidFill>
                      <a:srgbClr val="000000"/>
                    </a:solidFill>
                  </a:rPr>
                  <a:t>Technical Quality Manager</a:t>
                </a:r>
              </a:p>
            </p:txBody>
          </p:sp>
        </p:grpSp>
        <p:sp>
          <p:nvSpPr>
            <p:cNvPr id="54" name="Arrow: Left-Right 53"/>
            <p:cNvSpPr/>
            <p:nvPr/>
          </p:nvSpPr>
          <p:spPr bwMode="gray">
            <a:xfrm rot="5400000">
              <a:off x="6545408" y="3269811"/>
              <a:ext cx="3809415" cy="305066"/>
            </a:xfrm>
            <a:prstGeom prst="leftRightArrow">
              <a:avLst/>
            </a:prstGeom>
            <a:noFill/>
            <a:ln w="19050" algn="ctr">
              <a:solidFill>
                <a:srgbClr val="0076CB"/>
              </a:solidFill>
              <a:miter lim="800000"/>
              <a:headEnd/>
              <a:tailEnd/>
            </a:ln>
          </p:spPr>
          <p:txBody>
            <a:bodyPr lIns="89935" tIns="71947" rIns="89935" bIns="71947" rtlCol="0" anchor="ctr"/>
            <a:lstStyle/>
            <a:p>
              <a:pPr algn="ctr" defTabSz="913760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999" kern="0" dirty="0" err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 flipV="1">
              <a:off x="4335960" y="2169628"/>
              <a:ext cx="724103" cy="1852"/>
            </a:xfrm>
            <a:prstGeom prst="straightConnector1">
              <a:avLst/>
            </a:prstGeom>
            <a:ln w="9525">
              <a:solidFill>
                <a:srgbClr val="0076C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4335960" y="3075617"/>
              <a:ext cx="724103" cy="1852"/>
            </a:xfrm>
            <a:prstGeom prst="straightConnector1">
              <a:avLst/>
            </a:prstGeom>
            <a:ln w="9525">
              <a:solidFill>
                <a:srgbClr val="0076C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 flipV="1">
              <a:off x="4314985" y="4163175"/>
              <a:ext cx="724103" cy="1852"/>
            </a:xfrm>
            <a:prstGeom prst="straightConnector1">
              <a:avLst/>
            </a:prstGeom>
            <a:ln w="9525">
              <a:solidFill>
                <a:srgbClr val="0076C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 flipV="1">
              <a:off x="4326497" y="4845276"/>
              <a:ext cx="724103" cy="1852"/>
            </a:xfrm>
            <a:prstGeom prst="straightConnector1">
              <a:avLst/>
            </a:prstGeom>
            <a:ln w="9525">
              <a:solidFill>
                <a:srgbClr val="0076C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4335958" y="3369986"/>
              <a:ext cx="703129" cy="611623"/>
            </a:xfrm>
            <a:prstGeom prst="straightConnector1">
              <a:avLst/>
            </a:prstGeom>
            <a:ln w="9525">
              <a:solidFill>
                <a:srgbClr val="0076C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9" name="Diagram 68"/>
            <p:cNvGraphicFramePr/>
            <p:nvPr>
              <p:extLst/>
            </p:nvPr>
          </p:nvGraphicFramePr>
          <p:xfrm>
            <a:off x="1812901" y="5180439"/>
            <a:ext cx="6925746" cy="15101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71" name="Arrow: Left-Right 70"/>
            <p:cNvSpPr/>
            <p:nvPr/>
          </p:nvSpPr>
          <p:spPr bwMode="gray">
            <a:xfrm rot="5400000">
              <a:off x="25724" y="3366321"/>
              <a:ext cx="3809415" cy="305066"/>
            </a:xfrm>
            <a:prstGeom prst="leftRightArrow">
              <a:avLst/>
            </a:prstGeom>
            <a:noFill/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89935" tIns="71947" rIns="89935" bIns="71947" rtlCol="0" anchor="ctr"/>
            <a:lstStyle/>
            <a:p>
              <a:pPr algn="ctr" defTabSz="913760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999" kern="0" dirty="0" err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19913F7-C3A4-44F6-AB09-AD586B1F2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82712" y="5478012"/>
              <a:ext cx="684000" cy="68400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7AE818-B4CE-456D-B46A-618919001D5F}"/>
              </a:ext>
            </a:extLst>
          </p:cNvPr>
          <p:cNvSpPr txBox="1"/>
          <p:nvPr/>
        </p:nvSpPr>
        <p:spPr>
          <a:xfrm>
            <a:off x="8179159" y="1338160"/>
            <a:ext cx="620201" cy="1538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57509" fontAlgn="base">
              <a:spcBef>
                <a:spcPts val="528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1" kern="0" dirty="0">
                <a:solidFill>
                  <a:srgbClr val="0070C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On-Premise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CD0625C-1F13-45C5-A60D-9003C73D00AF}"/>
              </a:ext>
            </a:extLst>
          </p:cNvPr>
          <p:cNvSpPr/>
          <p:nvPr/>
        </p:nvSpPr>
        <p:spPr>
          <a:xfrm>
            <a:off x="1661873" y="356874"/>
            <a:ext cx="8958230" cy="748146"/>
          </a:xfrm>
          <a:prstGeom prst="rect">
            <a:avLst/>
          </a:prstGeom>
          <a:solidFill>
            <a:srgbClr val="28F03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3600" b="1" dirty="0">
                <a:latin typeface="Bahnschrift SemiBold Condensed" panose="020B0502040204020203" pitchFamily="34" charset="0"/>
              </a:rPr>
              <a:t>MODELO DE </a:t>
            </a:r>
            <a:r>
              <a:rPr lang="es-MX" sz="3600" b="1" dirty="0" smtClean="0">
                <a:latin typeface="Bahnschrift SemiBold Condensed" panose="020B0502040204020203" pitchFamily="34" charset="0"/>
              </a:rPr>
              <a:t>GOBIERNO con los responsables del área</a:t>
            </a:r>
            <a:endParaRPr lang="es-MX" sz="3600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CD0625C-1F13-45C5-A60D-9003C73D00AF}"/>
              </a:ext>
            </a:extLst>
          </p:cNvPr>
          <p:cNvSpPr/>
          <p:nvPr/>
        </p:nvSpPr>
        <p:spPr>
          <a:xfrm>
            <a:off x="1303788" y="1891925"/>
            <a:ext cx="1488274" cy="291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600" b="1" dirty="0" smtClean="0">
                <a:latin typeface="Bahnschrift SemiBold Condensed" panose="020B0502040204020203" pitchFamily="34" charset="0"/>
              </a:rPr>
              <a:t>Antonio Padilla</a:t>
            </a:r>
            <a:endParaRPr lang="es-MX" sz="1600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CD0625C-1F13-45C5-A60D-9003C73D00AF}"/>
              </a:ext>
            </a:extLst>
          </p:cNvPr>
          <p:cNvSpPr/>
          <p:nvPr/>
        </p:nvSpPr>
        <p:spPr>
          <a:xfrm>
            <a:off x="1296735" y="2955156"/>
            <a:ext cx="1488274" cy="291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600" b="1" dirty="0" smtClean="0">
                <a:latin typeface="Bahnschrift SemiBold Condensed" panose="020B0502040204020203" pitchFamily="34" charset="0"/>
              </a:rPr>
              <a:t>Rocío García</a:t>
            </a:r>
            <a:endParaRPr lang="es-MX" sz="1600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CD0625C-1F13-45C5-A60D-9003C73D00AF}"/>
              </a:ext>
            </a:extLst>
          </p:cNvPr>
          <p:cNvSpPr/>
          <p:nvPr/>
        </p:nvSpPr>
        <p:spPr>
          <a:xfrm>
            <a:off x="1290708" y="3839983"/>
            <a:ext cx="1488274" cy="291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600" b="1" dirty="0" smtClean="0">
                <a:latin typeface="Bahnschrift SemiBold Condensed" panose="020B0502040204020203" pitchFamily="34" charset="0"/>
              </a:rPr>
              <a:t>Norberto Estrada</a:t>
            </a:r>
            <a:endParaRPr lang="es-MX" sz="1600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CD0625C-1F13-45C5-A60D-9003C73D00AF}"/>
              </a:ext>
            </a:extLst>
          </p:cNvPr>
          <p:cNvSpPr/>
          <p:nvPr/>
        </p:nvSpPr>
        <p:spPr>
          <a:xfrm>
            <a:off x="1286435" y="4733959"/>
            <a:ext cx="1488274" cy="291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600" b="1" dirty="0" smtClean="0">
                <a:latin typeface="Bahnschrift SemiBold Condensed" panose="020B0502040204020203" pitchFamily="34" charset="0"/>
              </a:rPr>
              <a:t>Antonio Padilla</a:t>
            </a:r>
            <a:endParaRPr lang="es-MX" sz="1600" b="1" dirty="0">
              <a:latin typeface="Bahnschrift SemiBold Condensed" panose="020B0502040204020203" pitchFamily="34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7CD0625C-1F13-45C5-A60D-9003C73D00AF}"/>
              </a:ext>
            </a:extLst>
          </p:cNvPr>
          <p:cNvSpPr/>
          <p:nvPr/>
        </p:nvSpPr>
        <p:spPr>
          <a:xfrm>
            <a:off x="1286435" y="5700497"/>
            <a:ext cx="1488274" cy="291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600" b="1" dirty="0" smtClean="0">
                <a:latin typeface="Bahnschrift SemiBold Condensed" panose="020B0502040204020203" pitchFamily="34" charset="0"/>
              </a:rPr>
              <a:t>Norberto Estrada</a:t>
            </a:r>
            <a:endParaRPr lang="es-MX" sz="1600" b="1" dirty="0">
              <a:latin typeface="Bahnschrift SemiBold Condensed" panose="020B0502040204020203" pitchFamily="34" charset="0"/>
            </a:endParaRPr>
          </a:p>
        </p:txBody>
      </p:sp>
      <p:sp>
        <p:nvSpPr>
          <p:cNvPr id="7" name="Abrir llave 6"/>
          <p:cNvSpPr/>
          <p:nvPr/>
        </p:nvSpPr>
        <p:spPr>
          <a:xfrm>
            <a:off x="571861" y="1618380"/>
            <a:ext cx="1150538" cy="4595150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17934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7CD0625C-1F13-45C5-A60D-9003C73D00AF}"/>
              </a:ext>
            </a:extLst>
          </p:cNvPr>
          <p:cNvSpPr/>
          <p:nvPr/>
        </p:nvSpPr>
        <p:spPr>
          <a:xfrm>
            <a:off x="1661873" y="356874"/>
            <a:ext cx="6345658" cy="748146"/>
          </a:xfrm>
          <a:prstGeom prst="rect">
            <a:avLst/>
          </a:prstGeom>
          <a:solidFill>
            <a:srgbClr val="28F03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3600" b="1" dirty="0" smtClean="0">
                <a:latin typeface="Bahnschrift SemiBold Condensed" panose="020B0502040204020203" pitchFamily="34" charset="0"/>
              </a:rPr>
              <a:t>Responsables del proyecto y las fases</a:t>
            </a:r>
            <a:endParaRPr lang="es-MX" sz="3600" b="1" dirty="0">
              <a:latin typeface="Bahnschrift SemiBold Condensed" panose="020B0502040204020203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661873" y="1606731"/>
            <a:ext cx="6946550" cy="4770537"/>
          </a:xfrm>
          <a:prstGeom prst="rect">
            <a:avLst/>
          </a:prstGeom>
          <a:solidFill>
            <a:schemeClr val="tx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RESPONSABLES</a:t>
            </a:r>
          </a:p>
          <a:p>
            <a:endParaRPr lang="es-MX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Norberto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Rocío García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Antonio Padilla</a:t>
            </a:r>
          </a:p>
          <a:p>
            <a:endParaRPr lang="es-MX" sz="24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s-MX" sz="28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FASES </a:t>
            </a:r>
          </a:p>
          <a:p>
            <a:endParaRPr lang="es-MX" sz="28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Homogenización de Datos 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Implementación de App Web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Implementación de ERP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Seguridad y mantenimiento</a:t>
            </a:r>
            <a:endParaRPr lang="es-MX" sz="28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290457" y="4846320"/>
            <a:ext cx="2717074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/>
          <p:cNvSpPr/>
          <p:nvPr/>
        </p:nvSpPr>
        <p:spPr>
          <a:xfrm>
            <a:off x="5290457" y="5207726"/>
            <a:ext cx="2717074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 42"/>
          <p:cNvSpPr/>
          <p:nvPr/>
        </p:nvSpPr>
        <p:spPr>
          <a:xfrm>
            <a:off x="5290457" y="5569132"/>
            <a:ext cx="2717074" cy="182880"/>
          </a:xfrm>
          <a:prstGeom prst="rect">
            <a:avLst/>
          </a:prstGeom>
          <a:solidFill>
            <a:srgbClr val="01E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43"/>
          <p:cNvSpPr/>
          <p:nvPr/>
        </p:nvSpPr>
        <p:spPr>
          <a:xfrm>
            <a:off x="5290457" y="5930538"/>
            <a:ext cx="2717074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redondeado 13"/>
          <p:cNvSpPr/>
          <p:nvPr/>
        </p:nvSpPr>
        <p:spPr>
          <a:xfrm>
            <a:off x="5185954" y="1920240"/>
            <a:ext cx="2821577" cy="193330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FF00"/>
                </a:solidFill>
              </a:rPr>
              <a:t>El proyecto comienza el 17 de Junio y finaliza el 25 de Octubre, cubriendo así casi 4 meses de operación para la solución</a:t>
            </a:r>
            <a:endParaRPr lang="es-MX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26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7CD0625C-1F13-45C5-A60D-9003C73D00AF}"/>
              </a:ext>
            </a:extLst>
          </p:cNvPr>
          <p:cNvSpPr/>
          <p:nvPr/>
        </p:nvSpPr>
        <p:spPr>
          <a:xfrm>
            <a:off x="1661873" y="356874"/>
            <a:ext cx="7442938" cy="748146"/>
          </a:xfrm>
          <a:prstGeom prst="rect">
            <a:avLst/>
          </a:prstGeom>
          <a:solidFill>
            <a:srgbClr val="28F03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3600" b="1" dirty="0" smtClean="0">
                <a:latin typeface="Bahnschrift SemiBold Condensed" panose="020B0502040204020203" pitchFamily="34" charset="0"/>
              </a:rPr>
              <a:t>Cronograma y Diagrama de Gantt (FASE 1)</a:t>
            </a:r>
            <a:endParaRPr lang="es-MX" sz="3600" b="1" dirty="0">
              <a:latin typeface="Bahnschrift SemiBold Condensed" panose="020B05020402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641" t="31964" r="53583" b="26964"/>
          <a:stretch/>
        </p:blipFill>
        <p:spPr>
          <a:xfrm>
            <a:off x="1661873" y="1214847"/>
            <a:ext cx="4490733" cy="231584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8468" t="31697" r="1375" b="47053"/>
          <a:stretch/>
        </p:blipFill>
        <p:spPr>
          <a:xfrm>
            <a:off x="1661873" y="3640522"/>
            <a:ext cx="8902056" cy="117967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/>
          <a:srcRect l="8168" t="32768" r="13723" b="34732"/>
          <a:stretch/>
        </p:blipFill>
        <p:spPr>
          <a:xfrm>
            <a:off x="1661874" y="4930021"/>
            <a:ext cx="6946550" cy="162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36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7CD0625C-1F13-45C5-A60D-9003C73D00AF}"/>
              </a:ext>
            </a:extLst>
          </p:cNvPr>
          <p:cNvSpPr/>
          <p:nvPr/>
        </p:nvSpPr>
        <p:spPr>
          <a:xfrm>
            <a:off x="1661873" y="356874"/>
            <a:ext cx="7442938" cy="748146"/>
          </a:xfrm>
          <a:prstGeom prst="rect">
            <a:avLst/>
          </a:prstGeom>
          <a:solidFill>
            <a:srgbClr val="28F03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3600" b="1" dirty="0" smtClean="0">
                <a:latin typeface="Bahnschrift SemiBold Condensed" panose="020B0502040204020203" pitchFamily="34" charset="0"/>
              </a:rPr>
              <a:t>Cronograma y Diagrama de Gantt (FASE 2)</a:t>
            </a:r>
            <a:endParaRPr lang="es-MX" sz="3600" b="1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244" t="31875" r="53983" b="19197"/>
          <a:stretch/>
        </p:blipFill>
        <p:spPr>
          <a:xfrm>
            <a:off x="1661874" y="1306287"/>
            <a:ext cx="4177224" cy="262513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l="10075" t="33482" r="23361" b="46339"/>
          <a:stretch/>
        </p:blipFill>
        <p:spPr>
          <a:xfrm>
            <a:off x="1661873" y="4132691"/>
            <a:ext cx="5914584" cy="10080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/>
          <a:srcRect l="9172" t="33840" r="52276" b="20803"/>
          <a:stretch/>
        </p:blipFill>
        <p:spPr>
          <a:xfrm>
            <a:off x="7576457" y="4132691"/>
            <a:ext cx="3762103" cy="248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76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3BEEC55-5081-4E98-B6BA-04381C19DEF1}"/>
              </a:ext>
            </a:extLst>
          </p:cNvPr>
          <p:cNvSpPr txBox="1"/>
          <p:nvPr/>
        </p:nvSpPr>
        <p:spPr>
          <a:xfrm>
            <a:off x="1530925" y="2145257"/>
            <a:ext cx="9364758" cy="33412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¿Quienes somos?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Problemática del Cliente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Modelo de Gobierno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Implementación de un sistema Contable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Herramientas para centralizar las sucursales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Siguientes pasos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45EC27B-A43F-4A19-91B7-E19F7C418D32}"/>
              </a:ext>
            </a:extLst>
          </p:cNvPr>
          <p:cNvSpPr/>
          <p:nvPr/>
        </p:nvSpPr>
        <p:spPr>
          <a:xfrm>
            <a:off x="1530925" y="952785"/>
            <a:ext cx="6657111" cy="74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5400" b="1" dirty="0">
                <a:latin typeface="Bahnschrift SemiBold Condensed" panose="020B0502040204020203" pitchFamily="34" charset="0"/>
              </a:rPr>
              <a:t>DATA BASES SOLUTIONS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5E9C8C9-0125-4DF3-9F5F-194A3FF4B690}"/>
              </a:ext>
            </a:extLst>
          </p:cNvPr>
          <p:cNvSpPr/>
          <p:nvPr/>
        </p:nvSpPr>
        <p:spPr>
          <a:xfrm>
            <a:off x="8370565" y="952785"/>
            <a:ext cx="2525118" cy="748146"/>
          </a:xfrm>
          <a:prstGeom prst="rect">
            <a:avLst/>
          </a:prstGeom>
          <a:solidFill>
            <a:srgbClr val="28F03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latin typeface="Bahnschrift SemiBold Condensed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832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7CD0625C-1F13-45C5-A60D-9003C73D00AF}"/>
              </a:ext>
            </a:extLst>
          </p:cNvPr>
          <p:cNvSpPr/>
          <p:nvPr/>
        </p:nvSpPr>
        <p:spPr>
          <a:xfrm>
            <a:off x="1661873" y="356874"/>
            <a:ext cx="7442938" cy="748146"/>
          </a:xfrm>
          <a:prstGeom prst="rect">
            <a:avLst/>
          </a:prstGeom>
          <a:solidFill>
            <a:srgbClr val="28F03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3600" b="1" dirty="0" smtClean="0">
                <a:latin typeface="Bahnschrift SemiBold Condensed" panose="020B0502040204020203" pitchFamily="34" charset="0"/>
              </a:rPr>
              <a:t>Cronograma y Diagrama de Gantt (FASE 3)</a:t>
            </a:r>
            <a:endParaRPr lang="es-MX" sz="3600" b="1" dirty="0">
              <a:latin typeface="Bahnschrift SemiBold Condensed" panose="020B05020402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546" t="43839" r="53782" b="35089"/>
          <a:stretch/>
        </p:blipFill>
        <p:spPr>
          <a:xfrm>
            <a:off x="1661873" y="1502229"/>
            <a:ext cx="5682343" cy="15414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l="8469" t="32232" r="34807" b="40089"/>
          <a:stretch/>
        </p:blipFill>
        <p:spPr>
          <a:xfrm>
            <a:off x="1661873" y="3252651"/>
            <a:ext cx="4686676" cy="12857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/>
          <a:srcRect l="32263" t="32768" r="21554" b="36161"/>
          <a:stretch/>
        </p:blipFill>
        <p:spPr>
          <a:xfrm>
            <a:off x="6165669" y="3252651"/>
            <a:ext cx="3918857" cy="148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63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7CD0625C-1F13-45C5-A60D-9003C73D00AF}"/>
              </a:ext>
            </a:extLst>
          </p:cNvPr>
          <p:cNvSpPr/>
          <p:nvPr/>
        </p:nvSpPr>
        <p:spPr>
          <a:xfrm>
            <a:off x="1661873" y="356874"/>
            <a:ext cx="7442938" cy="748146"/>
          </a:xfrm>
          <a:prstGeom prst="rect">
            <a:avLst/>
          </a:prstGeom>
          <a:solidFill>
            <a:srgbClr val="28F03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3600" b="1" dirty="0" smtClean="0">
                <a:latin typeface="Bahnschrift SemiBold Condensed" panose="020B0502040204020203" pitchFamily="34" charset="0"/>
              </a:rPr>
              <a:t>Cronograma y Diagrama de Gantt (FASE 4)</a:t>
            </a:r>
            <a:endParaRPr lang="es-MX" sz="3600" b="1" dirty="0">
              <a:latin typeface="Bahnschrift SemiBold Condensed" panose="020B05020402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4252" t="64018" r="53782" b="19018"/>
          <a:stretch/>
        </p:blipFill>
        <p:spPr>
          <a:xfrm>
            <a:off x="1661873" y="1358537"/>
            <a:ext cx="5460275" cy="124097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l="33970" t="33482" r="18743" b="20089"/>
          <a:stretch/>
        </p:blipFill>
        <p:spPr>
          <a:xfrm>
            <a:off x="1661873" y="2853026"/>
            <a:ext cx="5862333" cy="3236108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H="1">
            <a:off x="5466805" y="5316583"/>
            <a:ext cx="411480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465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3BD9D66-7287-4621-80BE-4A08B77C6C05}"/>
              </a:ext>
            </a:extLst>
          </p:cNvPr>
          <p:cNvSpPr txBox="1"/>
          <p:nvPr/>
        </p:nvSpPr>
        <p:spPr>
          <a:xfrm>
            <a:off x="1530925" y="2274838"/>
            <a:ext cx="9364758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	Nuestra empresa está dedicada a la creación y solución de bases de datos requeridas por las diferentes empresas, ya sean pequeñas, medianas o grandes.</a:t>
            </a:r>
          </a:p>
          <a:p>
            <a:pPr algn="just"/>
            <a:endParaRPr lang="es-MX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r>
              <a:rPr lang="es-MX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	Nuestras soluciones están creadas con base a las diferentes herramientas de bases de datos existentes y le otorgan a nuestros clientes el manejo y gestión de los diferentes datos y archivos históricos y estadísticos, para un mejor control de la empresa.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161A6CB-28AB-4020-BBF5-21B11C60B352}"/>
              </a:ext>
            </a:extLst>
          </p:cNvPr>
          <p:cNvSpPr/>
          <p:nvPr/>
        </p:nvSpPr>
        <p:spPr>
          <a:xfrm>
            <a:off x="1530925" y="952785"/>
            <a:ext cx="6657111" cy="74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5400" b="1" dirty="0">
                <a:latin typeface="Bahnschrift SemiBold Condensed" panose="020B0502040204020203" pitchFamily="34" charset="0"/>
              </a:rPr>
              <a:t>DATA BASES SOLUTIONS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CDC7E-7AE7-4442-A395-2DF73702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Quienes somos?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FBBBEC5-5B28-4078-83AF-0C5C45AE9012}"/>
              </a:ext>
            </a:extLst>
          </p:cNvPr>
          <p:cNvSpPr/>
          <p:nvPr/>
        </p:nvSpPr>
        <p:spPr>
          <a:xfrm>
            <a:off x="8370565" y="952785"/>
            <a:ext cx="2525118" cy="748146"/>
          </a:xfrm>
          <a:prstGeom prst="rect">
            <a:avLst/>
          </a:prstGeom>
          <a:solidFill>
            <a:srgbClr val="28F03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latin typeface="Bahnschrift SemiBold Condensed" panose="020B0502040204020203" pitchFamily="34" charset="0"/>
              </a:rPr>
              <a:t>¿QUIÉNES SOMOS?</a:t>
            </a:r>
          </a:p>
        </p:txBody>
      </p:sp>
    </p:spTree>
    <p:extLst>
      <p:ext uri="{BB962C8B-B14F-4D97-AF65-F5344CB8AC3E}">
        <p14:creationId xmlns:p14="http://schemas.microsoft.com/office/powerpoint/2010/main" val="27362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3BD9D66-7287-4621-80BE-4A08B77C6C05}"/>
              </a:ext>
            </a:extLst>
          </p:cNvPr>
          <p:cNvSpPr txBox="1"/>
          <p:nvPr/>
        </p:nvSpPr>
        <p:spPr>
          <a:xfrm>
            <a:off x="1530925" y="1808019"/>
            <a:ext cx="8763002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	El cliente en cuestión (actual) se llama </a:t>
            </a:r>
            <a:r>
              <a:rPr lang="es-MX" sz="2400" b="1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MAESMESA </a:t>
            </a: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y se dedica a la fabricación de complementos para el pintor, tales como botes de pintura, palas de medición, filtros, etc.</a:t>
            </a: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	La empresa es pequeña y está a punto de convertirse en mediana. Actualmente tiene tres puntos de operación, siendo los principales “Del Valle”, “Tláhuac” y “La Noria”. Manejan un gran número de productos y el inventario es extenso, además de las ventas y facturas que se realizan cada día. </a:t>
            </a: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	Actualmente manejan sus datos sólo en Excel y en pequeñas bases de datos como PHP para la página web y SQL dentro de cada equipo, pero al expandirse les es necesario homogenizar sus bases de datos en una sola, para un mejor control.</a:t>
            </a:r>
            <a:endParaRPr lang="es-MX" sz="2400" b="1" dirty="0">
              <a:solidFill>
                <a:srgbClr val="FF000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7ED3CBC-A4B9-45DF-9CBA-0D23F2ABF910}"/>
              </a:ext>
            </a:extLst>
          </p:cNvPr>
          <p:cNvSpPr/>
          <p:nvPr/>
        </p:nvSpPr>
        <p:spPr>
          <a:xfrm>
            <a:off x="1530925" y="873332"/>
            <a:ext cx="4363100" cy="748146"/>
          </a:xfrm>
          <a:prstGeom prst="rect">
            <a:avLst/>
          </a:prstGeom>
          <a:solidFill>
            <a:srgbClr val="28F03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3600" b="1" dirty="0">
                <a:latin typeface="Bahnschrift SemiBold Condensed" panose="020B0502040204020203" pitchFamily="34" charset="0"/>
              </a:rPr>
              <a:t>PROBLEMÁTICA DEL CLIENTE</a:t>
            </a:r>
          </a:p>
        </p:txBody>
      </p:sp>
    </p:spTree>
    <p:extLst>
      <p:ext uri="{BB962C8B-B14F-4D97-AF65-F5344CB8AC3E}">
        <p14:creationId xmlns:p14="http://schemas.microsoft.com/office/powerpoint/2010/main" val="133627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3BD9D66-7287-4621-80BE-4A08B77C6C05}"/>
              </a:ext>
            </a:extLst>
          </p:cNvPr>
          <p:cNvSpPr txBox="1"/>
          <p:nvPr/>
        </p:nvSpPr>
        <p:spPr>
          <a:xfrm>
            <a:off x="1530925" y="1808019"/>
            <a:ext cx="8763002" cy="37856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	A pesar de tener su información en Excel y bases de datos no robustas, los datos representan 5 TB de memoria y se necesita de homogenizar la información en una sola BD, además de reducir a 3 TB el espacio. </a:t>
            </a: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	El cliente requiere que la información sea minimizada en 3 días, pues al abrir más puntos de operación se necesita de un inventario y auditoria con la cual puedan justificar su producción ante diversas organizaciones gubernamentales .</a:t>
            </a: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	El plus que se le dará al cliente es la información estadísticas y los datos históricos para la próximas tendencias en ventas.</a:t>
            </a:r>
            <a:endParaRPr lang="es-MX" sz="2400" b="1" dirty="0">
              <a:solidFill>
                <a:srgbClr val="FF000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161A6CB-28AB-4020-BBF5-21B11C60B352}"/>
              </a:ext>
            </a:extLst>
          </p:cNvPr>
          <p:cNvSpPr/>
          <p:nvPr/>
        </p:nvSpPr>
        <p:spPr>
          <a:xfrm>
            <a:off x="1530925" y="481445"/>
            <a:ext cx="6657111" cy="74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5400" b="1" dirty="0">
                <a:latin typeface="Bahnschrift SemiBold Condensed" panose="020B0502040204020203" pitchFamily="34" charset="0"/>
              </a:rPr>
              <a:t>DATA BASES SOLUTIONS</a:t>
            </a:r>
          </a:p>
        </p:txBody>
      </p:sp>
    </p:spTree>
    <p:extLst>
      <p:ext uri="{BB962C8B-B14F-4D97-AF65-F5344CB8AC3E}">
        <p14:creationId xmlns:p14="http://schemas.microsoft.com/office/powerpoint/2010/main" val="212665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C5FC2BC-C98D-41DF-A21B-6876E8D4CA03}"/>
              </a:ext>
            </a:extLst>
          </p:cNvPr>
          <p:cNvSpPr/>
          <p:nvPr/>
        </p:nvSpPr>
        <p:spPr>
          <a:xfrm>
            <a:off x="1369178" y="638286"/>
            <a:ext cx="6485849" cy="74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3600" b="1" dirty="0">
                <a:latin typeface="Bahnschrift SemiBold Condensed" panose="020B0502040204020203" pitchFamily="34" charset="0"/>
              </a:rPr>
              <a:t>HOMOLOGAR 3 SUCURSALES EN UNA SOLA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66CB826-81F6-4BCD-9A5F-6B80D18C4B74}"/>
              </a:ext>
            </a:extLst>
          </p:cNvPr>
          <p:cNvSpPr/>
          <p:nvPr/>
        </p:nvSpPr>
        <p:spPr>
          <a:xfrm>
            <a:off x="1983036" y="1969384"/>
            <a:ext cx="1388125" cy="1905918"/>
          </a:xfrm>
          <a:prstGeom prst="round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0" name="Picture 6" descr="Resultado de imagen para icono base de datos">
            <a:extLst>
              <a:ext uri="{FF2B5EF4-FFF2-40B4-BE49-F238E27FC236}">
                <a16:creationId xmlns:a16="http://schemas.microsoft.com/office/drawing/2014/main" id="{0BF141D8-A6C6-4551-8BD2-B005E9100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709" y="3225306"/>
            <a:ext cx="1055554" cy="105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16BE4EF-2BB0-433F-BA19-408874A0F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436" y="1969384"/>
            <a:ext cx="1871634" cy="234716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010A48B-5660-4636-B991-E753BD48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714" y="4338581"/>
            <a:ext cx="1871634" cy="2347163"/>
          </a:xfrm>
          <a:prstGeom prst="rect">
            <a:avLst/>
          </a:prstGeom>
        </p:spPr>
      </p:pic>
      <p:pic>
        <p:nvPicPr>
          <p:cNvPr id="16" name="Picture 6" descr="Resultado de imagen para icono base de datos">
            <a:extLst>
              <a:ext uri="{FF2B5EF4-FFF2-40B4-BE49-F238E27FC236}">
                <a16:creationId xmlns:a16="http://schemas.microsoft.com/office/drawing/2014/main" id="{53596FD7-54A3-4326-A6CC-BE669E35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283" y="2337851"/>
            <a:ext cx="1628312" cy="162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742A7DF-C842-436F-9256-27E439FA6C59}"/>
              </a:ext>
            </a:extLst>
          </p:cNvPr>
          <p:cNvCxnSpPr>
            <a:endCxn id="16" idx="3"/>
          </p:cNvCxnSpPr>
          <p:nvPr/>
        </p:nvCxnSpPr>
        <p:spPr>
          <a:xfrm flipH="1">
            <a:off x="6516595" y="3142965"/>
            <a:ext cx="1338432" cy="9042"/>
          </a:xfrm>
          <a:prstGeom prst="straightConnector1">
            <a:avLst/>
          </a:prstGeom>
          <a:ln w="76200">
            <a:solidFill>
              <a:srgbClr val="28F0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4C83D62-13B5-46EB-8176-F1841DFF2EF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702439" y="3966163"/>
            <a:ext cx="0" cy="1277866"/>
          </a:xfrm>
          <a:prstGeom prst="straightConnector1">
            <a:avLst/>
          </a:prstGeom>
          <a:ln w="76200">
            <a:solidFill>
              <a:srgbClr val="28F0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3FA8E41-252C-4641-80AD-9330080D661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524037" y="3152007"/>
            <a:ext cx="1364246" cy="0"/>
          </a:xfrm>
          <a:prstGeom prst="straightConnector1">
            <a:avLst/>
          </a:prstGeom>
          <a:ln w="76200">
            <a:solidFill>
              <a:srgbClr val="28F0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BF36CC1-18F0-4A3F-8D1C-14C52E26FDC7}"/>
              </a:ext>
            </a:extLst>
          </p:cNvPr>
          <p:cNvSpPr/>
          <p:nvPr/>
        </p:nvSpPr>
        <p:spPr>
          <a:xfrm>
            <a:off x="1527705" y="4025706"/>
            <a:ext cx="1149393" cy="579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800" b="1" dirty="0">
                <a:latin typeface="Bahnschrift SemiBold Condensed" panose="020B0502040204020203" pitchFamily="34" charset="0"/>
              </a:rPr>
              <a:t>Tláhuac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5B16CAF-E83A-4D60-B8AD-D5DDAC527797}"/>
              </a:ext>
            </a:extLst>
          </p:cNvPr>
          <p:cNvSpPr/>
          <p:nvPr/>
        </p:nvSpPr>
        <p:spPr>
          <a:xfrm>
            <a:off x="6611114" y="4954334"/>
            <a:ext cx="1149393" cy="579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800" b="1" dirty="0">
                <a:latin typeface="Bahnschrift SemiBold Condensed" panose="020B0502040204020203" pitchFamily="34" charset="0"/>
              </a:rPr>
              <a:t>La Noria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A1992F2-7AA2-4F49-9484-6C7988167DCD}"/>
              </a:ext>
            </a:extLst>
          </p:cNvPr>
          <p:cNvSpPr/>
          <p:nvPr/>
        </p:nvSpPr>
        <p:spPr>
          <a:xfrm>
            <a:off x="9514326" y="2645916"/>
            <a:ext cx="1227120" cy="579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800" b="1" dirty="0">
                <a:latin typeface="Bahnschrift SemiBold Condensed" panose="020B0502040204020203" pitchFamily="34" charset="0"/>
              </a:rPr>
              <a:t>Del Valle</a:t>
            </a:r>
          </a:p>
        </p:txBody>
      </p:sp>
    </p:spTree>
    <p:extLst>
      <p:ext uri="{BB962C8B-B14F-4D97-AF65-F5344CB8AC3E}">
        <p14:creationId xmlns:p14="http://schemas.microsoft.com/office/powerpoint/2010/main" val="299822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564217-0F19-4883-8438-EA9C448785F6}"/>
              </a:ext>
            </a:extLst>
          </p:cNvPr>
          <p:cNvGrpSpPr/>
          <p:nvPr/>
        </p:nvGrpSpPr>
        <p:grpSpPr>
          <a:xfrm>
            <a:off x="515218" y="1518134"/>
            <a:ext cx="11427066" cy="5235206"/>
            <a:chOff x="515352" y="1517636"/>
            <a:chExt cx="11316530" cy="5172988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gray">
            <a:xfrm rot="16200000">
              <a:off x="339090" y="1790407"/>
              <a:ext cx="836212" cy="483687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buClr>
                  <a:srgbClr val="CCCCCC"/>
                </a:buClr>
              </a:pPr>
              <a:r>
                <a:rPr lang="en-US" sz="1400" dirty="0">
                  <a:solidFill>
                    <a:srgbClr val="FFFFFF"/>
                  </a:solidFill>
                </a:rPr>
                <a:t>Executive </a:t>
              </a:r>
              <a:br>
                <a:rPr lang="en-US" sz="1400" dirty="0">
                  <a:solidFill>
                    <a:srgbClr val="FFFFFF"/>
                  </a:solidFill>
                </a:rPr>
              </a:br>
              <a:r>
                <a:rPr lang="en-US" sz="1400" dirty="0">
                  <a:solidFill>
                    <a:srgbClr val="FFFFFF"/>
                  </a:solidFill>
                </a:rPr>
                <a:t>Sponsor</a:t>
              </a:r>
            </a:p>
          </p:txBody>
        </p:sp>
        <p:sp>
          <p:nvSpPr>
            <p:cNvPr id="4" name="Rectangle 7"/>
            <p:cNvSpPr>
              <a:spLocks noChangeArrowheads="1"/>
            </p:cNvSpPr>
            <p:nvPr/>
          </p:nvSpPr>
          <p:spPr bwMode="gray">
            <a:xfrm rot="16200000">
              <a:off x="255173" y="5560622"/>
              <a:ext cx="1012518" cy="483687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buClr>
                  <a:srgbClr val="CCCCCC"/>
                </a:buClr>
              </a:pPr>
              <a:r>
                <a:rPr lang="en-US" sz="1400" dirty="0">
                  <a:solidFill>
                    <a:srgbClr val="FFFFFF"/>
                  </a:solidFill>
                </a:rPr>
                <a:t>Global SAP Back Office</a:t>
              </a:r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gray">
            <a:xfrm rot="16200000">
              <a:off x="-154595" y="3274923"/>
              <a:ext cx="1823581" cy="483688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buClr>
                  <a:srgbClr val="CCCCCC"/>
                </a:buClr>
              </a:pPr>
              <a:r>
                <a:rPr lang="en-US" sz="1400" dirty="0">
                  <a:solidFill>
                    <a:srgbClr val="FFFFFF"/>
                  </a:solidFill>
                </a:rPr>
                <a:t>Engagement Management</a:t>
              </a:r>
            </a:p>
          </p:txBody>
        </p:sp>
        <p:sp>
          <p:nvSpPr>
            <p:cNvPr id="6" name="Rectangle 31"/>
            <p:cNvSpPr>
              <a:spLocks noChangeArrowheads="1"/>
            </p:cNvSpPr>
            <p:nvPr/>
          </p:nvSpPr>
          <p:spPr bwMode="gray">
            <a:xfrm rot="16200000">
              <a:off x="482689" y="4617918"/>
              <a:ext cx="549017" cy="483687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>
                <a:lnSpc>
                  <a:spcPct val="90000"/>
                </a:lnSpc>
                <a:buClr>
                  <a:srgbClr val="CCCCCC"/>
                </a:buClr>
              </a:pPr>
              <a:r>
                <a:rPr lang="en-US" sz="1400" dirty="0">
                  <a:solidFill>
                    <a:srgbClr val="FFFFFF"/>
                  </a:solidFill>
                </a:rPr>
                <a:t>Front Office</a:t>
              </a: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gray">
            <a:xfrm>
              <a:off x="2221397" y="3727369"/>
              <a:ext cx="2047348" cy="70924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ysDot"/>
              <a:miter lim="800000"/>
              <a:headEnd/>
              <a:tailEnd/>
            </a:ln>
          </p:spPr>
          <p:txBody>
            <a:bodyPr lIns="54399" tIns="54399" rIns="54399" bIns="54399" anchor="ctr"/>
            <a:lstStyle/>
            <a:p>
              <a:pPr algn="ctr">
                <a:spcAft>
                  <a:spcPts val="953"/>
                </a:spcAft>
                <a:buClr>
                  <a:srgbClr val="000000"/>
                </a:buClr>
                <a:buSzPct val="80000"/>
              </a:pPr>
              <a:r>
                <a:rPr lang="en-US" sz="1050" dirty="0">
                  <a:solidFill>
                    <a:srgbClr val="000000"/>
                  </a:solidFill>
                </a:rPr>
                <a:t> </a:t>
              </a:r>
              <a:br>
                <a:rPr lang="en-US" sz="1050" dirty="0">
                  <a:solidFill>
                    <a:srgbClr val="000000"/>
                  </a:solidFill>
                </a:rPr>
              </a:br>
              <a:r>
                <a:rPr lang="en-US" sz="1050" dirty="0">
                  <a:solidFill>
                    <a:srgbClr val="000000"/>
                  </a:solidFill>
                </a:rPr>
                <a:t> Engagement Manager</a:t>
              </a: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gray">
            <a:xfrm>
              <a:off x="2221397" y="2618392"/>
              <a:ext cx="2047348" cy="94533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ysDot"/>
              <a:miter lim="800000"/>
              <a:headEnd/>
              <a:tailEnd/>
            </a:ln>
          </p:spPr>
          <p:txBody>
            <a:bodyPr lIns="54399" tIns="54399" rIns="54399" bIns="54399" anchor="ctr"/>
            <a:lstStyle/>
            <a:p>
              <a:pPr algn="ctr">
                <a:spcAft>
                  <a:spcPts val="600"/>
                </a:spcAft>
                <a:buClr>
                  <a:srgbClr val="000000"/>
                </a:buClr>
                <a:buSzPct val="80000"/>
              </a:pPr>
              <a:r>
                <a:rPr lang="en-US" sz="1200" b="1" dirty="0">
                  <a:solidFill>
                    <a:srgbClr val="000000"/>
                  </a:solidFill>
                </a:rPr>
                <a:t/>
              </a:r>
              <a:br>
                <a:rPr lang="en-US" sz="1200" b="1" dirty="0">
                  <a:solidFill>
                    <a:srgbClr val="000000"/>
                  </a:solidFill>
                </a:rPr>
              </a:b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b="1" dirty="0">
                  <a:solidFill>
                    <a:srgbClr val="000000"/>
                  </a:solidFill>
                </a:rPr>
                <a:t/>
              </a:r>
              <a:br>
                <a:rPr lang="en-US" sz="1200" b="1" dirty="0">
                  <a:solidFill>
                    <a:srgbClr val="000000"/>
                  </a:solidFill>
                </a:rPr>
              </a:br>
              <a:r>
                <a:rPr lang="en-US" sz="1050" dirty="0">
                  <a:solidFill>
                    <a:srgbClr val="000000"/>
                  </a:solidFill>
                </a:rPr>
                <a:t>Engagement</a:t>
              </a:r>
              <a:br>
                <a:rPr lang="en-US" sz="1050" dirty="0">
                  <a:solidFill>
                    <a:srgbClr val="000000"/>
                  </a:solidFill>
                </a:rPr>
              </a:br>
              <a:r>
                <a:rPr lang="en-US" sz="1050" dirty="0">
                  <a:solidFill>
                    <a:srgbClr val="000000"/>
                  </a:solidFill>
                </a:rPr>
                <a:t> Owner</a:t>
              </a:r>
            </a:p>
            <a:p>
              <a:pPr algn="ctr">
                <a:spcAft>
                  <a:spcPts val="953"/>
                </a:spcAft>
                <a:buClr>
                  <a:srgbClr val="000000"/>
                </a:buClr>
                <a:buSzPct val="80000"/>
              </a:pP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gray">
            <a:xfrm>
              <a:off x="2221397" y="4587391"/>
              <a:ext cx="2047348" cy="70325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ysDot"/>
              <a:miter lim="800000"/>
              <a:headEnd/>
              <a:tailEnd/>
            </a:ln>
          </p:spPr>
          <p:txBody>
            <a:bodyPr lIns="54399" tIns="54399" rIns="54399" bIns="54399" anchor="ctr"/>
            <a:lstStyle/>
            <a:p>
              <a:pPr algn="ctr">
                <a:spcAft>
                  <a:spcPts val="953"/>
                </a:spcAft>
                <a:buClr>
                  <a:srgbClr val="000000"/>
                </a:buClr>
                <a:buSzPct val="80000"/>
              </a:pPr>
              <a:r>
                <a:rPr lang="en-US" sz="1200" dirty="0">
                  <a:solidFill>
                    <a:srgbClr val="000000"/>
                  </a:solidFill>
                </a:rPr>
                <a:t> Team(s) / </a:t>
              </a:r>
              <a:br>
                <a:rPr lang="en-US" sz="1200" dirty="0">
                  <a:solidFill>
                    <a:srgbClr val="000000"/>
                  </a:solidFill>
                </a:rPr>
              </a:br>
              <a:r>
                <a:rPr lang="en-US" sz="1200" dirty="0">
                  <a:solidFill>
                    <a:srgbClr val="000000"/>
                  </a:solidFill>
                </a:rPr>
                <a:t>Partner Team(s)</a:t>
              </a: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gray">
            <a:xfrm>
              <a:off x="2221397" y="1631356"/>
              <a:ext cx="2047348" cy="81900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ysDot"/>
              <a:miter lim="800000"/>
              <a:headEnd/>
              <a:tailEnd/>
            </a:ln>
          </p:spPr>
          <p:txBody>
            <a:bodyPr lIns="54399" tIns="54399" rIns="54399" bIns="54399" anchor="ctr"/>
            <a:lstStyle/>
            <a:p>
              <a:pPr algn="ctr">
                <a:spcAft>
                  <a:spcPts val="600"/>
                </a:spcAft>
                <a:buClr>
                  <a:srgbClr val="000000"/>
                </a:buClr>
                <a:buSzPct val="80000"/>
              </a:pPr>
              <a:r>
                <a:rPr lang="en-US" sz="1050" dirty="0">
                  <a:solidFill>
                    <a:srgbClr val="000000"/>
                  </a:solidFill>
                </a:rPr>
                <a:t/>
              </a:r>
              <a:br>
                <a:rPr lang="en-US" sz="1050" dirty="0">
                  <a:solidFill>
                    <a:srgbClr val="000000"/>
                  </a:solidFill>
                </a:rPr>
              </a:br>
              <a:r>
                <a:rPr lang="en-US" sz="1050" dirty="0">
                  <a:solidFill>
                    <a:srgbClr val="000000"/>
                  </a:solidFill>
                </a:rPr>
                <a:t>Executive Sponsor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0502" y="3614420"/>
              <a:ext cx="828000" cy="82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2913" y="1662839"/>
              <a:ext cx="720000" cy="720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3804" y="2691104"/>
              <a:ext cx="720000" cy="720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94306" y="4509466"/>
              <a:ext cx="468000" cy="625486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>
              <a:off x="5127267" y="1642506"/>
              <a:ext cx="2442456" cy="3649994"/>
              <a:chOff x="4892791" y="1312705"/>
              <a:chExt cx="2443592" cy="3983375"/>
            </a:xfrm>
          </p:grpSpPr>
          <p:sp>
            <p:nvSpPr>
              <p:cNvPr id="23" name="Rectangle 12"/>
              <p:cNvSpPr>
                <a:spLocks noChangeArrowheads="1"/>
              </p:cNvSpPr>
              <p:nvPr/>
            </p:nvSpPr>
            <p:spPr bwMode="gray">
              <a:xfrm>
                <a:off x="4892791" y="2426008"/>
                <a:ext cx="2443592" cy="823086"/>
              </a:xfrm>
              <a:prstGeom prst="rect">
                <a:avLst/>
              </a:prstGeom>
              <a:noFill/>
              <a:ln w="38100">
                <a:solidFill>
                  <a:srgbClr val="0076CB"/>
                </a:solidFill>
                <a:prstDash val="sysDot"/>
                <a:miter lim="800000"/>
                <a:headEnd/>
                <a:tailEnd/>
              </a:ln>
            </p:spPr>
            <p:txBody>
              <a:bodyPr lIns="54399" tIns="54399" rIns="54399" bIns="54399" anchor="ctr"/>
              <a:lstStyle/>
              <a:p>
                <a:pPr algn="ctr">
                  <a:spcAft>
                    <a:spcPts val="953"/>
                  </a:spcAft>
                  <a:buClr>
                    <a:srgbClr val="000000"/>
                  </a:buClr>
                  <a:buSzPct val="80000"/>
                </a:pPr>
                <a:endParaRPr lang="en-US" sz="1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13"/>
              <p:cNvSpPr>
                <a:spLocks noChangeArrowheads="1"/>
              </p:cNvSpPr>
              <p:nvPr/>
            </p:nvSpPr>
            <p:spPr bwMode="gray">
              <a:xfrm>
                <a:off x="4892791" y="1312705"/>
                <a:ext cx="2443592" cy="951171"/>
              </a:xfrm>
              <a:prstGeom prst="rect">
                <a:avLst/>
              </a:prstGeom>
              <a:noFill/>
              <a:ln w="38100">
                <a:solidFill>
                  <a:srgbClr val="0076CB"/>
                </a:solidFill>
                <a:prstDash val="sysDot"/>
                <a:miter lim="800000"/>
                <a:headEnd/>
                <a:tailEnd/>
              </a:ln>
            </p:spPr>
            <p:txBody>
              <a:bodyPr lIns="54399" tIns="54399" rIns="54399" bIns="54399" anchor="ctr"/>
              <a:lstStyle/>
              <a:p>
                <a:pPr algn="ctr">
                  <a:spcAft>
                    <a:spcPts val="953"/>
                  </a:spcAft>
                  <a:buClr>
                    <a:srgbClr val="000000"/>
                  </a:buClr>
                  <a:buSzPct val="80000"/>
                </a:pPr>
                <a:r>
                  <a:rPr lang="en-US" sz="1200" b="1" dirty="0">
                    <a:solidFill>
                      <a:srgbClr val="000000"/>
                    </a:solidFill>
                  </a:rPr>
                  <a:t/>
                </a:r>
                <a:br>
                  <a:rPr lang="en-US" sz="1200" b="1" dirty="0">
                    <a:solidFill>
                      <a:srgbClr val="000000"/>
                    </a:solidFill>
                  </a:rPr>
                </a:br>
                <a:endParaRPr lang="en-US" sz="1200" b="1" dirty="0">
                  <a:solidFill>
                    <a:srgbClr val="000000"/>
                  </a:solidFill>
                </a:endParaRPr>
              </a:p>
              <a:p>
                <a:pPr algn="ctr">
                  <a:spcAft>
                    <a:spcPts val="953"/>
                  </a:spcAft>
                  <a:buClr>
                    <a:srgbClr val="000000"/>
                  </a:buClr>
                  <a:buSzPct val="80000"/>
                </a:pPr>
                <a:endParaRPr lang="en-US" sz="1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17"/>
              <p:cNvSpPr>
                <a:spLocks noChangeArrowheads="1"/>
              </p:cNvSpPr>
              <p:nvPr/>
            </p:nvSpPr>
            <p:spPr bwMode="gray">
              <a:xfrm>
                <a:off x="4892791" y="3398533"/>
                <a:ext cx="2443592" cy="1897547"/>
              </a:xfrm>
              <a:prstGeom prst="rect">
                <a:avLst/>
              </a:prstGeom>
              <a:noFill/>
              <a:ln w="38100">
                <a:solidFill>
                  <a:srgbClr val="0076CB"/>
                </a:solidFill>
                <a:prstDash val="sysDot"/>
                <a:miter lim="800000"/>
                <a:headEnd/>
                <a:tailEnd/>
              </a:ln>
            </p:spPr>
            <p:txBody>
              <a:bodyPr lIns="54399" tIns="54399" rIns="54399" bIns="54399" anchor="ctr"/>
              <a:lstStyle/>
              <a:p>
                <a:pPr algn="ctr">
                  <a:spcAft>
                    <a:spcPts val="953"/>
                  </a:spcAft>
                  <a:buClr>
                    <a:srgbClr val="000000"/>
                  </a:buClr>
                  <a:buSzPct val="80000"/>
                </a:pPr>
                <a:endParaRPr lang="en-US" sz="1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423968" y="1535871"/>
                <a:ext cx="1397549" cy="277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rgbClr val="000000"/>
                    </a:solidFill>
                  </a:rPr>
                  <a:t>SAP Executive Sponsor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471803" y="2585951"/>
                <a:ext cx="1302903" cy="277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953"/>
                  </a:spcAft>
                  <a:buClr>
                    <a:srgbClr val="000000"/>
                  </a:buClr>
                  <a:buSzPct val="80000"/>
                </a:pPr>
                <a:r>
                  <a:rPr lang="en-US" sz="1050" dirty="0">
                    <a:solidFill>
                      <a:srgbClr val="000000"/>
                    </a:solidFill>
                  </a:rPr>
                  <a:t>Engineering Architect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306769" y="4039999"/>
                <a:ext cx="1634967" cy="277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953"/>
                  </a:spcAft>
                  <a:buClr>
                    <a:srgbClr val="000000"/>
                  </a:buClr>
                  <a:buSzPct val="80000"/>
                </a:pPr>
                <a:r>
                  <a:rPr lang="en-US" sz="1050" dirty="0">
                    <a:solidFill>
                      <a:srgbClr val="000000"/>
                    </a:solidFill>
                  </a:rPr>
                  <a:t>Technical Quality Manager</a:t>
                </a:r>
              </a:p>
            </p:txBody>
          </p:sp>
        </p:grpSp>
        <p:sp>
          <p:nvSpPr>
            <p:cNvPr id="54" name="Arrow: Left-Right 53"/>
            <p:cNvSpPr/>
            <p:nvPr/>
          </p:nvSpPr>
          <p:spPr bwMode="gray">
            <a:xfrm rot="5400000">
              <a:off x="6545408" y="3269811"/>
              <a:ext cx="3809415" cy="305066"/>
            </a:xfrm>
            <a:prstGeom prst="leftRightArrow">
              <a:avLst/>
            </a:prstGeom>
            <a:noFill/>
            <a:ln w="19050" algn="ctr">
              <a:solidFill>
                <a:srgbClr val="0076CB"/>
              </a:solidFill>
              <a:miter lim="800000"/>
              <a:headEnd/>
              <a:tailEnd/>
            </a:ln>
          </p:spPr>
          <p:txBody>
            <a:bodyPr lIns="89935" tIns="71947" rIns="89935" bIns="71947" rtlCol="0" anchor="ctr"/>
            <a:lstStyle/>
            <a:p>
              <a:pPr algn="ctr" defTabSz="913760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999" kern="0" dirty="0" err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 flipV="1">
              <a:off x="4335960" y="2169628"/>
              <a:ext cx="724103" cy="1852"/>
            </a:xfrm>
            <a:prstGeom prst="straightConnector1">
              <a:avLst/>
            </a:prstGeom>
            <a:ln w="9525">
              <a:solidFill>
                <a:srgbClr val="0076C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4335960" y="3075617"/>
              <a:ext cx="724103" cy="1852"/>
            </a:xfrm>
            <a:prstGeom prst="straightConnector1">
              <a:avLst/>
            </a:prstGeom>
            <a:ln w="9525">
              <a:solidFill>
                <a:srgbClr val="0076C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 flipV="1">
              <a:off x="4314985" y="4163175"/>
              <a:ext cx="724103" cy="1852"/>
            </a:xfrm>
            <a:prstGeom prst="straightConnector1">
              <a:avLst/>
            </a:prstGeom>
            <a:ln w="9525">
              <a:solidFill>
                <a:srgbClr val="0076C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 flipV="1">
              <a:off x="4326497" y="4845276"/>
              <a:ext cx="724103" cy="1852"/>
            </a:xfrm>
            <a:prstGeom prst="straightConnector1">
              <a:avLst/>
            </a:prstGeom>
            <a:ln w="9525">
              <a:solidFill>
                <a:srgbClr val="0076C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4335958" y="3369986"/>
              <a:ext cx="703129" cy="611623"/>
            </a:xfrm>
            <a:prstGeom prst="straightConnector1">
              <a:avLst/>
            </a:prstGeom>
            <a:ln w="9525">
              <a:solidFill>
                <a:srgbClr val="0076C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86"/>
            <p:cNvSpPr>
              <a:spLocks noChangeArrowheads="1"/>
            </p:cNvSpPr>
            <p:nvPr/>
          </p:nvSpPr>
          <p:spPr bwMode="gray">
            <a:xfrm>
              <a:off x="8960848" y="1641700"/>
              <a:ext cx="2871034" cy="4551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107085" tIns="55684" rIns="107085" bIns="55684"/>
            <a:lstStyle/>
            <a:p>
              <a:pPr marL="217227" indent="-217227" algn="ctr">
                <a:buClr>
                  <a:srgbClr val="F0AB00"/>
                </a:buClr>
                <a:buFont typeface="Courier New" panose="02070309020205020404" pitchFamily="49" charset="0"/>
                <a:buChar char="o"/>
              </a:pPr>
              <a:endParaRPr lang="en-US" sz="1000" b="1" dirty="0">
                <a:solidFill>
                  <a:srgbClr val="FFFFFF">
                    <a:lumMod val="50000"/>
                  </a:srgbClr>
                </a:solidFill>
              </a:endParaRPr>
            </a:p>
            <a:p>
              <a:pPr marL="285664" indent="-285664">
                <a:buClr>
                  <a:srgbClr val="F0AB00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rgbClr val="FFFFFF">
                      <a:lumMod val="50000"/>
                    </a:srgbClr>
                  </a:solidFill>
                </a:rPr>
                <a:t>Executive alignment</a:t>
              </a:r>
            </a:p>
            <a:p>
              <a:pPr marL="285664" indent="-285664">
                <a:buClr>
                  <a:srgbClr val="F0AB00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rgbClr val="FFFFFF">
                      <a:lumMod val="50000"/>
                    </a:srgbClr>
                  </a:solidFill>
                </a:rPr>
                <a:t>Highest level of escalation</a:t>
              </a:r>
            </a:p>
            <a:p>
              <a:pPr>
                <a:buClr>
                  <a:srgbClr val="F0AB00"/>
                </a:buClr>
                <a:buSzPct val="80000"/>
              </a:pPr>
              <a:r>
                <a:rPr lang="en-US" sz="1100" dirty="0">
                  <a:solidFill>
                    <a:srgbClr val="FFFFFF">
                      <a:lumMod val="50000"/>
                    </a:srgbClr>
                  </a:solidFill>
                </a:rPr>
                <a:t/>
              </a:r>
              <a:br>
                <a:rPr lang="en-US" sz="1100" dirty="0">
                  <a:solidFill>
                    <a:srgbClr val="FFFFFF">
                      <a:lumMod val="50000"/>
                    </a:srgbClr>
                  </a:solidFill>
                </a:rPr>
              </a:br>
              <a:endParaRPr lang="en-US" sz="1100" dirty="0">
                <a:solidFill>
                  <a:srgbClr val="FFFFFF">
                    <a:lumMod val="50000"/>
                  </a:srgbClr>
                </a:solidFill>
              </a:endParaRPr>
            </a:p>
            <a:p>
              <a:pPr marL="285664" indent="-285664">
                <a:buClr>
                  <a:srgbClr val="F0AB00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rgbClr val="FFFFFF">
                      <a:lumMod val="50000"/>
                    </a:srgbClr>
                  </a:solidFill>
                </a:rPr>
                <a:t>Quarterly meetings</a:t>
              </a:r>
            </a:p>
            <a:p>
              <a:pPr marL="285664" indent="-285664">
                <a:buClr>
                  <a:srgbClr val="F0AB00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rgbClr val="FFFFFF">
                      <a:lumMod val="50000"/>
                    </a:srgbClr>
                  </a:solidFill>
                </a:rPr>
                <a:t>Escalation path</a:t>
              </a:r>
            </a:p>
            <a:p>
              <a:pPr marL="285664" indent="-285664">
                <a:buClr>
                  <a:srgbClr val="F0AB00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rgbClr val="FFFFFF">
                      <a:lumMod val="50000"/>
                    </a:srgbClr>
                  </a:solidFill>
                </a:rPr>
                <a:t>Define Engagement</a:t>
              </a:r>
            </a:p>
            <a:p>
              <a:pPr marL="285664" indent="-285664">
                <a:buClr>
                  <a:srgbClr val="F0AB00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rgbClr val="FFFFFF">
                      <a:lumMod val="50000"/>
                    </a:srgbClr>
                  </a:solidFill>
                </a:rPr>
                <a:t>Reporting (Balanced Scorecard)</a:t>
              </a:r>
            </a:p>
            <a:p>
              <a:pPr marL="285664" indent="-285664">
                <a:buClr>
                  <a:srgbClr val="F0AB00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rgbClr val="FFFFFF">
                      <a:lumMod val="50000"/>
                    </a:srgbClr>
                  </a:solidFill>
                </a:rPr>
                <a:t>Quality Assurance</a:t>
              </a:r>
            </a:p>
            <a:p>
              <a:pPr marL="285664" indent="-285664">
                <a:buClr>
                  <a:srgbClr val="F0AB00"/>
                </a:buClr>
                <a:buSzPct val="80000"/>
                <a:buFont typeface="Wingdings" panose="05000000000000000000" pitchFamily="2" charset="2"/>
                <a:buChar char="§"/>
              </a:pPr>
              <a:endParaRPr lang="en-US" sz="1100" dirty="0">
                <a:solidFill>
                  <a:srgbClr val="FFFFFF">
                    <a:lumMod val="50000"/>
                  </a:srgbClr>
                </a:solidFill>
              </a:endParaRPr>
            </a:p>
            <a:p>
              <a:pPr marL="285664" indent="-285664">
                <a:buClr>
                  <a:srgbClr val="F0AB00"/>
                </a:buClr>
                <a:buSzPct val="80000"/>
                <a:buFont typeface="Wingdings" panose="05000000000000000000" pitchFamily="2" charset="2"/>
                <a:buChar char="§"/>
              </a:pPr>
              <a:endParaRPr lang="en-US" sz="1100" dirty="0">
                <a:solidFill>
                  <a:srgbClr val="FFFFFF">
                    <a:lumMod val="50000"/>
                  </a:srgbClr>
                </a:solidFill>
              </a:endParaRPr>
            </a:p>
            <a:p>
              <a:pPr marL="285664" indent="-285664">
                <a:buClr>
                  <a:srgbClr val="F0AB00"/>
                </a:buClr>
                <a:buSzPct val="80000"/>
                <a:buFont typeface="Wingdings" panose="05000000000000000000" pitchFamily="2" charset="2"/>
                <a:buChar char="§"/>
              </a:pPr>
              <a:endParaRPr lang="en-US" sz="1100" dirty="0">
                <a:solidFill>
                  <a:srgbClr val="FFFFFF">
                    <a:lumMod val="50000"/>
                  </a:srgbClr>
                </a:solidFill>
              </a:endParaRPr>
            </a:p>
            <a:p>
              <a:pPr marL="285664" indent="-285664">
                <a:buClr>
                  <a:srgbClr val="F0AB00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rgbClr val="FFFFFF">
                      <a:lumMod val="50000"/>
                    </a:srgbClr>
                  </a:solidFill>
                </a:rPr>
                <a:t>Service plan execution</a:t>
              </a:r>
            </a:p>
            <a:p>
              <a:pPr marL="285664" indent="-285664">
                <a:buClr>
                  <a:srgbClr val="F0AB00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rgbClr val="FFFFFF">
                      <a:lumMod val="50000"/>
                    </a:srgbClr>
                  </a:solidFill>
                </a:rPr>
                <a:t>Resource scheduling</a:t>
              </a:r>
            </a:p>
            <a:p>
              <a:pPr marL="285664" indent="-285664">
                <a:buClr>
                  <a:srgbClr val="F0AB00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rgbClr val="FFFFFF">
                      <a:lumMod val="50000"/>
                    </a:srgbClr>
                  </a:solidFill>
                </a:rPr>
                <a:t>Delivery follow up</a:t>
              </a:r>
            </a:p>
            <a:p>
              <a:pPr marL="285664" indent="-285664">
                <a:buClr>
                  <a:srgbClr val="F0AB00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rgbClr val="FFFFFF">
                      <a:lumMod val="50000"/>
                    </a:srgbClr>
                  </a:solidFill>
                </a:rPr>
                <a:t>Top Issue Management</a:t>
              </a:r>
            </a:p>
            <a:p>
              <a:pPr>
                <a:buClr>
                  <a:srgbClr val="F0AB00"/>
                </a:buClr>
                <a:buSzPct val="80000"/>
              </a:pPr>
              <a:r>
                <a:rPr lang="en-US" sz="1100" dirty="0">
                  <a:solidFill>
                    <a:srgbClr val="FFFFFF">
                      <a:lumMod val="50000"/>
                    </a:srgbClr>
                  </a:solidFill>
                </a:rPr>
                <a:t/>
              </a:r>
              <a:br>
                <a:rPr lang="en-US" sz="1100" dirty="0">
                  <a:solidFill>
                    <a:srgbClr val="FFFFFF">
                      <a:lumMod val="50000"/>
                    </a:srgbClr>
                  </a:solidFill>
                </a:rPr>
              </a:br>
              <a:r>
                <a:rPr lang="en-US" sz="1100" dirty="0">
                  <a:solidFill>
                    <a:srgbClr val="FFFFFF">
                      <a:lumMod val="50000"/>
                    </a:srgbClr>
                  </a:solidFill>
                </a:rPr>
                <a:t/>
              </a:r>
              <a:br>
                <a:rPr lang="en-US" sz="1100" dirty="0">
                  <a:solidFill>
                    <a:srgbClr val="FFFFFF">
                      <a:lumMod val="50000"/>
                    </a:srgbClr>
                  </a:solidFill>
                </a:rPr>
              </a:br>
              <a:r>
                <a:rPr lang="en-US" sz="1100" dirty="0">
                  <a:solidFill>
                    <a:srgbClr val="FFFFFF">
                      <a:lumMod val="50000"/>
                    </a:srgbClr>
                  </a:solidFill>
                </a:rPr>
                <a:t/>
              </a:r>
              <a:br>
                <a:rPr lang="en-US" sz="1100" dirty="0">
                  <a:solidFill>
                    <a:srgbClr val="FFFFFF">
                      <a:lumMod val="50000"/>
                    </a:srgbClr>
                  </a:solidFill>
                </a:rPr>
              </a:br>
              <a:endParaRPr lang="en-US" sz="1100" dirty="0">
                <a:solidFill>
                  <a:srgbClr val="FFFFFF">
                    <a:lumMod val="50000"/>
                  </a:srgbClr>
                </a:solidFill>
              </a:endParaRPr>
            </a:p>
            <a:p>
              <a:pPr marL="285664" indent="-285664">
                <a:buClr>
                  <a:srgbClr val="F0AB00"/>
                </a:buClr>
                <a:buSzPct val="80000"/>
                <a:buFont typeface="Wingdings" panose="05000000000000000000" pitchFamily="2" charset="2"/>
                <a:buChar char="§"/>
              </a:pPr>
              <a:endParaRPr lang="en-US" sz="1100" dirty="0">
                <a:solidFill>
                  <a:srgbClr val="FFFFFF">
                    <a:lumMod val="50000"/>
                  </a:srgbClr>
                </a:solidFill>
              </a:endParaRPr>
            </a:p>
            <a:p>
              <a:pPr marL="285664" indent="-285664">
                <a:buClr>
                  <a:srgbClr val="F0AB00"/>
                </a:buClr>
                <a:buSzPct val="80000"/>
                <a:buFont typeface="Wingdings" panose="05000000000000000000" pitchFamily="2" charset="2"/>
                <a:buChar char="§"/>
              </a:pPr>
              <a:endParaRPr lang="en-US" sz="1100" dirty="0">
                <a:solidFill>
                  <a:srgbClr val="FFFFFF">
                    <a:lumMod val="50000"/>
                  </a:srgbClr>
                </a:solidFill>
              </a:endParaRPr>
            </a:p>
            <a:p>
              <a:pPr marL="285664" indent="-285664">
                <a:buClr>
                  <a:srgbClr val="F0AB00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rgbClr val="FFFFFF">
                      <a:lumMod val="50000"/>
                    </a:srgbClr>
                  </a:solidFill>
                </a:rPr>
                <a:t>Close collaboration with Front Office during service delivery</a:t>
              </a:r>
            </a:p>
            <a:p>
              <a:pPr marL="285664" indent="-285664">
                <a:buClr>
                  <a:srgbClr val="F0AB00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en-US" sz="1100" dirty="0">
                  <a:solidFill>
                    <a:srgbClr val="FFFFFF">
                      <a:lumMod val="50000"/>
                    </a:srgbClr>
                  </a:solidFill>
                </a:rPr>
                <a:t>Special subject expertise</a:t>
              </a:r>
            </a:p>
          </p:txBody>
        </p:sp>
        <p:graphicFrame>
          <p:nvGraphicFramePr>
            <p:cNvPr id="69" name="Diagram 68"/>
            <p:cNvGraphicFramePr/>
            <p:nvPr>
              <p:extLst/>
            </p:nvPr>
          </p:nvGraphicFramePr>
          <p:xfrm>
            <a:off x="1812901" y="5180439"/>
            <a:ext cx="6925746" cy="15101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71" name="Arrow: Left-Right 70"/>
            <p:cNvSpPr/>
            <p:nvPr/>
          </p:nvSpPr>
          <p:spPr bwMode="gray">
            <a:xfrm rot="5400000">
              <a:off x="25724" y="3366321"/>
              <a:ext cx="3809415" cy="305066"/>
            </a:xfrm>
            <a:prstGeom prst="leftRightArrow">
              <a:avLst/>
            </a:prstGeom>
            <a:noFill/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89935" tIns="71947" rIns="89935" bIns="71947" rtlCol="0" anchor="ctr"/>
            <a:lstStyle/>
            <a:p>
              <a:pPr algn="ctr" defTabSz="913760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999" kern="0" dirty="0" err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19913F7-C3A4-44F6-AB09-AD586B1F2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82712" y="5478012"/>
              <a:ext cx="684000" cy="68400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7AE818-B4CE-456D-B46A-618919001D5F}"/>
              </a:ext>
            </a:extLst>
          </p:cNvPr>
          <p:cNvSpPr txBox="1"/>
          <p:nvPr/>
        </p:nvSpPr>
        <p:spPr>
          <a:xfrm>
            <a:off x="5762531" y="1364286"/>
            <a:ext cx="620201" cy="1538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57509" fontAlgn="base">
              <a:spcBef>
                <a:spcPts val="528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1" kern="0" dirty="0">
                <a:solidFill>
                  <a:srgbClr val="0070C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On-Premise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CD0625C-1F13-45C5-A60D-9003C73D00AF}"/>
              </a:ext>
            </a:extLst>
          </p:cNvPr>
          <p:cNvSpPr/>
          <p:nvPr/>
        </p:nvSpPr>
        <p:spPr>
          <a:xfrm>
            <a:off x="1661873" y="356874"/>
            <a:ext cx="4231606" cy="748146"/>
          </a:xfrm>
          <a:prstGeom prst="rect">
            <a:avLst/>
          </a:prstGeom>
          <a:solidFill>
            <a:srgbClr val="28F03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3600" b="1" dirty="0">
                <a:latin typeface="Bahnschrift SemiBold Condensed" panose="020B0502040204020203" pitchFamily="34" charset="0"/>
              </a:rPr>
              <a:t>MODELO DE GOBIERNO</a:t>
            </a:r>
          </a:p>
        </p:txBody>
      </p:sp>
    </p:spTree>
    <p:extLst>
      <p:ext uri="{BB962C8B-B14F-4D97-AF65-F5344CB8AC3E}">
        <p14:creationId xmlns:p14="http://schemas.microsoft.com/office/powerpoint/2010/main" val="539075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5">
            <a:extLst>
              <a:ext uri="{FF2B5EF4-FFF2-40B4-BE49-F238E27FC236}">
                <a16:creationId xmlns:a16="http://schemas.microsoft.com/office/drawing/2014/main" id="{5F70FC50-4A4B-48CC-9778-FD1227D56BA0}"/>
              </a:ext>
            </a:extLst>
          </p:cNvPr>
          <p:cNvSpPr txBox="1"/>
          <p:nvPr/>
        </p:nvSpPr>
        <p:spPr>
          <a:xfrm>
            <a:off x="1530925" y="2400884"/>
            <a:ext cx="8763002" cy="2677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Una aplicación Web para homogenizar datos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Creación de una Base de Datos más robusta y segura (y para el usuario más fácil de manejar)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Servidor robusto y seguro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Encriptación de código y datos, seguro de hackeo e intrusos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Organización de Datos por área, prioridad y sucursal, pero con centralización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Recuperación de datos efectiva y rápida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B1C475-25AF-4AE1-B315-1619F930C2F8}"/>
              </a:ext>
            </a:extLst>
          </p:cNvPr>
          <p:cNvSpPr/>
          <p:nvPr/>
        </p:nvSpPr>
        <p:spPr>
          <a:xfrm>
            <a:off x="1530925" y="873332"/>
            <a:ext cx="8763002" cy="748146"/>
          </a:xfrm>
          <a:prstGeom prst="rect">
            <a:avLst/>
          </a:prstGeom>
          <a:solidFill>
            <a:srgbClr val="28F03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3600" b="1" dirty="0">
                <a:latin typeface="Bahnschrift SemiBold Condensed" panose="020B0502040204020203" pitchFamily="34" charset="0"/>
              </a:rPr>
              <a:t>IMPLEMENTACIÓN DE UN SISTEMA CONTABLE</a:t>
            </a:r>
          </a:p>
        </p:txBody>
      </p:sp>
    </p:spTree>
    <p:extLst>
      <p:ext uri="{BB962C8B-B14F-4D97-AF65-F5344CB8AC3E}">
        <p14:creationId xmlns:p14="http://schemas.microsoft.com/office/powerpoint/2010/main" val="90710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D108B47-E413-4B47-954A-682D74D21B43}"/>
              </a:ext>
            </a:extLst>
          </p:cNvPr>
          <p:cNvSpPr/>
          <p:nvPr/>
        </p:nvSpPr>
        <p:spPr>
          <a:xfrm>
            <a:off x="2570017" y="660319"/>
            <a:ext cx="2850282" cy="74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4400" b="1" dirty="0">
                <a:latin typeface="Bahnschrift SemiBold Condensed" panose="020B0502040204020203" pitchFamily="34" charset="0"/>
              </a:rPr>
              <a:t>COTIZACIÓN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EA7DE8-5D48-4E2C-BFA9-D4E565231C3C}"/>
              </a:ext>
            </a:extLst>
          </p:cNvPr>
          <p:cNvSpPr txBox="1"/>
          <p:nvPr/>
        </p:nvSpPr>
        <p:spPr>
          <a:xfrm>
            <a:off x="2570017" y="1949192"/>
            <a:ext cx="8763002" cy="37856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just"/>
            <a:endParaRPr lang="es-MX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0FD44CA-5AA1-4143-B90B-5E3F8775F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252150"/>
              </p:ext>
            </p:extLst>
          </p:nvPr>
        </p:nvGraphicFramePr>
        <p:xfrm>
          <a:off x="2887518" y="2345680"/>
          <a:ext cx="812799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71536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83752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825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FFFF00"/>
                          </a:solidFill>
                          <a:latin typeface="Bahnschrift Condensed" panose="020B0502040204020203" pitchFamily="34" charset="0"/>
                        </a:rPr>
                        <a:t>ACTIVIDAD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FFFF00"/>
                          </a:solidFill>
                          <a:latin typeface="Bahnschrift Condensed" panose="020B0502040204020203" pitchFamily="34" charset="0"/>
                        </a:rPr>
                        <a:t>COTIZACIÓN TOTAL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FFFF00"/>
                          </a:solidFill>
                          <a:latin typeface="Bahnschrift Condensed" panose="020B0502040204020203" pitchFamily="34" charset="0"/>
                        </a:rPr>
                        <a:t>TIEMPO TENTATIVO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9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Bahnschrift Condensed" panose="020B0502040204020203" pitchFamily="34" charset="0"/>
                        </a:rPr>
                        <a:t>Aplicación Web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Bahnschrift Condensed" panose="020B0502040204020203" pitchFamily="34" charset="0"/>
                        </a:rPr>
                        <a:t>$5,800 USD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Bahnschrift Condensed" panose="020B0502040204020203" pitchFamily="34" charset="0"/>
                        </a:rPr>
                        <a:t>2 meses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3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Bahnschrift Condensed" panose="020B0502040204020203" pitchFamily="34" charset="0"/>
                        </a:rPr>
                        <a:t>Base de Datos y Servidor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Bahnschrift Condensed" panose="020B0502040204020203" pitchFamily="34" charset="0"/>
                        </a:rPr>
                        <a:t>$9,000 USD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Bahnschrift Condensed" panose="020B0502040204020203" pitchFamily="34" charset="0"/>
                        </a:rPr>
                        <a:t>8 meses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56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Bahnschrift Condensed" panose="020B0502040204020203" pitchFamily="34" charset="0"/>
                        </a:rPr>
                        <a:t>Encriptación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Bahnschrift Condensed" panose="020B0502040204020203" pitchFamily="34" charset="0"/>
                        </a:rPr>
                        <a:t>$1,300 USD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Bahnschrift Condensed" panose="020B0502040204020203" pitchFamily="34" charset="0"/>
                        </a:rPr>
                        <a:t>2 meses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55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Bahnschrift Condensed" panose="020B0502040204020203" pitchFamily="34" charset="0"/>
                        </a:rPr>
                        <a:t>Organización de Datos con Recuperación inmediata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Bahnschrift Condensed" panose="020B0502040204020203" pitchFamily="34" charset="0"/>
                        </a:rPr>
                        <a:t>$1,200 USD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Bahnschrift Condensed" panose="020B0502040204020203" pitchFamily="34" charset="0"/>
                        </a:rPr>
                        <a:t>4 meses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42633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E18A7BF-A87B-4939-8F91-824143FA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3245"/>
              </p:ext>
            </p:extLst>
          </p:nvPr>
        </p:nvGraphicFramePr>
        <p:xfrm>
          <a:off x="2887518" y="4991287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71536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83752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825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Consultor Jr.</a:t>
                      </a:r>
                    </a:p>
                  </a:txBody>
                  <a:tcPr anchor="ctr">
                    <a:solidFill>
                      <a:srgbClr val="28F0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$800 USD por día</a:t>
                      </a:r>
                    </a:p>
                  </a:txBody>
                  <a:tcPr anchor="ctr">
                    <a:solidFill>
                      <a:srgbClr val="28F0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5 días por cada mes</a:t>
                      </a:r>
                    </a:p>
                  </a:txBody>
                  <a:tcPr anchor="ctr">
                    <a:solidFill>
                      <a:srgbClr val="28F0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562667"/>
                  </a:ext>
                </a:extLst>
              </a:tr>
            </a:tbl>
          </a:graphicData>
        </a:graphic>
      </p:graphicFrame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ACA2B65-87B2-41A5-AC79-B0D688971DB6}"/>
              </a:ext>
            </a:extLst>
          </p:cNvPr>
          <p:cNvCxnSpPr/>
          <p:nvPr/>
        </p:nvCxnSpPr>
        <p:spPr>
          <a:xfrm>
            <a:off x="10499075" y="3272009"/>
            <a:ext cx="0" cy="16304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3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468</TotalTime>
  <Words>855</Words>
  <Application>Microsoft Office PowerPoint</Application>
  <PresentationFormat>Panorámica</PresentationFormat>
  <Paragraphs>198</Paragraphs>
  <Slides>21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1" baseType="lpstr">
      <vt:lpstr>Arial</vt:lpstr>
      <vt:lpstr>Arial Unicode MS</vt:lpstr>
      <vt:lpstr>Bahnschrift Condensed</vt:lpstr>
      <vt:lpstr>Bahnschrift SemiBold Condensed</vt:lpstr>
      <vt:lpstr>Calibri</vt:lpstr>
      <vt:lpstr>Courier New</vt:lpstr>
      <vt:lpstr>Trebuchet MS</vt:lpstr>
      <vt:lpstr>Tw Cen MT</vt:lpstr>
      <vt:lpstr>Wingdings</vt:lpstr>
      <vt:lpstr>Circuito</vt:lpstr>
      <vt:lpstr>Data bases solutions</vt:lpstr>
      <vt:lpstr>Presentación de PowerPoint</vt:lpstr>
      <vt:lpstr>Quienes somos?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solutions</dc:title>
  <dc:creator>D13M 121 1BPFQ22</dc:creator>
  <cp:lastModifiedBy>Antonio Padilla</cp:lastModifiedBy>
  <cp:revision>58</cp:revision>
  <dcterms:created xsi:type="dcterms:W3CDTF">2019-05-04T12:42:51Z</dcterms:created>
  <dcterms:modified xsi:type="dcterms:W3CDTF">2019-06-15T03:11:58Z</dcterms:modified>
</cp:coreProperties>
</file>