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261" r:id="rId6"/>
    <p:sldId id="260" r:id="rId7"/>
    <p:sldId id="259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A33"/>
    <a:srgbClr val="48AE9D"/>
    <a:srgbClr val="65BFB0"/>
    <a:srgbClr val="388C72"/>
    <a:srgbClr val="A5E3CE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7103-23A6-4E24-AB8B-9EC3CC7E61F2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CF7-3FF7-455B-8F68-6D3DBEBAE8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133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7103-23A6-4E24-AB8B-9EC3CC7E61F2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CF7-3FF7-455B-8F68-6D3DBEBAE8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29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7103-23A6-4E24-AB8B-9EC3CC7E61F2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CF7-3FF7-455B-8F68-6D3DBEBAE8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14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7103-23A6-4E24-AB8B-9EC3CC7E61F2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CF7-3FF7-455B-8F68-6D3DBEBAE8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23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7103-23A6-4E24-AB8B-9EC3CC7E61F2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CF7-3FF7-455B-8F68-6D3DBEBAE8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53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7103-23A6-4E24-AB8B-9EC3CC7E61F2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CF7-3FF7-455B-8F68-6D3DBEBAE8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40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7103-23A6-4E24-AB8B-9EC3CC7E61F2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CF7-3FF7-455B-8F68-6D3DBEBAE8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17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7103-23A6-4E24-AB8B-9EC3CC7E61F2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CF7-3FF7-455B-8F68-6D3DBEBAE8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64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7103-23A6-4E24-AB8B-9EC3CC7E61F2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CF7-3FF7-455B-8F68-6D3DBEBAE8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8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7103-23A6-4E24-AB8B-9EC3CC7E61F2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CF7-3FF7-455B-8F68-6D3DBEBAE8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28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7103-23A6-4E24-AB8B-9EC3CC7E61F2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CF7-3FF7-455B-8F68-6D3DBEBAE8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614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7103-23A6-4E24-AB8B-9EC3CC7E61F2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7CF7-3FF7-455B-8F68-6D3DBEBAE8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13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20" y="2813127"/>
            <a:ext cx="5930159" cy="12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4676503" y="613954"/>
            <a:ext cx="2690948" cy="568234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/>
          <p:cNvSpPr/>
          <p:nvPr/>
        </p:nvSpPr>
        <p:spPr>
          <a:xfrm>
            <a:off x="5904411" y="613954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37" y="2050563"/>
            <a:ext cx="2621106" cy="1834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83" y="976677"/>
            <a:ext cx="1022428" cy="212367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4715437" y="3885338"/>
            <a:ext cx="2621106" cy="448096"/>
          </a:xfrm>
          <a:prstGeom prst="rect">
            <a:avLst/>
          </a:prstGeom>
          <a:solidFill>
            <a:srgbClr val="124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Bahnschrift" panose="020B0502040204020203" pitchFamily="34" charset="0"/>
              </a:rPr>
              <a:t>Empezar cuenta</a:t>
            </a:r>
            <a:endParaRPr lang="es-MX" sz="1200" dirty="0">
              <a:latin typeface="Bahnschrift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715436" y="4333434"/>
            <a:ext cx="2617093" cy="448096"/>
          </a:xfrm>
          <a:prstGeom prst="rect">
            <a:avLst/>
          </a:prstGeom>
          <a:solidFill>
            <a:srgbClr val="38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Bahnschrift" panose="020B0502040204020203" pitchFamily="34" charset="0"/>
              </a:rPr>
              <a:t>Ver establecimientos registrados</a:t>
            </a:r>
            <a:endParaRPr lang="es-MX" sz="1200" dirty="0">
              <a:latin typeface="Bahnschrift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729085" y="4781530"/>
            <a:ext cx="2604275" cy="448096"/>
          </a:xfrm>
          <a:prstGeom prst="rect">
            <a:avLst/>
          </a:prstGeom>
          <a:solidFill>
            <a:srgbClr val="65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Ver men</a:t>
            </a:r>
            <a:r>
              <a:rPr lang="es-MX" sz="1200" dirty="0">
                <a:solidFill>
                  <a:srgbClr val="124A33"/>
                </a:solidFill>
                <a:latin typeface="Bahnschrift" panose="020B0502040204020203" pitchFamily="34" charset="0"/>
              </a:rPr>
              <a:t>ú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722724" y="5229626"/>
            <a:ext cx="2609805" cy="448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Buscar un lugar</a:t>
            </a:r>
            <a:endParaRPr lang="es-MX" sz="1200" dirty="0">
              <a:solidFill>
                <a:srgbClr val="124A33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881983" y="1454622"/>
            <a:ext cx="445168" cy="4451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124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5336672" y="1469683"/>
            <a:ext cx="13308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50" dirty="0" smtClean="0">
                <a:latin typeface="Bahnschrift" panose="020B0502040204020203" pitchFamily="34" charset="0"/>
              </a:rPr>
              <a:t>Hola, Antonio!!</a:t>
            </a:r>
          </a:p>
          <a:p>
            <a:pPr algn="ctr"/>
            <a:r>
              <a:rPr lang="es-MX" sz="1050" dirty="0" smtClean="0">
                <a:latin typeface="Bahnschrift" panose="020B0502040204020203" pitchFamily="34" charset="0"/>
              </a:rPr>
              <a:t>¿Qué haremos hoy?</a:t>
            </a:r>
            <a:endParaRPr lang="es-MX" sz="1050" dirty="0">
              <a:latin typeface="Bahnschrift" panose="020B0502040204020203" pitchFamily="34" charset="0"/>
            </a:endParaRPr>
          </a:p>
        </p:txBody>
      </p:sp>
      <p:cxnSp>
        <p:nvCxnSpPr>
          <p:cNvPr id="20" name="Conector recto 19"/>
          <p:cNvCxnSpPr/>
          <p:nvPr/>
        </p:nvCxnSpPr>
        <p:spPr>
          <a:xfrm>
            <a:off x="6831045" y="1579055"/>
            <a:ext cx="324852" cy="0"/>
          </a:xfrm>
          <a:prstGeom prst="line">
            <a:avLst/>
          </a:prstGeom>
          <a:ln w="28575">
            <a:solidFill>
              <a:srgbClr val="124A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831045" y="1690056"/>
            <a:ext cx="324852" cy="0"/>
          </a:xfrm>
          <a:prstGeom prst="line">
            <a:avLst/>
          </a:prstGeom>
          <a:ln w="28575">
            <a:solidFill>
              <a:srgbClr val="388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6831045" y="1805627"/>
            <a:ext cx="324852" cy="0"/>
          </a:xfrm>
          <a:prstGeom prst="line">
            <a:avLst/>
          </a:prstGeom>
          <a:ln w="28575">
            <a:solidFill>
              <a:srgbClr val="65BF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r 6"/>
          <p:cNvCxnSpPr/>
          <p:nvPr/>
        </p:nvCxnSpPr>
        <p:spPr>
          <a:xfrm rot="10800000">
            <a:off x="3135087" y="3200400"/>
            <a:ext cx="1567287" cy="13570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212344" y="1446074"/>
            <a:ext cx="3252605" cy="1754326"/>
          </a:xfrm>
          <a:prstGeom prst="rect">
            <a:avLst/>
          </a:prstGeom>
          <a:noFill/>
          <a:ln>
            <a:solidFill>
              <a:srgbClr val="124A33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Ésta opción  mostrará los establecimientos que se han registrado en la aplicación, así como los meseros que están atendiendo en ese lugar. </a:t>
            </a:r>
          </a:p>
          <a:p>
            <a:endParaRPr lang="es-MX" sz="1200" dirty="0">
              <a:solidFill>
                <a:srgbClr val="124A33"/>
              </a:solidFill>
              <a:latin typeface="Bahnschrift" panose="020B0502040204020203" pitchFamily="34" charset="0"/>
            </a:endParaRPr>
          </a:p>
          <a:p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Se mostrarán </a:t>
            </a:r>
            <a:r>
              <a:rPr lang="es-MX" sz="1200" dirty="0" err="1" smtClean="0">
                <a:solidFill>
                  <a:srgbClr val="124A33"/>
                </a:solidFill>
                <a:latin typeface="Bahnschrift" panose="020B0502040204020203" pitchFamily="34" charset="0"/>
              </a:rPr>
              <a:t>tips</a:t>
            </a:r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 y comentarios sobre el lugar y los meseros, dando el plus de que la App sirva tanto para buscar opciones como para ver que tan bueno es el servicio </a:t>
            </a:r>
            <a:endParaRPr lang="es-MX" sz="1200" dirty="0">
              <a:solidFill>
                <a:srgbClr val="124A3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4676503" y="613954"/>
            <a:ext cx="2690948" cy="568234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/>
          <p:cNvSpPr/>
          <p:nvPr/>
        </p:nvSpPr>
        <p:spPr>
          <a:xfrm>
            <a:off x="5904411" y="613954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37" y="2050563"/>
            <a:ext cx="2621106" cy="1834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83" y="976677"/>
            <a:ext cx="1022428" cy="212367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4715437" y="3885338"/>
            <a:ext cx="2621106" cy="448096"/>
          </a:xfrm>
          <a:prstGeom prst="rect">
            <a:avLst/>
          </a:prstGeom>
          <a:solidFill>
            <a:srgbClr val="124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Bahnschrift" panose="020B0502040204020203" pitchFamily="34" charset="0"/>
              </a:rPr>
              <a:t>Empezar cuenta</a:t>
            </a:r>
            <a:endParaRPr lang="es-MX" sz="1200" dirty="0">
              <a:latin typeface="Bahnschrift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715436" y="4333434"/>
            <a:ext cx="2617093" cy="448096"/>
          </a:xfrm>
          <a:prstGeom prst="rect">
            <a:avLst/>
          </a:prstGeom>
          <a:solidFill>
            <a:srgbClr val="38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Bahnschrift" panose="020B0502040204020203" pitchFamily="34" charset="0"/>
              </a:rPr>
              <a:t>Ver establecimientos registrados</a:t>
            </a:r>
            <a:endParaRPr lang="es-MX" sz="1200" dirty="0">
              <a:latin typeface="Bahnschrift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729085" y="4781530"/>
            <a:ext cx="2604275" cy="448096"/>
          </a:xfrm>
          <a:prstGeom prst="rect">
            <a:avLst/>
          </a:prstGeom>
          <a:solidFill>
            <a:srgbClr val="65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Ver men</a:t>
            </a:r>
            <a:r>
              <a:rPr lang="es-MX" sz="1200" dirty="0">
                <a:solidFill>
                  <a:srgbClr val="124A33"/>
                </a:solidFill>
                <a:latin typeface="Bahnschrift" panose="020B0502040204020203" pitchFamily="34" charset="0"/>
              </a:rPr>
              <a:t>ú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722724" y="5229626"/>
            <a:ext cx="2609805" cy="448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Buscar un lugar</a:t>
            </a:r>
            <a:endParaRPr lang="es-MX" sz="1200" dirty="0">
              <a:solidFill>
                <a:srgbClr val="124A33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881983" y="1454622"/>
            <a:ext cx="445168" cy="4451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124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5336672" y="1469683"/>
            <a:ext cx="13308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50" dirty="0" smtClean="0">
                <a:latin typeface="Bahnschrift" panose="020B0502040204020203" pitchFamily="34" charset="0"/>
              </a:rPr>
              <a:t>Hola, Antonio!!</a:t>
            </a:r>
          </a:p>
          <a:p>
            <a:pPr algn="ctr"/>
            <a:r>
              <a:rPr lang="es-MX" sz="1050" dirty="0" smtClean="0">
                <a:latin typeface="Bahnschrift" panose="020B0502040204020203" pitchFamily="34" charset="0"/>
              </a:rPr>
              <a:t>¿Qué haremos hoy?</a:t>
            </a:r>
            <a:endParaRPr lang="es-MX" sz="1050" dirty="0">
              <a:latin typeface="Bahnschrift" panose="020B0502040204020203" pitchFamily="34" charset="0"/>
            </a:endParaRPr>
          </a:p>
        </p:txBody>
      </p:sp>
      <p:cxnSp>
        <p:nvCxnSpPr>
          <p:cNvPr id="20" name="Conector recto 19"/>
          <p:cNvCxnSpPr/>
          <p:nvPr/>
        </p:nvCxnSpPr>
        <p:spPr>
          <a:xfrm>
            <a:off x="6831045" y="1579055"/>
            <a:ext cx="324852" cy="0"/>
          </a:xfrm>
          <a:prstGeom prst="line">
            <a:avLst/>
          </a:prstGeom>
          <a:ln w="28575">
            <a:solidFill>
              <a:srgbClr val="124A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831045" y="1690056"/>
            <a:ext cx="324852" cy="0"/>
          </a:xfrm>
          <a:prstGeom prst="line">
            <a:avLst/>
          </a:prstGeom>
          <a:ln w="28575">
            <a:solidFill>
              <a:srgbClr val="388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6831045" y="1805627"/>
            <a:ext cx="324852" cy="0"/>
          </a:xfrm>
          <a:prstGeom prst="line">
            <a:avLst/>
          </a:prstGeom>
          <a:ln w="28575">
            <a:solidFill>
              <a:srgbClr val="65BF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r 6"/>
          <p:cNvCxnSpPr/>
          <p:nvPr/>
        </p:nvCxnSpPr>
        <p:spPr>
          <a:xfrm rot="10800000">
            <a:off x="3135087" y="3657602"/>
            <a:ext cx="1567287" cy="13570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212344" y="1903276"/>
            <a:ext cx="3252605" cy="1754326"/>
          </a:xfrm>
          <a:prstGeom prst="rect">
            <a:avLst/>
          </a:prstGeom>
          <a:noFill/>
          <a:ln>
            <a:solidFill>
              <a:srgbClr val="124A33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Se podrán visualizar menús de los lugares que estén registrados, siempre y cuando lo permitan.</a:t>
            </a:r>
          </a:p>
          <a:p>
            <a:endParaRPr lang="es-MX" sz="1200" dirty="0">
              <a:solidFill>
                <a:srgbClr val="124A33"/>
              </a:solidFill>
              <a:latin typeface="Bahnschrift" panose="020B0502040204020203" pitchFamily="34" charset="0"/>
            </a:endParaRPr>
          </a:p>
          <a:p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El usuario podrá comparar precios y escoger el establecimiento que más le convenga.</a:t>
            </a:r>
          </a:p>
          <a:p>
            <a:endParaRPr lang="es-MX" sz="1200" dirty="0">
              <a:solidFill>
                <a:srgbClr val="124A33"/>
              </a:solidFill>
              <a:latin typeface="Bahnschrift" panose="020B0502040204020203" pitchFamily="34" charset="0"/>
            </a:endParaRPr>
          </a:p>
          <a:p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Puede haber promociones dentro de la aplicación.</a:t>
            </a:r>
            <a:endParaRPr lang="es-MX" sz="1200" dirty="0">
              <a:solidFill>
                <a:srgbClr val="124A3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4676503" y="613954"/>
            <a:ext cx="2690948" cy="568234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/>
          <p:cNvSpPr/>
          <p:nvPr/>
        </p:nvSpPr>
        <p:spPr>
          <a:xfrm>
            <a:off x="5904411" y="613954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37" y="2050563"/>
            <a:ext cx="2621106" cy="1834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83" y="976677"/>
            <a:ext cx="1022428" cy="212367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4715437" y="3885338"/>
            <a:ext cx="2621106" cy="448096"/>
          </a:xfrm>
          <a:prstGeom prst="rect">
            <a:avLst/>
          </a:prstGeom>
          <a:solidFill>
            <a:srgbClr val="124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Bahnschrift" panose="020B0502040204020203" pitchFamily="34" charset="0"/>
              </a:rPr>
              <a:t>Empezar cuenta</a:t>
            </a:r>
            <a:endParaRPr lang="es-MX" sz="1200" dirty="0">
              <a:latin typeface="Bahnschrift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715436" y="4333434"/>
            <a:ext cx="2617093" cy="448096"/>
          </a:xfrm>
          <a:prstGeom prst="rect">
            <a:avLst/>
          </a:prstGeom>
          <a:solidFill>
            <a:srgbClr val="38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Bahnschrift" panose="020B0502040204020203" pitchFamily="34" charset="0"/>
              </a:rPr>
              <a:t>Ver establecimientos registrados</a:t>
            </a:r>
            <a:endParaRPr lang="es-MX" sz="1200" dirty="0">
              <a:latin typeface="Bahnschrift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729085" y="4781530"/>
            <a:ext cx="2604275" cy="448096"/>
          </a:xfrm>
          <a:prstGeom prst="rect">
            <a:avLst/>
          </a:prstGeom>
          <a:solidFill>
            <a:srgbClr val="65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Ver men</a:t>
            </a:r>
            <a:r>
              <a:rPr lang="es-MX" sz="1200" dirty="0">
                <a:solidFill>
                  <a:srgbClr val="124A33"/>
                </a:solidFill>
                <a:latin typeface="Bahnschrift" panose="020B0502040204020203" pitchFamily="34" charset="0"/>
              </a:rPr>
              <a:t>ú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722724" y="5229626"/>
            <a:ext cx="2609805" cy="448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Buscar un lugar</a:t>
            </a:r>
            <a:endParaRPr lang="es-MX" sz="1200" dirty="0">
              <a:solidFill>
                <a:srgbClr val="124A33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881983" y="1454622"/>
            <a:ext cx="445168" cy="4451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124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5336672" y="1469683"/>
            <a:ext cx="13308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50" dirty="0" smtClean="0">
                <a:latin typeface="Bahnschrift" panose="020B0502040204020203" pitchFamily="34" charset="0"/>
              </a:rPr>
              <a:t>Hola, Antonio!!</a:t>
            </a:r>
          </a:p>
          <a:p>
            <a:pPr algn="ctr"/>
            <a:r>
              <a:rPr lang="es-MX" sz="1050" dirty="0" smtClean="0">
                <a:latin typeface="Bahnschrift" panose="020B0502040204020203" pitchFamily="34" charset="0"/>
              </a:rPr>
              <a:t>¿Qué haremos hoy?</a:t>
            </a:r>
            <a:endParaRPr lang="es-MX" sz="1050" dirty="0">
              <a:latin typeface="Bahnschrift" panose="020B0502040204020203" pitchFamily="34" charset="0"/>
            </a:endParaRPr>
          </a:p>
        </p:txBody>
      </p:sp>
      <p:cxnSp>
        <p:nvCxnSpPr>
          <p:cNvPr id="20" name="Conector recto 19"/>
          <p:cNvCxnSpPr/>
          <p:nvPr/>
        </p:nvCxnSpPr>
        <p:spPr>
          <a:xfrm>
            <a:off x="6831045" y="1579055"/>
            <a:ext cx="324852" cy="0"/>
          </a:xfrm>
          <a:prstGeom prst="line">
            <a:avLst/>
          </a:prstGeom>
          <a:ln w="28575">
            <a:solidFill>
              <a:srgbClr val="124A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831045" y="1690056"/>
            <a:ext cx="324852" cy="0"/>
          </a:xfrm>
          <a:prstGeom prst="line">
            <a:avLst/>
          </a:prstGeom>
          <a:ln w="28575">
            <a:solidFill>
              <a:srgbClr val="388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6831045" y="1805627"/>
            <a:ext cx="324852" cy="0"/>
          </a:xfrm>
          <a:prstGeom prst="line">
            <a:avLst/>
          </a:prstGeom>
          <a:ln w="28575">
            <a:solidFill>
              <a:srgbClr val="65BF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r 6"/>
          <p:cNvCxnSpPr/>
          <p:nvPr/>
        </p:nvCxnSpPr>
        <p:spPr>
          <a:xfrm rot="10800000">
            <a:off x="3135087" y="4075617"/>
            <a:ext cx="1567287" cy="13570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212344" y="3431632"/>
            <a:ext cx="3252605" cy="646331"/>
          </a:xfrm>
          <a:prstGeom prst="rect">
            <a:avLst/>
          </a:prstGeom>
          <a:noFill/>
          <a:ln>
            <a:solidFill>
              <a:srgbClr val="124A33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Se busca un lugar cualquiera y si no está registrado se inicia una cuenta nueva independiente como en la primera opción.</a:t>
            </a:r>
            <a:endParaRPr lang="es-MX" sz="1200" dirty="0">
              <a:solidFill>
                <a:srgbClr val="124A3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3989637" y="1548480"/>
            <a:ext cx="3871475" cy="3760496"/>
          </a:xfrm>
          <a:prstGeom prst="roundRect">
            <a:avLst/>
          </a:prstGeom>
          <a:gradFill flip="none" rotWithShape="1">
            <a:gsLst>
              <a:gs pos="0">
                <a:srgbClr val="48AE9D">
                  <a:tint val="66000"/>
                  <a:satMod val="160000"/>
                </a:srgbClr>
              </a:gs>
              <a:gs pos="50000">
                <a:srgbClr val="48AE9D">
                  <a:tint val="44500"/>
                  <a:satMod val="160000"/>
                </a:srgbClr>
              </a:gs>
              <a:gs pos="100000">
                <a:srgbClr val="48AE9D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9195">
            <a:off x="4546506" y="2083787"/>
            <a:ext cx="3057986" cy="26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4676503" y="613954"/>
            <a:ext cx="2690948" cy="568234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/>
          <p:cNvSpPr/>
          <p:nvPr/>
        </p:nvSpPr>
        <p:spPr>
          <a:xfrm>
            <a:off x="5904411" y="613954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657" y="3303854"/>
            <a:ext cx="1222640" cy="30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4676503" y="613954"/>
            <a:ext cx="2690948" cy="568234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/>
          <p:cNvSpPr/>
          <p:nvPr/>
        </p:nvSpPr>
        <p:spPr>
          <a:xfrm>
            <a:off x="5904411" y="613954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656" y="3249030"/>
            <a:ext cx="1222641" cy="51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4676503" y="613954"/>
            <a:ext cx="2690948" cy="568234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/>
          <p:cNvSpPr/>
          <p:nvPr/>
        </p:nvSpPr>
        <p:spPr>
          <a:xfrm>
            <a:off x="5904411" y="613954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656" y="2815890"/>
            <a:ext cx="1222641" cy="51463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28755" y="3433147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Bienvenido, Antonio</a:t>
            </a:r>
            <a:endParaRPr lang="es-MX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7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4676503" y="613954"/>
            <a:ext cx="2690948" cy="568234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/>
          <p:cNvSpPr/>
          <p:nvPr/>
        </p:nvSpPr>
        <p:spPr>
          <a:xfrm>
            <a:off x="5904411" y="613954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056" y="1480713"/>
            <a:ext cx="1527841" cy="31734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377408" y="2175770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smtClean="0">
                <a:latin typeface="Bahnschrift" panose="020B0502040204020203" pitchFamily="34" charset="0"/>
              </a:rPr>
              <a:t>USUARIO O EMAIL:</a:t>
            </a:r>
            <a:endParaRPr lang="es-MX" sz="1050" dirty="0">
              <a:latin typeface="Bahnschrift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505647" y="2971247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smtClean="0">
                <a:latin typeface="Bahnschrift" panose="020B0502040204020203" pitchFamily="34" charset="0"/>
              </a:rPr>
              <a:t>CONTRASEÑA</a:t>
            </a:r>
            <a:endParaRPr lang="es-MX" sz="1050" dirty="0">
              <a:latin typeface="Bahnschrift" panose="020B0502040204020203" pitchFamily="34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042259" y="2429686"/>
            <a:ext cx="1959429" cy="235132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5042258" y="3216060"/>
            <a:ext cx="1959429" cy="235132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/>
          <p:cNvSpPr/>
          <p:nvPr/>
        </p:nvSpPr>
        <p:spPr>
          <a:xfrm>
            <a:off x="5042258" y="4295017"/>
            <a:ext cx="1959429" cy="23513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ENTRAR CON FACEBOOK</a:t>
            </a:r>
            <a:endParaRPr lang="es-MX" sz="105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042258" y="4695612"/>
            <a:ext cx="1959429" cy="2351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REGÍSTRATE</a:t>
            </a:r>
            <a:endParaRPr lang="es-MX" sz="105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294048" y="3686284"/>
            <a:ext cx="1455848" cy="230832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txBody>
          <a:bodyPr wrap="none" rtlCol="0">
            <a:spAutoFit/>
          </a:bodyPr>
          <a:lstStyle/>
          <a:p>
            <a:r>
              <a:rPr lang="es-MX" sz="900" dirty="0" smtClean="0">
                <a:latin typeface="Bahnschrift" panose="020B0502040204020203" pitchFamily="34" charset="0"/>
              </a:rPr>
              <a:t>OLVIDÉ MI CONTRASEÑA</a:t>
            </a:r>
            <a:endParaRPr lang="es-MX" sz="9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4676503" y="613954"/>
            <a:ext cx="2690948" cy="568234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/>
          <p:cNvSpPr/>
          <p:nvPr/>
        </p:nvSpPr>
        <p:spPr>
          <a:xfrm>
            <a:off x="5904411" y="613954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37" y="2050563"/>
            <a:ext cx="2621106" cy="1834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83" y="976677"/>
            <a:ext cx="1022428" cy="212367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4715437" y="3885338"/>
            <a:ext cx="2621106" cy="448096"/>
          </a:xfrm>
          <a:prstGeom prst="rect">
            <a:avLst/>
          </a:prstGeom>
          <a:solidFill>
            <a:srgbClr val="124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Bahnschrift" panose="020B0502040204020203" pitchFamily="34" charset="0"/>
              </a:rPr>
              <a:t>Empezar cuenta</a:t>
            </a:r>
            <a:endParaRPr lang="es-MX" sz="1200" dirty="0">
              <a:latin typeface="Bahnschrift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715436" y="4333434"/>
            <a:ext cx="2617093" cy="448096"/>
          </a:xfrm>
          <a:prstGeom prst="rect">
            <a:avLst/>
          </a:prstGeom>
          <a:solidFill>
            <a:srgbClr val="38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Bahnschrift" panose="020B0502040204020203" pitchFamily="34" charset="0"/>
              </a:rPr>
              <a:t>Ver establecimientos registrados</a:t>
            </a:r>
            <a:endParaRPr lang="es-MX" sz="1200" dirty="0">
              <a:latin typeface="Bahnschrift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729085" y="4781530"/>
            <a:ext cx="2604275" cy="448096"/>
          </a:xfrm>
          <a:prstGeom prst="rect">
            <a:avLst/>
          </a:prstGeom>
          <a:solidFill>
            <a:srgbClr val="65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Ver men</a:t>
            </a:r>
            <a:r>
              <a:rPr lang="es-MX" sz="1200" dirty="0">
                <a:solidFill>
                  <a:srgbClr val="124A33"/>
                </a:solidFill>
                <a:latin typeface="Bahnschrift" panose="020B0502040204020203" pitchFamily="34" charset="0"/>
              </a:rPr>
              <a:t>ú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722724" y="5229626"/>
            <a:ext cx="2609805" cy="448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Buscar un lugar</a:t>
            </a:r>
            <a:endParaRPr lang="es-MX" sz="1200" dirty="0">
              <a:solidFill>
                <a:srgbClr val="124A33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881983" y="1454622"/>
            <a:ext cx="445168" cy="4451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124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5336672" y="1469683"/>
            <a:ext cx="13308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50" dirty="0" smtClean="0">
                <a:latin typeface="Bahnschrift" panose="020B0502040204020203" pitchFamily="34" charset="0"/>
              </a:rPr>
              <a:t>Hola, Antonio!!</a:t>
            </a:r>
          </a:p>
          <a:p>
            <a:pPr algn="ctr"/>
            <a:r>
              <a:rPr lang="es-MX" sz="1050" dirty="0" smtClean="0">
                <a:latin typeface="Bahnschrift" panose="020B0502040204020203" pitchFamily="34" charset="0"/>
              </a:rPr>
              <a:t>¿Qué haremos hoy?</a:t>
            </a:r>
            <a:endParaRPr lang="es-MX" sz="1050" dirty="0">
              <a:latin typeface="Bahnschrift" panose="020B0502040204020203" pitchFamily="34" charset="0"/>
            </a:endParaRPr>
          </a:p>
        </p:txBody>
      </p:sp>
      <p:cxnSp>
        <p:nvCxnSpPr>
          <p:cNvPr id="20" name="Conector recto 19"/>
          <p:cNvCxnSpPr/>
          <p:nvPr/>
        </p:nvCxnSpPr>
        <p:spPr>
          <a:xfrm>
            <a:off x="6831045" y="1579055"/>
            <a:ext cx="324852" cy="0"/>
          </a:xfrm>
          <a:prstGeom prst="line">
            <a:avLst/>
          </a:prstGeom>
          <a:ln w="28575">
            <a:solidFill>
              <a:srgbClr val="124A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831045" y="1690056"/>
            <a:ext cx="324852" cy="0"/>
          </a:xfrm>
          <a:prstGeom prst="line">
            <a:avLst/>
          </a:prstGeom>
          <a:ln w="28575">
            <a:solidFill>
              <a:srgbClr val="388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6831045" y="1805627"/>
            <a:ext cx="324852" cy="0"/>
          </a:xfrm>
          <a:prstGeom prst="line">
            <a:avLst/>
          </a:prstGeom>
          <a:ln w="28575">
            <a:solidFill>
              <a:srgbClr val="65BF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0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4676503" y="613954"/>
            <a:ext cx="2690948" cy="568234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/>
          <p:cNvSpPr/>
          <p:nvPr/>
        </p:nvSpPr>
        <p:spPr>
          <a:xfrm>
            <a:off x="5904411" y="613954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37" y="2050563"/>
            <a:ext cx="2621106" cy="1834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83" y="976677"/>
            <a:ext cx="1022428" cy="212367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4715437" y="3885338"/>
            <a:ext cx="2621106" cy="448096"/>
          </a:xfrm>
          <a:prstGeom prst="rect">
            <a:avLst/>
          </a:prstGeom>
          <a:solidFill>
            <a:srgbClr val="124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Bahnschrift" panose="020B0502040204020203" pitchFamily="34" charset="0"/>
              </a:rPr>
              <a:t>Empezar cuenta</a:t>
            </a:r>
            <a:endParaRPr lang="es-MX" sz="1200" dirty="0">
              <a:latin typeface="Bahnschrift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715436" y="4333434"/>
            <a:ext cx="2617093" cy="448096"/>
          </a:xfrm>
          <a:prstGeom prst="rect">
            <a:avLst/>
          </a:prstGeom>
          <a:solidFill>
            <a:srgbClr val="38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Bahnschrift" panose="020B0502040204020203" pitchFamily="34" charset="0"/>
              </a:rPr>
              <a:t>Ver establecimientos registrados</a:t>
            </a:r>
            <a:endParaRPr lang="es-MX" sz="1200" dirty="0">
              <a:latin typeface="Bahnschrift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729085" y="4781530"/>
            <a:ext cx="2604275" cy="448096"/>
          </a:xfrm>
          <a:prstGeom prst="rect">
            <a:avLst/>
          </a:prstGeom>
          <a:solidFill>
            <a:srgbClr val="65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Ver men</a:t>
            </a:r>
            <a:r>
              <a:rPr lang="es-MX" sz="1200" dirty="0">
                <a:solidFill>
                  <a:srgbClr val="124A33"/>
                </a:solidFill>
                <a:latin typeface="Bahnschrift" panose="020B0502040204020203" pitchFamily="34" charset="0"/>
              </a:rPr>
              <a:t>ú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722724" y="5229626"/>
            <a:ext cx="2609805" cy="448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Buscar un lugar</a:t>
            </a:r>
            <a:endParaRPr lang="es-MX" sz="1200" dirty="0">
              <a:solidFill>
                <a:srgbClr val="124A33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881983" y="1454622"/>
            <a:ext cx="445168" cy="4451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124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5336672" y="1469683"/>
            <a:ext cx="13308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50" dirty="0" smtClean="0">
                <a:latin typeface="Bahnschrift" panose="020B0502040204020203" pitchFamily="34" charset="0"/>
              </a:rPr>
              <a:t>Hola, Antonio!!</a:t>
            </a:r>
          </a:p>
          <a:p>
            <a:pPr algn="ctr"/>
            <a:r>
              <a:rPr lang="es-MX" sz="1050" dirty="0" smtClean="0">
                <a:latin typeface="Bahnschrift" panose="020B0502040204020203" pitchFamily="34" charset="0"/>
              </a:rPr>
              <a:t>¿Qué haremos hoy?</a:t>
            </a:r>
            <a:endParaRPr lang="es-MX" sz="1050" dirty="0">
              <a:latin typeface="Bahnschrift" panose="020B0502040204020203" pitchFamily="34" charset="0"/>
            </a:endParaRPr>
          </a:p>
        </p:txBody>
      </p:sp>
      <p:cxnSp>
        <p:nvCxnSpPr>
          <p:cNvPr id="20" name="Conector recto 19"/>
          <p:cNvCxnSpPr/>
          <p:nvPr/>
        </p:nvCxnSpPr>
        <p:spPr>
          <a:xfrm>
            <a:off x="6831045" y="1579055"/>
            <a:ext cx="324852" cy="0"/>
          </a:xfrm>
          <a:prstGeom prst="line">
            <a:avLst/>
          </a:prstGeom>
          <a:ln w="28575">
            <a:solidFill>
              <a:srgbClr val="124A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831045" y="1690056"/>
            <a:ext cx="324852" cy="0"/>
          </a:xfrm>
          <a:prstGeom prst="line">
            <a:avLst/>
          </a:prstGeom>
          <a:ln w="28575">
            <a:solidFill>
              <a:srgbClr val="388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6831045" y="1805627"/>
            <a:ext cx="324852" cy="0"/>
          </a:xfrm>
          <a:prstGeom prst="line">
            <a:avLst/>
          </a:prstGeom>
          <a:ln w="28575">
            <a:solidFill>
              <a:srgbClr val="65BF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r 6"/>
          <p:cNvCxnSpPr/>
          <p:nvPr/>
        </p:nvCxnSpPr>
        <p:spPr>
          <a:xfrm flipV="1">
            <a:off x="7221212" y="875558"/>
            <a:ext cx="1563277" cy="8289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92226"/>
              </p:ext>
            </p:extLst>
          </p:nvPr>
        </p:nvGraphicFramePr>
        <p:xfrm>
          <a:off x="8784489" y="613954"/>
          <a:ext cx="174316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166">
                  <a:extLst>
                    <a:ext uri="{9D8B030D-6E8A-4147-A177-3AD203B41FA5}">
                      <a16:colId xmlns:a16="http://schemas.microsoft.com/office/drawing/2014/main" val="2842665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124A33"/>
                          </a:solidFill>
                          <a:latin typeface="Bahnschrift" panose="020B0502040204020203" pitchFamily="34" charset="0"/>
                        </a:rPr>
                        <a:t>Antonio Padilla        4.67</a:t>
                      </a:r>
                      <a:endParaRPr lang="es-MX" sz="1200" dirty="0">
                        <a:solidFill>
                          <a:srgbClr val="124A33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25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124A33"/>
                          </a:solidFill>
                          <a:latin typeface="Bahnschrift" panose="020B0502040204020203" pitchFamily="34" charset="0"/>
                        </a:rPr>
                        <a:t>Inicio</a:t>
                      </a:r>
                      <a:endParaRPr lang="es-MX" sz="1200" dirty="0">
                        <a:solidFill>
                          <a:srgbClr val="124A33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1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124A33"/>
                          </a:solidFill>
                          <a:latin typeface="Bahnschrift" panose="020B0502040204020203" pitchFamily="34" charset="0"/>
                        </a:rPr>
                        <a:t>Mis cuentas</a:t>
                      </a:r>
                      <a:endParaRPr lang="es-MX" sz="1200" dirty="0">
                        <a:solidFill>
                          <a:srgbClr val="124A33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3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124A33"/>
                          </a:solidFill>
                          <a:latin typeface="Bahnschrift" panose="020B0502040204020203" pitchFamily="34" charset="0"/>
                        </a:rPr>
                        <a:t>Pago</a:t>
                      </a:r>
                      <a:endParaRPr lang="es-MX" sz="1200" dirty="0">
                        <a:solidFill>
                          <a:srgbClr val="124A33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68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124A33"/>
                          </a:solidFill>
                          <a:latin typeface="Bahnschrift" panose="020B0502040204020203" pitchFamily="34" charset="0"/>
                        </a:rPr>
                        <a:t>Historial</a:t>
                      </a:r>
                      <a:endParaRPr lang="es-MX" sz="1200" dirty="0">
                        <a:solidFill>
                          <a:srgbClr val="124A33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3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124A33"/>
                          </a:solidFill>
                          <a:latin typeface="Bahnschrift" panose="020B0502040204020203" pitchFamily="34" charset="0"/>
                        </a:rPr>
                        <a:t>Configuración</a:t>
                      </a:r>
                      <a:endParaRPr lang="es-MX" sz="1200" dirty="0">
                        <a:solidFill>
                          <a:srgbClr val="124A33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96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124A33"/>
                          </a:solidFill>
                          <a:latin typeface="Bahnschrift" panose="020B0502040204020203" pitchFamily="34" charset="0"/>
                        </a:rPr>
                        <a:t>Ayuda</a:t>
                      </a:r>
                      <a:endParaRPr lang="es-MX" sz="1200" dirty="0">
                        <a:solidFill>
                          <a:srgbClr val="124A33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29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124A33"/>
                          </a:solidFill>
                          <a:latin typeface="Bahnschrift" panose="020B0502040204020203" pitchFamily="34" charset="0"/>
                        </a:rPr>
                        <a:t>Acerca de </a:t>
                      </a:r>
                      <a:endParaRPr lang="es-MX" sz="1200" dirty="0">
                        <a:solidFill>
                          <a:srgbClr val="124A33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16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Salir</a:t>
                      </a:r>
                      <a:endParaRPr lang="es-MX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76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90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4676503" y="613954"/>
            <a:ext cx="2690948" cy="568234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/>
          <p:cNvSpPr/>
          <p:nvPr/>
        </p:nvSpPr>
        <p:spPr>
          <a:xfrm>
            <a:off x="5904411" y="613954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37" y="2050563"/>
            <a:ext cx="2621106" cy="1834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83" y="976677"/>
            <a:ext cx="1022428" cy="212367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4715437" y="3885338"/>
            <a:ext cx="2621106" cy="448096"/>
          </a:xfrm>
          <a:prstGeom prst="rect">
            <a:avLst/>
          </a:prstGeom>
          <a:solidFill>
            <a:srgbClr val="124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Bahnschrift" panose="020B0502040204020203" pitchFamily="34" charset="0"/>
              </a:rPr>
              <a:t>Empezar cuenta</a:t>
            </a:r>
            <a:endParaRPr lang="es-MX" sz="1200" dirty="0">
              <a:latin typeface="Bahnschrift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715436" y="4333434"/>
            <a:ext cx="2617093" cy="448096"/>
          </a:xfrm>
          <a:prstGeom prst="rect">
            <a:avLst/>
          </a:prstGeom>
          <a:solidFill>
            <a:srgbClr val="38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Bahnschrift" panose="020B0502040204020203" pitchFamily="34" charset="0"/>
              </a:rPr>
              <a:t>Ver establecimientos registrados</a:t>
            </a:r>
            <a:endParaRPr lang="es-MX" sz="1200" dirty="0">
              <a:latin typeface="Bahnschrift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729085" y="4781530"/>
            <a:ext cx="2604275" cy="448096"/>
          </a:xfrm>
          <a:prstGeom prst="rect">
            <a:avLst/>
          </a:prstGeom>
          <a:solidFill>
            <a:srgbClr val="65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Ver men</a:t>
            </a:r>
            <a:r>
              <a:rPr lang="es-MX" sz="1200" dirty="0">
                <a:solidFill>
                  <a:srgbClr val="124A33"/>
                </a:solidFill>
                <a:latin typeface="Bahnschrift" panose="020B0502040204020203" pitchFamily="34" charset="0"/>
              </a:rPr>
              <a:t>ú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722724" y="5229626"/>
            <a:ext cx="2609805" cy="448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Buscar un lugar</a:t>
            </a:r>
            <a:endParaRPr lang="es-MX" sz="1200" dirty="0">
              <a:solidFill>
                <a:srgbClr val="124A33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881983" y="1454622"/>
            <a:ext cx="445168" cy="4451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124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5336672" y="1469683"/>
            <a:ext cx="13308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50" dirty="0" smtClean="0">
                <a:latin typeface="Bahnschrift" panose="020B0502040204020203" pitchFamily="34" charset="0"/>
              </a:rPr>
              <a:t>Hola, Antonio!!</a:t>
            </a:r>
          </a:p>
          <a:p>
            <a:pPr algn="ctr"/>
            <a:r>
              <a:rPr lang="es-MX" sz="1050" dirty="0" smtClean="0">
                <a:latin typeface="Bahnschrift" panose="020B0502040204020203" pitchFamily="34" charset="0"/>
              </a:rPr>
              <a:t>¿Qué haremos hoy?</a:t>
            </a:r>
            <a:endParaRPr lang="es-MX" sz="1050" dirty="0">
              <a:latin typeface="Bahnschrift" panose="020B0502040204020203" pitchFamily="34" charset="0"/>
            </a:endParaRPr>
          </a:p>
        </p:txBody>
      </p:sp>
      <p:cxnSp>
        <p:nvCxnSpPr>
          <p:cNvPr id="20" name="Conector recto 19"/>
          <p:cNvCxnSpPr/>
          <p:nvPr/>
        </p:nvCxnSpPr>
        <p:spPr>
          <a:xfrm>
            <a:off x="6831045" y="1579055"/>
            <a:ext cx="324852" cy="0"/>
          </a:xfrm>
          <a:prstGeom prst="line">
            <a:avLst/>
          </a:prstGeom>
          <a:ln w="28575">
            <a:solidFill>
              <a:srgbClr val="124A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831045" y="1690056"/>
            <a:ext cx="324852" cy="0"/>
          </a:xfrm>
          <a:prstGeom prst="line">
            <a:avLst/>
          </a:prstGeom>
          <a:ln w="28575">
            <a:solidFill>
              <a:srgbClr val="388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6831045" y="1805627"/>
            <a:ext cx="324852" cy="0"/>
          </a:xfrm>
          <a:prstGeom prst="line">
            <a:avLst/>
          </a:prstGeom>
          <a:ln w="28575">
            <a:solidFill>
              <a:srgbClr val="65BF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r 6"/>
          <p:cNvCxnSpPr/>
          <p:nvPr/>
        </p:nvCxnSpPr>
        <p:spPr>
          <a:xfrm rot="10800000">
            <a:off x="3135087" y="2690950"/>
            <a:ext cx="1567287" cy="13570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212344" y="936624"/>
            <a:ext cx="3252605" cy="1754326"/>
          </a:xfrm>
          <a:prstGeom prst="rect">
            <a:avLst/>
          </a:prstGeom>
          <a:noFill/>
          <a:ln>
            <a:solidFill>
              <a:srgbClr val="124A33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Se comienza una nueva cuenta en algún lugar, ya sea que esté registrado o no, los meseros que tengan esta aplicación pueden trabajar libremente y darle servicio a los clientes.</a:t>
            </a:r>
          </a:p>
          <a:p>
            <a:endParaRPr lang="es-MX" sz="1200" dirty="0">
              <a:solidFill>
                <a:srgbClr val="124A33"/>
              </a:solidFill>
              <a:latin typeface="Bahnschrift" panose="020B0502040204020203" pitchFamily="34" charset="0"/>
            </a:endParaRPr>
          </a:p>
          <a:p>
            <a:r>
              <a:rPr lang="es-MX" sz="1200" dirty="0" smtClean="0">
                <a:solidFill>
                  <a:srgbClr val="124A33"/>
                </a:solidFill>
                <a:latin typeface="Bahnschrift" panose="020B0502040204020203" pitchFamily="34" charset="0"/>
              </a:rPr>
              <a:t>Los meseros podrán ir subiendo de nivel mediante las calificaciones de los usuarios y  así establecer un límite de propina por su servicio.</a:t>
            </a:r>
          </a:p>
        </p:txBody>
      </p:sp>
    </p:spTree>
    <p:extLst>
      <p:ext uri="{BB962C8B-B14F-4D97-AF65-F5344CB8AC3E}">
        <p14:creationId xmlns:p14="http://schemas.microsoft.com/office/powerpoint/2010/main" val="32701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317</Words>
  <Application>Microsoft Office PowerPoint</Application>
  <PresentationFormat>Panorámica</PresentationFormat>
  <Paragraphs>63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Padilla</dc:creator>
  <cp:lastModifiedBy>Antonio Padilla</cp:lastModifiedBy>
  <cp:revision>13</cp:revision>
  <dcterms:created xsi:type="dcterms:W3CDTF">2020-01-23T01:32:51Z</dcterms:created>
  <dcterms:modified xsi:type="dcterms:W3CDTF">2020-01-23T18:57:16Z</dcterms:modified>
</cp:coreProperties>
</file>