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sldIdLst>
    <p:sldId id="256" r:id="rId2"/>
    <p:sldId id="258" r:id="rId3"/>
    <p:sldId id="269" r:id="rId4"/>
    <p:sldId id="262" r:id="rId5"/>
    <p:sldId id="259" r:id="rId6"/>
    <p:sldId id="260" r:id="rId7"/>
    <p:sldId id="267" r:id="rId8"/>
    <p:sldId id="271" r:id="rId9"/>
    <p:sldId id="264" r:id="rId10"/>
    <p:sldId id="268" r:id="rId11"/>
    <p:sldId id="261" r:id="rId12"/>
    <p:sldId id="263" r:id="rId13"/>
    <p:sldId id="270" r:id="rId14"/>
    <p:sldId id="265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4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8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2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7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6/26/22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445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588" r="-1" b="2162"/>
          <a:stretch/>
        </p:blipFill>
        <p:spPr>
          <a:xfrm>
            <a:off x="3049" y="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AUDIORECOGNIZER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 fontScale="77500" lnSpcReduction="20000"/>
          </a:bodyPr>
          <a:lstStyle/>
          <a:p>
            <a:r>
              <a:rPr lang="it-IT" i="1" dirty="0">
                <a:solidFill>
                  <a:srgbClr val="FFFFFF"/>
                </a:solidFill>
              </a:rPr>
              <a:t>Un sistema per riconoscere suoni di natura umana</a:t>
            </a:r>
          </a:p>
          <a:p>
            <a:r>
              <a:rPr lang="it-IT" i="1" dirty="0">
                <a:solidFill>
                  <a:srgbClr val="FFFFFF"/>
                </a:solidFill>
              </a:rPr>
              <a:t>Francesco Sasso</a:t>
            </a:r>
          </a:p>
          <a:p>
            <a:r>
              <a:rPr lang="it-IT" i="1" dirty="0">
                <a:solidFill>
                  <a:srgbClr val="FFFFFF"/>
                </a:solidFill>
              </a:rPr>
              <a:t>Christian Riefolo</a:t>
            </a:r>
          </a:p>
          <a:p>
            <a:r>
              <a:rPr lang="it-IT" i="1" dirty="0">
                <a:solidFill>
                  <a:srgbClr val="FFFFFF"/>
                </a:solidFill>
              </a:rPr>
              <a:t>Antonio Papeo</a:t>
            </a:r>
          </a:p>
          <a:p>
            <a:r>
              <a:rPr lang="it-IT" i="1" dirty="0">
                <a:solidFill>
                  <a:srgbClr val="FFFFFF"/>
                </a:solidFill>
              </a:rPr>
              <a:t>Ruggiero Zagaria</a:t>
            </a:r>
          </a:p>
        </p:txBody>
      </p:sp>
    </p:spTree>
    <p:extLst>
      <p:ext uri="{BB962C8B-B14F-4D97-AF65-F5344CB8AC3E}">
        <p14:creationId xmlns:p14="http://schemas.microsoft.com/office/powerpoint/2010/main" val="137062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sp>
        <p:nvSpPr>
          <p:cNvPr id="8" name="Sottotitolo 7">
            <a:extLst>
              <a:ext uri="{FF2B5EF4-FFF2-40B4-BE49-F238E27FC236}">
                <a16:creationId xmlns:a16="http://schemas.microsoft.com/office/drawing/2014/main" id="{BD53C13D-1C8C-29E3-2406-61FD97E6B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6900" y="1028435"/>
            <a:ext cx="6272853" cy="5621738"/>
          </a:xfrm>
        </p:spPr>
        <p:txBody>
          <a:bodyPr>
            <a:normAutofit/>
          </a:bodyPr>
          <a:lstStyle/>
          <a:p>
            <a:r>
              <a:rPr lang="it-IT" sz="2800" b="1" dirty="0"/>
              <a:t>Mappiamo la classe audio secondo una decodifica UTF-8 ed effettuiamo l’inferenza sull’audio inserito in input.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A7354DF-2E62-75A9-FE5F-2518945F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91" y="174257"/>
            <a:ext cx="5727032" cy="3307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CC6BD7-0D87-6669-849B-0DFF61ED8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91" y="3771679"/>
            <a:ext cx="5699119" cy="2839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756794-B30E-1567-2383-FF907640044A}"/>
              </a:ext>
            </a:extLst>
          </p:cNvPr>
          <p:cNvSpPr txBox="1"/>
          <p:nvPr/>
        </p:nvSpPr>
        <p:spPr>
          <a:xfrm>
            <a:off x="6267730" y="4384810"/>
            <a:ext cx="59102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Effettuiamo l’incorporamento dei dati</a:t>
            </a:r>
          </a:p>
          <a:p>
            <a:endParaRPr lang="it-IT" sz="2400" b="1" dirty="0"/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40133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Funzionamento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Il sistema mette insieme tutte le componenti fondamentali tra </a:t>
            </a:r>
            <a:r>
              <a:rPr lang="it-IT" i="1" dirty="0" err="1"/>
              <a:t>TensorFlow</a:t>
            </a:r>
            <a:r>
              <a:rPr lang="it-IT" i="1" dirty="0"/>
              <a:t>, </a:t>
            </a:r>
            <a:r>
              <a:rPr lang="it-IT" i="1" dirty="0" err="1"/>
              <a:t>YAMNet</a:t>
            </a:r>
            <a:r>
              <a:rPr lang="it-IT" i="1" dirty="0"/>
              <a:t> e il dataset per addestrare un modello. Questo è responsabile dell’apprendimento del sistema.</a:t>
            </a:r>
          </a:p>
          <a:p>
            <a:pPr algn="l"/>
            <a:r>
              <a:rPr lang="it-IT" b="1" i="1" dirty="0"/>
              <a:t>L’accuratezza del riconoscimento è fortemente dipendente dalla grandezza del dataset su cui viene addestrato.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EDDEEED-010B-8FB8-40CD-1CF5D028F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87" y="5012119"/>
            <a:ext cx="3776277" cy="1132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896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Menzioni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 lnSpcReduction="10000"/>
          </a:bodyPr>
          <a:lstStyle/>
          <a:p>
            <a:pPr algn="l"/>
            <a:r>
              <a:rPr lang="it-IT" i="1" dirty="0"/>
              <a:t>Tutti gli audio utilizzati per le fasi di training, </a:t>
            </a:r>
            <a:r>
              <a:rPr lang="it-IT" i="1" dirty="0" err="1"/>
              <a:t>validation</a:t>
            </a:r>
            <a:r>
              <a:rPr lang="it-IT" i="1" dirty="0"/>
              <a:t> e test derivano da ulteriori dataset presenti sulla rete. In particolar modo sono stati fondamentali i seguenti dataset: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ESC-50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Mixkit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Soundbank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Coswara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Mendeley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VIVAE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Non-</a:t>
            </a:r>
            <a:r>
              <a:rPr lang="it-IT" i="1" dirty="0" err="1"/>
              <a:t>Vocalization</a:t>
            </a:r>
            <a:r>
              <a:rPr lang="it-IT" i="1" dirty="0"/>
              <a:t>-Dataset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404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35" y="433142"/>
            <a:ext cx="6614161" cy="1313106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Organizzazione Progetto</a:t>
            </a:r>
          </a:p>
        </p:txBody>
      </p: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7" y="1848509"/>
            <a:ext cx="9533465" cy="4296493"/>
          </a:xfrm>
        </p:spPr>
        <p:txBody>
          <a:bodyPr>
            <a:normAutofit fontScale="92500"/>
          </a:bodyPr>
          <a:lstStyle/>
          <a:p>
            <a:r>
              <a:rPr lang="it-IT" dirty="0"/>
              <a:t>L’organizzazione del progetto è avvenuta tramite </a:t>
            </a:r>
            <a:r>
              <a:rPr lang="it-IT" b="1" dirty="0"/>
              <a:t>l’applicativo Microsoft Teams</a:t>
            </a:r>
            <a:r>
              <a:rPr lang="it-IT" dirty="0"/>
              <a:t>, il</a:t>
            </a:r>
          </a:p>
          <a:p>
            <a:r>
              <a:rPr lang="it-IT" dirty="0"/>
              <a:t>quale ci ha permesso di lavorare in gruppo per l’intera fase di progetto nonostante le distanze di abitazioni.</a:t>
            </a:r>
          </a:p>
          <a:p>
            <a:r>
              <a:rPr lang="it-IT" dirty="0"/>
              <a:t>Per la condivisione del progetto abbiamo sfruttato </a:t>
            </a:r>
            <a:r>
              <a:rPr lang="it-IT" b="1" dirty="0" err="1"/>
              <a:t>github</a:t>
            </a:r>
            <a:r>
              <a:rPr lang="it-IT" dirty="0"/>
              <a:t> il quale ci ha permesso di collaborare in maniera omogenea al progetto.</a:t>
            </a:r>
          </a:p>
          <a:p>
            <a:r>
              <a:rPr lang="it-IT" dirty="0"/>
              <a:t>Per la comunicazione giornaliera su idee di progetto e sull’avanzamento delle varie</a:t>
            </a:r>
          </a:p>
          <a:p>
            <a:r>
              <a:rPr lang="it-IT" dirty="0"/>
              <a:t>fasi è stata utilizzata la piattaforma </a:t>
            </a:r>
            <a:r>
              <a:rPr lang="it-IT" b="1" dirty="0" err="1"/>
              <a:t>Whatsapp</a:t>
            </a:r>
            <a:r>
              <a:rPr lang="it-IT" b="1" dirty="0"/>
              <a:t> mobile</a:t>
            </a:r>
            <a:r>
              <a:rPr lang="it-IT" dirty="0"/>
              <a:t>.</a:t>
            </a:r>
          </a:p>
          <a:p>
            <a:r>
              <a:rPr lang="it-IT" dirty="0"/>
              <a:t>Come IDE per lo sviluppo del codice abbiamo scelto </a:t>
            </a:r>
            <a:r>
              <a:rPr lang="it-IT" b="1" dirty="0" err="1"/>
              <a:t>Intellij</a:t>
            </a:r>
            <a:r>
              <a:rPr lang="it-IT" b="1" dirty="0"/>
              <a:t> Idea </a:t>
            </a:r>
            <a:r>
              <a:rPr lang="it-IT" dirty="0"/>
              <a:t>vista la sua ottima</a:t>
            </a:r>
          </a:p>
          <a:p>
            <a:r>
              <a:rPr lang="it-IT" dirty="0"/>
              <a:t>implementazione con </a:t>
            </a:r>
            <a:r>
              <a:rPr lang="it-IT" dirty="0" err="1"/>
              <a:t>github</a:t>
            </a:r>
            <a:r>
              <a:rPr lang="it-IT" dirty="0"/>
              <a:t> il che ci permetteva un lavoro più semplice ed</a:t>
            </a:r>
          </a:p>
          <a:p>
            <a:r>
              <a:rPr lang="it-IT" dirty="0"/>
              <a:t>efficiente.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09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599"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3688205"/>
            <a:ext cx="8731683" cy="1160465"/>
          </a:xfrm>
        </p:spPr>
        <p:txBody>
          <a:bodyPr anchor="b">
            <a:normAutofit/>
          </a:bodyPr>
          <a:lstStyle/>
          <a:p>
            <a:pPr algn="l"/>
            <a:r>
              <a:rPr lang="it-IT" sz="5100">
                <a:solidFill>
                  <a:srgbClr val="FFFFFF"/>
                </a:solidFill>
              </a:rPr>
              <a:t>GRAZIE PER L’ATTENZIONE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1C349FC-7BFF-EAD9-5209-D5362A43A5EC}"/>
              </a:ext>
            </a:extLst>
          </p:cNvPr>
          <p:cNvSpPr/>
          <p:nvPr/>
        </p:nvSpPr>
        <p:spPr>
          <a:xfrm>
            <a:off x="1072065" y="1317790"/>
            <a:ext cx="6277002" cy="1716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LINK REPOSITORY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/>
              <a:t>https://</a:t>
            </a:r>
            <a:r>
              <a:rPr lang="it-IT" sz="2400" dirty="0" err="1"/>
              <a:t>github.com</a:t>
            </a:r>
            <a:r>
              <a:rPr lang="it-IT" sz="2400" dirty="0"/>
              <a:t>/AntonioPapeo6/</a:t>
            </a:r>
            <a:r>
              <a:rPr lang="it-IT" sz="2400" dirty="0" err="1"/>
              <a:t>ProgSysAg</a:t>
            </a:r>
            <a:endParaRPr lang="it-IT" sz="2400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865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Introduzione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2822331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L’obiettivo di AUDIORECOGNIZER è riconoscere gli audio tra una serie di categorie su cui il sistema viene addestrato.</a:t>
            </a:r>
          </a:p>
          <a:p>
            <a:pPr algn="l"/>
            <a:r>
              <a:rPr lang="it-IT" i="1" dirty="0"/>
              <a:t>L’idea nasce dal voler implementare un sistema che riconosca suoni generati da esseri umani.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169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528677B8-1A52-0C18-48DE-265E7C9C5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847CC0-D75E-BC15-4C01-82D266B6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9" y="246557"/>
            <a:ext cx="10039802" cy="4407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6825D17-CB4A-C31A-53D0-12B70C91548D}"/>
              </a:ext>
            </a:extLst>
          </p:cNvPr>
          <p:cNvSpPr/>
          <p:nvPr/>
        </p:nvSpPr>
        <p:spPr>
          <a:xfrm>
            <a:off x="1076099" y="4900610"/>
            <a:ext cx="10039802" cy="18750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2400" dirty="0"/>
          </a:p>
          <a:p>
            <a:r>
              <a:rPr lang="it-IT" sz="2400" dirty="0"/>
              <a:t>Tale Funzione verrà utilizzata dopo aver definito il modello ed aver inserito l’audio di cui si vuole effettuare il riconoscimento.</a:t>
            </a:r>
          </a:p>
          <a:p>
            <a:r>
              <a:rPr lang="it-IT" sz="2400" dirty="0"/>
              <a:t>Essa permette di caricare il file appena immesso e di modificarne il </a:t>
            </a:r>
            <a:r>
              <a:rPr lang="it-IT" sz="2400" u="sng" dirty="0"/>
              <a:t>sample rate</a:t>
            </a:r>
            <a:r>
              <a:rPr lang="it-IT" sz="2400" dirty="0"/>
              <a:t>, ovvero il numero di cicli in cui viene catturato l'audio (campionato) in un secondo, in modo da poterlo analizzare.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679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Possibili scenari d’uso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2822331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Nella fattispecie il sistema viene addestrato su suoni e rumori che indicano lo stato di salute di un individuo, ma ciò non toglie che per il modo con cui apprende il modello, si possa addestrare il sistema a riconoscere svariate tipologie di audio.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952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Aspetti implementativi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3916276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AUDIORECOGNIZER utilizza </a:t>
            </a:r>
            <a:r>
              <a:rPr lang="it-IT" i="1" dirty="0" err="1"/>
              <a:t>TensorFlow</a:t>
            </a:r>
            <a:r>
              <a:rPr lang="it-IT" i="1" dirty="0"/>
              <a:t> come libreria per l’apprendimento automatico e </a:t>
            </a:r>
            <a:r>
              <a:rPr lang="it-IT" i="1" dirty="0" err="1"/>
              <a:t>YAMNet</a:t>
            </a:r>
            <a:r>
              <a:rPr lang="it-IT" i="1" dirty="0"/>
              <a:t> come rete neurale </a:t>
            </a:r>
            <a:r>
              <a:rPr lang="it-IT" i="1" dirty="0" err="1"/>
              <a:t>pre</a:t>
            </a:r>
            <a:r>
              <a:rPr lang="it-IT" i="1" dirty="0"/>
              <a:t>-addestrata per riconoscere gli audio.</a:t>
            </a:r>
          </a:p>
          <a:p>
            <a:pPr algn="l"/>
            <a:r>
              <a:rPr lang="it-IT" i="1" dirty="0"/>
              <a:t>Nello specifico si occupa di estrarre le feature dagli stessi.</a:t>
            </a:r>
          </a:p>
          <a:p>
            <a:pPr algn="l"/>
            <a:r>
              <a:rPr lang="it-IT" i="1" dirty="0"/>
              <a:t>Ci si avvale, quindi, di: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Machine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Intelligenza artificiale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09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Il dataset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Il sistema sfrutta le feature estratte dai file audio, che si dividono in otto categorie alle quali è stato associato un id: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A156375-090C-26AC-7C8F-6263C384A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8" y="3585308"/>
            <a:ext cx="7828790" cy="2867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757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F620B71-40CB-FB9C-F0F3-A0EFBB272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56" y="144380"/>
            <a:ext cx="3714516" cy="4860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5F85224-B2D7-CA66-7CD6-13989958E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688" y="1253095"/>
            <a:ext cx="4414684" cy="5098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reccia giù 10">
            <a:extLst>
              <a:ext uri="{FF2B5EF4-FFF2-40B4-BE49-F238E27FC236}">
                <a16:creationId xmlns:a16="http://schemas.microsoft.com/office/drawing/2014/main" id="{A66D3EB8-8F6D-0BC4-035E-C76D1FE98A3D}"/>
              </a:ext>
            </a:extLst>
          </p:cNvPr>
          <p:cNvSpPr/>
          <p:nvPr/>
        </p:nvSpPr>
        <p:spPr>
          <a:xfrm rot="17754881">
            <a:off x="4184826" y="1477176"/>
            <a:ext cx="1348614" cy="135859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86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065A2987-886F-B8C3-98D7-884BDEBB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83" y="927566"/>
            <a:ext cx="10097433" cy="17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3AB1F6-ACC5-384C-0B77-01475FD182E0}"/>
              </a:ext>
            </a:extLst>
          </p:cNvPr>
          <p:cNvSpPr txBox="1"/>
          <p:nvPr/>
        </p:nvSpPr>
        <p:spPr>
          <a:xfrm>
            <a:off x="1000611" y="3057561"/>
            <a:ext cx="68461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Divisione dei dati nella relativa </a:t>
            </a:r>
            <a:r>
              <a:rPr lang="it-IT" sz="3600" dirty="0" err="1"/>
              <a:t>fold</a:t>
            </a:r>
            <a:r>
              <a:rPr lang="it-IT" sz="3600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sz="3600" dirty="0"/>
              <a:t>Training </a:t>
            </a:r>
            <a:r>
              <a:rPr lang="it-IT" sz="3600" dirty="0">
                <a:sym typeface="Wingdings" pitchFamily="2" charset="2"/>
              </a:rPr>
              <a:t> 1</a:t>
            </a:r>
          </a:p>
          <a:p>
            <a:pPr marL="285750" indent="-285750">
              <a:buFontTx/>
              <a:buChar char="-"/>
            </a:pPr>
            <a:r>
              <a:rPr lang="it-IT" sz="3600" dirty="0">
                <a:sym typeface="Wingdings" pitchFamily="2" charset="2"/>
              </a:rPr>
              <a:t>Test  2</a:t>
            </a:r>
          </a:p>
          <a:p>
            <a:pPr marL="285750" indent="-285750">
              <a:buFontTx/>
              <a:buChar char="-"/>
            </a:pPr>
            <a:r>
              <a:rPr lang="it-IT" sz="3600" dirty="0" err="1">
                <a:sym typeface="Wingdings" pitchFamily="2" charset="2"/>
              </a:rPr>
              <a:t>Validation</a:t>
            </a:r>
            <a:r>
              <a:rPr lang="it-IT" sz="3600" dirty="0">
                <a:sym typeface="Wingdings" pitchFamily="2" charset="2"/>
              </a:rPr>
              <a:t>  3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64494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Aspetti tecnici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E’ fondamentale che si utilizzino audio con le giuste caratteristiche, ovvero con canale mono a 16 kHz, infatti al processamento di ogni file viene anteposta una fase di conversione. Successivamente grazie all’utilizzo di un file CSV e della libreria «</a:t>
            </a:r>
            <a:r>
              <a:rPr lang="it-IT" i="1" dirty="0" err="1"/>
              <a:t>pandas</a:t>
            </a:r>
            <a:r>
              <a:rPr lang="it-IT" i="1" dirty="0"/>
              <a:t>» viene creata una struttura contenente tutti i dati utili, sfruttando le diverse categorie in cui sono stati divisi i dati.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075687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82AB8B"/>
      </a:accent1>
      <a:accent2>
        <a:srgbClr val="74AB97"/>
      </a:accent2>
      <a:accent3>
        <a:srgbClr val="81A8AB"/>
      </a:accent3>
      <a:accent4>
        <a:srgbClr val="7F9EBA"/>
      </a:accent4>
      <a:accent5>
        <a:srgbClr val="969BC6"/>
      </a:accent5>
      <a:accent6>
        <a:srgbClr val="917FBA"/>
      </a:accent6>
      <a:hlink>
        <a:srgbClr val="AE699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5810C3B2B3B74FAD4B2E253C9AAF23" ma:contentTypeVersion="4" ma:contentTypeDescription="Creare un nuovo documento." ma:contentTypeScope="" ma:versionID="adbaf7f7a8462b730c2048cb63cbc835">
  <xsd:schema xmlns:xsd="http://www.w3.org/2001/XMLSchema" xmlns:xs="http://www.w3.org/2001/XMLSchema" xmlns:p="http://schemas.microsoft.com/office/2006/metadata/properties" xmlns:ns2="dead622a-4210-407e-b5f7-87719965a8f9" xmlns:ns3="70dde9c1-59ea-49fe-b723-e9dd12a89eaf" targetNamespace="http://schemas.microsoft.com/office/2006/metadata/properties" ma:root="true" ma:fieldsID="1e1ebc6c0631f4c3adfe70bda37a8f56" ns2:_="" ns3:_="">
    <xsd:import namespace="dead622a-4210-407e-b5f7-87719965a8f9"/>
    <xsd:import namespace="70dde9c1-59ea-49fe-b723-e9dd12a89e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d622a-4210-407e-b5f7-87719965a8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dde9c1-59ea-49fe-b723-e9dd12a89e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D7F58-5CEF-4393-953C-B5D5583EAC56}"/>
</file>

<file path=customXml/itemProps2.xml><?xml version="1.0" encoding="utf-8"?>
<ds:datastoreItem xmlns:ds="http://schemas.openxmlformats.org/officeDocument/2006/customXml" ds:itemID="{E21F5445-B30D-4DC7-A8D6-23D255D93F62}"/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535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AvenirNext LT Pro Medium</vt:lpstr>
      <vt:lpstr>Calibri</vt:lpstr>
      <vt:lpstr>Gill Sans Nova</vt:lpstr>
      <vt:lpstr>ConfettiVTI</vt:lpstr>
      <vt:lpstr>AUDIORECOGNIZER</vt:lpstr>
      <vt:lpstr>Introduzione</vt:lpstr>
      <vt:lpstr>Presentazione standard di PowerPoint</vt:lpstr>
      <vt:lpstr>Possibili scenari d’uso</vt:lpstr>
      <vt:lpstr>Aspetti implementativi</vt:lpstr>
      <vt:lpstr>Il dataset</vt:lpstr>
      <vt:lpstr>Presentazione standard di PowerPoint</vt:lpstr>
      <vt:lpstr>Presentazione standard di PowerPoint</vt:lpstr>
      <vt:lpstr>Aspetti tecnici</vt:lpstr>
      <vt:lpstr>Presentazione standard di PowerPoint</vt:lpstr>
      <vt:lpstr>Funzionamento</vt:lpstr>
      <vt:lpstr>Menzioni</vt:lpstr>
      <vt:lpstr>Organizzazione Progetto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AudioRecognizer</dc:title>
  <dc:creator>Christian Riefolo</dc:creator>
  <cp:lastModifiedBy>francesco sasso</cp:lastModifiedBy>
  <cp:revision>11</cp:revision>
  <dcterms:created xsi:type="dcterms:W3CDTF">2022-06-20T09:44:45Z</dcterms:created>
  <dcterms:modified xsi:type="dcterms:W3CDTF">2022-06-26T14:47:40Z</dcterms:modified>
</cp:coreProperties>
</file>