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3"/>
  </p:sldMasterIdLst>
  <p:sldIdLst>
    <p:sldId id="256" r:id="rId4"/>
    <p:sldId id="258" r:id="rId5"/>
    <p:sldId id="269" r:id="rId6"/>
    <p:sldId id="262" r:id="rId7"/>
    <p:sldId id="259" r:id="rId8"/>
    <p:sldId id="260" r:id="rId9"/>
    <p:sldId id="267" r:id="rId10"/>
    <p:sldId id="272" r:id="rId11"/>
    <p:sldId id="271" r:id="rId12"/>
    <p:sldId id="264" r:id="rId13"/>
    <p:sldId id="268" r:id="rId14"/>
    <p:sldId id="261" r:id="rId15"/>
    <p:sldId id="263" r:id="rId16"/>
    <p:sldId id="270" r:id="rId17"/>
    <p:sldId id="265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8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4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8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2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7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6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7/4/2022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445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588" r="-1" b="2162"/>
          <a:stretch/>
        </p:blipFill>
        <p:spPr>
          <a:xfrm>
            <a:off x="3049" y="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AUDIORECOGNIZER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 fontScale="77500" lnSpcReduction="20000"/>
          </a:bodyPr>
          <a:lstStyle/>
          <a:p>
            <a:r>
              <a:rPr lang="it-IT" i="1" dirty="0">
                <a:solidFill>
                  <a:srgbClr val="FFFFFF"/>
                </a:solidFill>
              </a:rPr>
              <a:t>Un sistema per riconoscere suoni di natura umana</a:t>
            </a:r>
          </a:p>
          <a:p>
            <a:r>
              <a:rPr lang="it-IT" i="1" dirty="0">
                <a:solidFill>
                  <a:srgbClr val="FFFFFF"/>
                </a:solidFill>
              </a:rPr>
              <a:t>Francesco Sasso</a:t>
            </a:r>
          </a:p>
          <a:p>
            <a:r>
              <a:rPr lang="it-IT" i="1" dirty="0">
                <a:solidFill>
                  <a:srgbClr val="FFFFFF"/>
                </a:solidFill>
              </a:rPr>
              <a:t>Christian Riefolo</a:t>
            </a:r>
          </a:p>
          <a:p>
            <a:r>
              <a:rPr lang="it-IT" i="1" dirty="0">
                <a:solidFill>
                  <a:srgbClr val="FFFFFF"/>
                </a:solidFill>
              </a:rPr>
              <a:t>Antonio Papeo</a:t>
            </a:r>
          </a:p>
          <a:p>
            <a:r>
              <a:rPr lang="it-IT" i="1" dirty="0">
                <a:solidFill>
                  <a:srgbClr val="FFFFFF"/>
                </a:solidFill>
              </a:rPr>
              <a:t>Ruggiero Zagaria</a:t>
            </a:r>
          </a:p>
        </p:txBody>
      </p:sp>
    </p:spTree>
    <p:extLst>
      <p:ext uri="{BB962C8B-B14F-4D97-AF65-F5344CB8AC3E}">
        <p14:creationId xmlns:p14="http://schemas.microsoft.com/office/powerpoint/2010/main" val="137062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Aspetti tecnici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E’ fondamentale che si utilizzino audio con le giuste caratteristiche, ovvero con canale mono a 16 kHz, infatti al processamento di ogni file viene anteposta una fase di conversione. Successivamente grazie all’utilizzo di un file CSV e della libreria «</a:t>
            </a:r>
            <a:r>
              <a:rPr lang="it-IT" i="1" dirty="0" err="1"/>
              <a:t>pandas</a:t>
            </a:r>
            <a:r>
              <a:rPr lang="it-IT" i="1" dirty="0"/>
              <a:t>» viene creata una struttura contenente tutti i dati utili, sfruttando le diverse categorie in cui sono stati divisi i dati.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075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sp>
        <p:nvSpPr>
          <p:cNvPr id="8" name="Sottotitolo 7">
            <a:extLst>
              <a:ext uri="{FF2B5EF4-FFF2-40B4-BE49-F238E27FC236}">
                <a16:creationId xmlns:a16="http://schemas.microsoft.com/office/drawing/2014/main" id="{BD53C13D-1C8C-29E3-2406-61FD97E6B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6900" y="1028435"/>
            <a:ext cx="6272853" cy="5621738"/>
          </a:xfrm>
        </p:spPr>
        <p:txBody>
          <a:bodyPr>
            <a:normAutofit/>
          </a:bodyPr>
          <a:lstStyle/>
          <a:p>
            <a:r>
              <a:rPr lang="it-IT" sz="2800" b="1" dirty="0"/>
              <a:t>Mappiamo la classe audio secondo una decodifica UTF-8 ed effettuiamo l’inferenza sull’audio inserito in input.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A7354DF-2E62-75A9-FE5F-2518945F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91" y="174257"/>
            <a:ext cx="5727032" cy="3307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CC6BD7-0D87-6669-849B-0DFF61ED8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91" y="3771679"/>
            <a:ext cx="5699119" cy="2839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756794-B30E-1567-2383-FF907640044A}"/>
              </a:ext>
            </a:extLst>
          </p:cNvPr>
          <p:cNvSpPr txBox="1"/>
          <p:nvPr/>
        </p:nvSpPr>
        <p:spPr>
          <a:xfrm>
            <a:off x="6267730" y="4384810"/>
            <a:ext cx="59102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Effettuiamo l’incorporamento dei dati</a:t>
            </a:r>
          </a:p>
          <a:p>
            <a:endParaRPr lang="it-IT" sz="2400" b="1" dirty="0"/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40133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Funzionamento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Il sistema mette insieme tutte le componenti fondamentali tra </a:t>
            </a:r>
            <a:r>
              <a:rPr lang="it-IT" i="1" dirty="0" err="1"/>
              <a:t>TensorFlow</a:t>
            </a:r>
            <a:r>
              <a:rPr lang="it-IT" i="1" dirty="0"/>
              <a:t>, </a:t>
            </a:r>
            <a:r>
              <a:rPr lang="it-IT" i="1" dirty="0" err="1"/>
              <a:t>YAMNet</a:t>
            </a:r>
            <a:r>
              <a:rPr lang="it-IT" i="1" dirty="0"/>
              <a:t> e il dataset per addestrare un modello. Questo è responsabile dell’apprendimento del sistema.</a:t>
            </a:r>
          </a:p>
          <a:p>
            <a:pPr algn="l"/>
            <a:r>
              <a:rPr lang="it-IT" b="1" i="1" dirty="0"/>
              <a:t>L’accuratezza del riconoscimento è fortemente dipendente dalla grandezza del dataset su cui viene addestrato.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EDDEEED-010B-8FB8-40CD-1CF5D028F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87" y="5012119"/>
            <a:ext cx="3776277" cy="1132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896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Menzioni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 lnSpcReduction="10000"/>
          </a:bodyPr>
          <a:lstStyle/>
          <a:p>
            <a:pPr algn="l"/>
            <a:r>
              <a:rPr lang="it-IT" i="1" dirty="0"/>
              <a:t>Tutti gli audio utilizzati per le fasi di training, </a:t>
            </a:r>
            <a:r>
              <a:rPr lang="it-IT" i="1" dirty="0" err="1"/>
              <a:t>validation</a:t>
            </a:r>
            <a:r>
              <a:rPr lang="it-IT" i="1" dirty="0"/>
              <a:t> e test derivano da ulteriori dataset presenti sulla rete. In particolar modo sono stati fondamentali i seguenti dataset: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ESC-50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Mixkit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Soundbank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Coswara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 err="1"/>
              <a:t>Mendeley</a:t>
            </a:r>
            <a:endParaRPr lang="it-IT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VIVAE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Non-</a:t>
            </a:r>
            <a:r>
              <a:rPr lang="it-IT" i="1" dirty="0" err="1"/>
              <a:t>Vocalization</a:t>
            </a:r>
            <a:r>
              <a:rPr lang="it-IT" i="1" dirty="0"/>
              <a:t>-Dataset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4048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035" y="433142"/>
            <a:ext cx="6614161" cy="1313106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Organizzazione Progetto</a:t>
            </a:r>
          </a:p>
        </p:txBody>
      </p: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7" y="1848509"/>
            <a:ext cx="9533465" cy="4296493"/>
          </a:xfrm>
        </p:spPr>
        <p:txBody>
          <a:bodyPr>
            <a:normAutofit fontScale="92500"/>
          </a:bodyPr>
          <a:lstStyle/>
          <a:p>
            <a:r>
              <a:rPr lang="it-IT" dirty="0"/>
              <a:t>L’organizzazione del progetto è avvenuta tramite </a:t>
            </a:r>
            <a:r>
              <a:rPr lang="it-IT" b="1" dirty="0"/>
              <a:t>l’applicativo Microsoft Teams</a:t>
            </a:r>
            <a:r>
              <a:rPr lang="it-IT" dirty="0"/>
              <a:t>, il</a:t>
            </a:r>
          </a:p>
          <a:p>
            <a:r>
              <a:rPr lang="it-IT" dirty="0"/>
              <a:t>quale ci ha permesso di lavorare in gruppo per l’intera fase di progetto nonostante le distanze di abitazioni.</a:t>
            </a:r>
          </a:p>
          <a:p>
            <a:r>
              <a:rPr lang="it-IT" dirty="0"/>
              <a:t>Per la condivisione del progetto abbiamo sfruttato </a:t>
            </a:r>
            <a:r>
              <a:rPr lang="it-IT" b="1" dirty="0" err="1"/>
              <a:t>github</a:t>
            </a:r>
            <a:r>
              <a:rPr lang="it-IT" dirty="0"/>
              <a:t> il quale ci ha permesso di collaborare in maniera omogenea al progetto.</a:t>
            </a:r>
          </a:p>
          <a:p>
            <a:r>
              <a:rPr lang="it-IT" dirty="0"/>
              <a:t>Per la comunicazione giornaliera su idee di progetto e sull’avanzamento delle varie</a:t>
            </a:r>
          </a:p>
          <a:p>
            <a:r>
              <a:rPr lang="it-IT" dirty="0"/>
              <a:t>fasi è stata utilizzata la piattaforma </a:t>
            </a:r>
            <a:r>
              <a:rPr lang="it-IT" b="1" dirty="0" err="1"/>
              <a:t>Whatsapp</a:t>
            </a:r>
            <a:r>
              <a:rPr lang="it-IT" b="1" dirty="0"/>
              <a:t> mobile</a:t>
            </a:r>
            <a:r>
              <a:rPr lang="it-IT" dirty="0"/>
              <a:t>.</a:t>
            </a:r>
          </a:p>
          <a:p>
            <a:r>
              <a:rPr lang="it-IT" dirty="0"/>
              <a:t>Come IDE per lo sviluppo del codice abbiamo scelto </a:t>
            </a:r>
            <a:r>
              <a:rPr lang="it-IT" b="1" dirty="0" err="1"/>
              <a:t>Intellij</a:t>
            </a:r>
            <a:r>
              <a:rPr lang="it-IT" b="1" dirty="0"/>
              <a:t> Idea </a:t>
            </a:r>
            <a:r>
              <a:rPr lang="it-IT" dirty="0"/>
              <a:t>vista la sua ottima</a:t>
            </a:r>
          </a:p>
          <a:p>
            <a:r>
              <a:rPr lang="it-IT" dirty="0"/>
              <a:t>implementazione con </a:t>
            </a:r>
            <a:r>
              <a:rPr lang="it-IT" dirty="0" err="1"/>
              <a:t>github</a:t>
            </a:r>
            <a:r>
              <a:rPr lang="it-IT" dirty="0"/>
              <a:t> il che ci permetteva un lavoro più semplice ed</a:t>
            </a:r>
          </a:p>
          <a:p>
            <a:r>
              <a:rPr lang="it-IT" dirty="0"/>
              <a:t>efficiente.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09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599" b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C2BD3211-5B9B-40DA-8BD0-C3426AE7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872" y="0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8121B6-45E6-447F-87B8-58EDD064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8414" y="63468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95B8E3-CBB0-4A5C-B65B-59C12D44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370" y="655738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A710C0-F536-4B31-8D0F-28E2F089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9769" y="57979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EB61F8-34CD-4251-9B31-59AB92843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0824" y="374048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3FA5DB-69DC-4137-9264-5F838B990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5468" y="971670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E98D956-6B7A-4A94-B508-F7A30E642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334" y="512240"/>
            <a:ext cx="703889" cy="703889"/>
          </a:xfrm>
          <a:prstGeom prst="ellipse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A3D2FC-6F98-4157-94A8-7D7FBD56E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1428" y="81514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AE16AB-F0AB-4AC3-BD8F-336B5D98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7435" y="1096664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3688205"/>
            <a:ext cx="8731683" cy="1160465"/>
          </a:xfrm>
        </p:spPr>
        <p:txBody>
          <a:bodyPr anchor="b">
            <a:normAutofit/>
          </a:bodyPr>
          <a:lstStyle/>
          <a:p>
            <a:pPr algn="l"/>
            <a:r>
              <a:rPr lang="it-IT" sz="5100">
                <a:solidFill>
                  <a:srgbClr val="FFFFFF"/>
                </a:solidFill>
              </a:rPr>
              <a:t>GRAZIE PER L’ATTENZIONE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BE49C6-06E3-4324-91A8-F25B7DA1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66319" y="198982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78ABC8A-B58F-4AAE-8F6F-A07EB9D6D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30" y="2808040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1C349FC-7BFF-EAD9-5209-D5362A43A5EC}"/>
              </a:ext>
            </a:extLst>
          </p:cNvPr>
          <p:cNvSpPr/>
          <p:nvPr/>
        </p:nvSpPr>
        <p:spPr>
          <a:xfrm>
            <a:off x="1072065" y="1317790"/>
            <a:ext cx="6277002" cy="1716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LINK REPOSITORY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/>
              <a:t>https://</a:t>
            </a:r>
            <a:r>
              <a:rPr lang="it-IT" sz="2400" dirty="0" err="1"/>
              <a:t>github.com</a:t>
            </a:r>
            <a:r>
              <a:rPr lang="it-IT" sz="2400" dirty="0"/>
              <a:t>/AntonioPapeo6/</a:t>
            </a:r>
            <a:r>
              <a:rPr lang="it-IT" sz="2400" dirty="0" err="1"/>
              <a:t>ProgSysAg</a:t>
            </a:r>
            <a:endParaRPr lang="it-IT" sz="2400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865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Introduzione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2822331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L’obiettivo di AUDIORECOGNIZER è riconoscere gli audio tra una serie di categorie su cui il sistema viene addestrato.</a:t>
            </a:r>
          </a:p>
          <a:p>
            <a:pPr algn="l"/>
            <a:r>
              <a:rPr lang="it-IT" i="1" dirty="0"/>
              <a:t>L’idea nasce dal voler implementare un sistema che riconosca suoni generati da esseri umani.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169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528677B8-1A52-0C18-48DE-265E7C9C5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847CC0-D75E-BC15-4C01-82D266B6D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9" y="246557"/>
            <a:ext cx="10039802" cy="4407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6825D17-CB4A-C31A-53D0-12B70C91548D}"/>
              </a:ext>
            </a:extLst>
          </p:cNvPr>
          <p:cNvSpPr/>
          <p:nvPr/>
        </p:nvSpPr>
        <p:spPr>
          <a:xfrm>
            <a:off x="1076099" y="4900610"/>
            <a:ext cx="10039802" cy="18750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2400" dirty="0"/>
          </a:p>
          <a:p>
            <a:r>
              <a:rPr lang="it-IT" sz="2400" dirty="0"/>
              <a:t>Tale Funzione verrà utilizzata dopo aver definito il modello ed aver inserito l’audio di cui si vuole effettuare il riconoscimento.</a:t>
            </a:r>
          </a:p>
          <a:p>
            <a:r>
              <a:rPr lang="it-IT" sz="2400" dirty="0"/>
              <a:t>Essa permette di caricare il file appena immesso e di modificarne il </a:t>
            </a:r>
            <a:r>
              <a:rPr lang="it-IT" sz="2400" u="sng" dirty="0"/>
              <a:t>sample rate</a:t>
            </a:r>
            <a:r>
              <a:rPr lang="it-IT" sz="2400" dirty="0"/>
              <a:t>, ovvero il numero di cicli in cui viene catturato l'audio (campionato) in un secondo, in modo da poterlo analizzare.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679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Possibili scenari d’uso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2822331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Nella fattispecie il sistema viene addestrato su suoni e rumori che indicano lo stato di salute di un individuo, ma ciò non toglie che per il modo con cui apprende il modello, si possa addestrare il sistema a riconoscere svariate tipologie di audio.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952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Aspetti implementativi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3916276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AUDIORECOGNIZER utilizza </a:t>
            </a:r>
            <a:r>
              <a:rPr lang="it-IT" i="1" dirty="0" err="1"/>
              <a:t>TensorFlow</a:t>
            </a:r>
            <a:r>
              <a:rPr lang="it-IT" i="1" dirty="0"/>
              <a:t> come libreria per l’apprendimento automatico e </a:t>
            </a:r>
            <a:r>
              <a:rPr lang="it-IT" i="1" dirty="0" err="1"/>
              <a:t>YAMNet</a:t>
            </a:r>
            <a:r>
              <a:rPr lang="it-IT" i="1" dirty="0"/>
              <a:t> come rete neurale </a:t>
            </a:r>
            <a:r>
              <a:rPr lang="it-IT" i="1" dirty="0" err="1"/>
              <a:t>pre</a:t>
            </a:r>
            <a:r>
              <a:rPr lang="it-IT" i="1" dirty="0"/>
              <a:t>-addestrata per riconoscere gli audio.</a:t>
            </a:r>
          </a:p>
          <a:p>
            <a:pPr algn="l"/>
            <a:r>
              <a:rPr lang="it-IT" i="1" dirty="0"/>
              <a:t>Nello specifico si occupa di estrarre le feature dagli stessi.</a:t>
            </a:r>
          </a:p>
          <a:p>
            <a:pPr algn="l"/>
            <a:r>
              <a:rPr lang="it-IT" i="1" dirty="0"/>
              <a:t>Ci si avvale, quindi, di: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Machine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i="1" dirty="0"/>
              <a:t>Intelligenza artificiale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09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2C22EB-BEEB-10AC-3892-797A929D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Il dataset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1DFDED-5484-959A-747B-ACFBBB91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2435469"/>
            <a:ext cx="6614161" cy="4299439"/>
          </a:xfrm>
        </p:spPr>
        <p:txBody>
          <a:bodyPr>
            <a:normAutofit/>
          </a:bodyPr>
          <a:lstStyle/>
          <a:p>
            <a:pPr algn="l"/>
            <a:r>
              <a:rPr lang="it-IT" i="1" dirty="0"/>
              <a:t>Il sistema sfrutta le feature estratte dai file audio, che si dividono in nove categorie alle quali è stato associato un id: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A156375-090C-26AC-7C8F-6263C384A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8" y="3585308"/>
            <a:ext cx="7828790" cy="2867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757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5F85224-B2D7-CA66-7CD6-13989958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335" y="546509"/>
            <a:ext cx="4589952" cy="5301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reccia giù 10">
            <a:extLst>
              <a:ext uri="{FF2B5EF4-FFF2-40B4-BE49-F238E27FC236}">
                <a16:creationId xmlns:a16="http://schemas.microsoft.com/office/drawing/2014/main" id="{A66D3EB8-8F6D-0BC4-035E-C76D1FE98A3D}"/>
              </a:ext>
            </a:extLst>
          </p:cNvPr>
          <p:cNvSpPr/>
          <p:nvPr/>
        </p:nvSpPr>
        <p:spPr>
          <a:xfrm rot="16200000">
            <a:off x="3476800" y="2072473"/>
            <a:ext cx="1655942" cy="183965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C1F2B4-12BB-4EB4-C570-6108BE21E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45" y="398446"/>
            <a:ext cx="2058238" cy="55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6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D8758A18-C0B8-1CE7-CA57-A07A2FACD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80372"/>
              </p:ext>
            </p:extLst>
          </p:nvPr>
        </p:nvGraphicFramePr>
        <p:xfrm>
          <a:off x="284997" y="1556309"/>
          <a:ext cx="11622006" cy="152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334">
                  <a:extLst>
                    <a:ext uri="{9D8B030D-6E8A-4147-A177-3AD203B41FA5}">
                      <a16:colId xmlns:a16="http://schemas.microsoft.com/office/drawing/2014/main" val="637562714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1773447357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4042608230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1407418756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3585025352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3948802278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571246549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4198653104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113112992"/>
                    </a:ext>
                  </a:extLst>
                </a:gridCol>
              </a:tblGrid>
              <a:tr h="510686">
                <a:tc gridSpan="9">
                  <a:txBody>
                    <a:bodyPr/>
                    <a:lstStyle/>
                    <a:p>
                      <a:pPr algn="ctr"/>
                      <a:r>
                        <a:rPr lang="it-IT" u="sng" dirty="0"/>
                        <a:t>TRAINING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44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u="none" dirty="0"/>
                        <a:t>DOLORE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u="none" dirty="0"/>
                        <a:t>PIANTO BAMBINO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u="none" dirty="0"/>
                        <a:t>RESPIRO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u="none" dirty="0"/>
                        <a:t>RISATA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u="none" dirty="0"/>
                        <a:t>RUSSARE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u="none" dirty="0"/>
                        <a:t>SBADIGLIO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u="none" dirty="0"/>
                        <a:t>STARNUTO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u="none" dirty="0"/>
                        <a:t>TOSSE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u="none" dirty="0"/>
                        <a:t>URLA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8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429"/>
                  </a:ext>
                </a:extLst>
              </a:tr>
            </a:tbl>
          </a:graphicData>
        </a:graphic>
      </p:graphicFrame>
      <p:graphicFrame>
        <p:nvGraphicFramePr>
          <p:cNvPr id="15" name="Tabella 2">
            <a:extLst>
              <a:ext uri="{FF2B5EF4-FFF2-40B4-BE49-F238E27FC236}">
                <a16:creationId xmlns:a16="http://schemas.microsoft.com/office/drawing/2014/main" id="{8BC54FA9-1FD0-1DC1-5A0C-E795B4B59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23956"/>
              </p:ext>
            </p:extLst>
          </p:nvPr>
        </p:nvGraphicFramePr>
        <p:xfrm>
          <a:off x="284997" y="3332245"/>
          <a:ext cx="11622006" cy="152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334">
                  <a:extLst>
                    <a:ext uri="{9D8B030D-6E8A-4147-A177-3AD203B41FA5}">
                      <a16:colId xmlns:a16="http://schemas.microsoft.com/office/drawing/2014/main" val="637562714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1773447357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4042608230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1407418756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3585025352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3948802278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571246549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4198653104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113112992"/>
                    </a:ext>
                  </a:extLst>
                </a:gridCol>
              </a:tblGrid>
              <a:tr h="510686">
                <a:tc gridSpan="9">
                  <a:txBody>
                    <a:bodyPr/>
                    <a:lstStyle/>
                    <a:p>
                      <a:pPr algn="ctr"/>
                      <a:r>
                        <a:rPr lang="it-IT" u="sng" dirty="0"/>
                        <a:t>VALIDATION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44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DOLORE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PIANTO BAMBINO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RESPIRO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RISATA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RUSSARE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SBADIGLIO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STARNUTO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TOSSE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URLA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8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429"/>
                  </a:ext>
                </a:extLst>
              </a:tr>
            </a:tbl>
          </a:graphicData>
        </a:graphic>
      </p:graphicFrame>
      <p:graphicFrame>
        <p:nvGraphicFramePr>
          <p:cNvPr id="16" name="Tabella 2">
            <a:extLst>
              <a:ext uri="{FF2B5EF4-FFF2-40B4-BE49-F238E27FC236}">
                <a16:creationId xmlns:a16="http://schemas.microsoft.com/office/drawing/2014/main" id="{F46F5372-E813-865C-7FF5-925D514BB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8889"/>
              </p:ext>
            </p:extLst>
          </p:nvPr>
        </p:nvGraphicFramePr>
        <p:xfrm>
          <a:off x="284997" y="5020170"/>
          <a:ext cx="11622006" cy="152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334">
                  <a:extLst>
                    <a:ext uri="{9D8B030D-6E8A-4147-A177-3AD203B41FA5}">
                      <a16:colId xmlns:a16="http://schemas.microsoft.com/office/drawing/2014/main" val="637562714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1773447357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4042608230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1407418756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3585025352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3948802278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571246549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4198653104"/>
                    </a:ext>
                  </a:extLst>
                </a:gridCol>
                <a:gridCol w="1291334">
                  <a:extLst>
                    <a:ext uri="{9D8B030D-6E8A-4147-A177-3AD203B41FA5}">
                      <a16:colId xmlns:a16="http://schemas.microsoft.com/office/drawing/2014/main" val="113112992"/>
                    </a:ext>
                  </a:extLst>
                </a:gridCol>
              </a:tblGrid>
              <a:tr h="510686">
                <a:tc gridSpan="9">
                  <a:txBody>
                    <a:bodyPr/>
                    <a:lstStyle/>
                    <a:p>
                      <a:pPr algn="ctr"/>
                      <a:r>
                        <a:rPr lang="it-IT" i="0" u="sng" dirty="0"/>
                        <a:t>TEST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44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DOLORE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PIANTO BAMBINO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RESPIRO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RISATA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RUSSARE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SBADIGLIO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STARNUTO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TOSSE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URLA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8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429"/>
                  </a:ext>
                </a:extLst>
              </a:tr>
            </a:tbl>
          </a:graphicData>
        </a:graphic>
      </p:graphicFrame>
      <p:sp>
        <p:nvSpPr>
          <p:cNvPr id="17" name="Titolo 1">
            <a:extLst>
              <a:ext uri="{FF2B5EF4-FFF2-40B4-BE49-F238E27FC236}">
                <a16:creationId xmlns:a16="http://schemas.microsoft.com/office/drawing/2014/main" id="{79775446-CDB9-4656-E238-5590E39F1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760" y="0"/>
            <a:ext cx="6614161" cy="131310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Suddivisione audio</a:t>
            </a:r>
          </a:p>
        </p:txBody>
      </p:sp>
    </p:spTree>
    <p:extLst>
      <p:ext uri="{BB962C8B-B14F-4D97-AF65-F5344CB8AC3E}">
        <p14:creationId xmlns:p14="http://schemas.microsoft.com/office/powerpoint/2010/main" val="191969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ndering astratto di rete e nodi in vetro">
            <a:extLst>
              <a:ext uri="{FF2B5EF4-FFF2-40B4-BE49-F238E27FC236}">
                <a16:creationId xmlns:a16="http://schemas.microsoft.com/office/drawing/2014/main" id="{306C14E9-653F-BED6-C5C8-6F24F99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3" r="23018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065A2987-886F-B8C3-98D7-884BDEBB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83" y="927566"/>
            <a:ext cx="10097433" cy="17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3AB1F6-ACC5-384C-0B77-01475FD182E0}"/>
              </a:ext>
            </a:extLst>
          </p:cNvPr>
          <p:cNvSpPr txBox="1"/>
          <p:nvPr/>
        </p:nvSpPr>
        <p:spPr>
          <a:xfrm>
            <a:off x="1000611" y="3057561"/>
            <a:ext cx="68461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Divisione dei dati nella relativa </a:t>
            </a:r>
            <a:r>
              <a:rPr lang="it-IT" sz="3600" dirty="0" err="1"/>
              <a:t>fold</a:t>
            </a:r>
            <a:r>
              <a:rPr lang="it-IT" sz="3600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sz="3600" dirty="0"/>
              <a:t>Training </a:t>
            </a:r>
            <a:r>
              <a:rPr lang="it-IT" sz="3600" dirty="0">
                <a:sym typeface="Wingdings" pitchFamily="2" charset="2"/>
              </a:rPr>
              <a:t> 1</a:t>
            </a:r>
          </a:p>
          <a:p>
            <a:pPr marL="285750" indent="-285750">
              <a:buFontTx/>
              <a:buChar char="-"/>
            </a:pPr>
            <a:r>
              <a:rPr lang="it-IT" sz="3600" dirty="0" err="1">
                <a:sym typeface="Wingdings" pitchFamily="2" charset="2"/>
              </a:rPr>
              <a:t>Validation</a:t>
            </a:r>
            <a:r>
              <a:rPr lang="it-IT" sz="3600" dirty="0">
                <a:sym typeface="Wingdings" pitchFamily="2" charset="2"/>
              </a:rPr>
              <a:t>  2</a:t>
            </a:r>
          </a:p>
          <a:p>
            <a:pPr marL="285750" indent="-285750">
              <a:buFontTx/>
              <a:buChar char="-"/>
            </a:pPr>
            <a:r>
              <a:rPr lang="it-IT" sz="3600" dirty="0">
                <a:sym typeface="Wingdings" pitchFamily="2" charset="2"/>
              </a:rPr>
              <a:t>Test  3</a:t>
            </a:r>
          </a:p>
        </p:txBody>
      </p:sp>
    </p:spTree>
    <p:extLst>
      <p:ext uri="{BB962C8B-B14F-4D97-AF65-F5344CB8AC3E}">
        <p14:creationId xmlns:p14="http://schemas.microsoft.com/office/powerpoint/2010/main" val="64494593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82AB8B"/>
      </a:accent1>
      <a:accent2>
        <a:srgbClr val="74AB97"/>
      </a:accent2>
      <a:accent3>
        <a:srgbClr val="81A8AB"/>
      </a:accent3>
      <a:accent4>
        <a:srgbClr val="7F9EBA"/>
      </a:accent4>
      <a:accent5>
        <a:srgbClr val="969BC6"/>
      </a:accent5>
      <a:accent6>
        <a:srgbClr val="917FBA"/>
      </a:accent6>
      <a:hlink>
        <a:srgbClr val="AE699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5810C3B2B3B74FAD4B2E253C9AAF23" ma:contentTypeVersion="4" ma:contentTypeDescription="Creare un nuovo documento." ma:contentTypeScope="" ma:versionID="adbaf7f7a8462b730c2048cb63cbc835">
  <xsd:schema xmlns:xsd="http://www.w3.org/2001/XMLSchema" xmlns:xs="http://www.w3.org/2001/XMLSchema" xmlns:p="http://schemas.microsoft.com/office/2006/metadata/properties" xmlns:ns2="dead622a-4210-407e-b5f7-87719965a8f9" xmlns:ns3="70dde9c1-59ea-49fe-b723-e9dd12a89eaf" targetNamespace="http://schemas.microsoft.com/office/2006/metadata/properties" ma:root="true" ma:fieldsID="1e1ebc6c0631f4c3adfe70bda37a8f56" ns2:_="" ns3:_="">
    <xsd:import namespace="dead622a-4210-407e-b5f7-87719965a8f9"/>
    <xsd:import namespace="70dde9c1-59ea-49fe-b723-e9dd12a89e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d622a-4210-407e-b5f7-87719965a8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dde9c1-59ea-49fe-b723-e9dd12a89e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D7F58-5CEF-4393-953C-B5D5583EAC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ad622a-4210-407e-b5f7-87719965a8f9"/>
    <ds:schemaRef ds:uri="70dde9c1-59ea-49fe-b723-e9dd12a89e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F5445-B30D-4DC7-A8D6-23D255D93F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597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AvenirNext LT Pro Medium</vt:lpstr>
      <vt:lpstr>Calibri</vt:lpstr>
      <vt:lpstr>Gill Sans Nova</vt:lpstr>
      <vt:lpstr>ConfettiVTI</vt:lpstr>
      <vt:lpstr>AUDIORECOGNIZER</vt:lpstr>
      <vt:lpstr>Introduzione</vt:lpstr>
      <vt:lpstr>Presentazione standard di PowerPoint</vt:lpstr>
      <vt:lpstr>Possibili scenari d’uso</vt:lpstr>
      <vt:lpstr>Aspetti implementativi</vt:lpstr>
      <vt:lpstr>Il dataset</vt:lpstr>
      <vt:lpstr>Presentazione standard di PowerPoint</vt:lpstr>
      <vt:lpstr>Suddivisione audio</vt:lpstr>
      <vt:lpstr>Presentazione standard di PowerPoint</vt:lpstr>
      <vt:lpstr>Aspetti tecnici</vt:lpstr>
      <vt:lpstr>Presentazione standard di PowerPoint</vt:lpstr>
      <vt:lpstr>Funzionamento</vt:lpstr>
      <vt:lpstr>Menzioni</vt:lpstr>
      <vt:lpstr>Organizzazione Progetto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AudioRecognizer</dc:title>
  <dc:creator>Christian Riefolo</dc:creator>
  <cp:lastModifiedBy>Christian Riefolo</cp:lastModifiedBy>
  <cp:revision>15</cp:revision>
  <dcterms:created xsi:type="dcterms:W3CDTF">2022-06-20T09:44:45Z</dcterms:created>
  <dcterms:modified xsi:type="dcterms:W3CDTF">2022-07-04T15:00:34Z</dcterms:modified>
</cp:coreProperties>
</file>