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3"/>
  </p:sldMasterIdLst>
  <p:sldIdLst>
    <p:sldId id="256" r:id="rId4"/>
    <p:sldId id="258" r:id="rId5"/>
    <p:sldId id="269" r:id="rId6"/>
    <p:sldId id="262" r:id="rId7"/>
    <p:sldId id="259" r:id="rId8"/>
    <p:sldId id="260" r:id="rId9"/>
    <p:sldId id="267" r:id="rId10"/>
    <p:sldId id="272" r:id="rId11"/>
    <p:sldId id="271" r:id="rId12"/>
    <p:sldId id="264" r:id="rId13"/>
    <p:sldId id="268" r:id="rId14"/>
    <p:sldId id="273" r:id="rId15"/>
    <p:sldId id="261" r:id="rId16"/>
    <p:sldId id="274" r:id="rId17"/>
    <p:sldId id="263" r:id="rId18"/>
    <p:sldId id="270" r:id="rId19"/>
    <p:sldId id="26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9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4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7/4/22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88" r="-1" b="2162"/>
          <a:stretch/>
        </p:blipFill>
        <p:spPr>
          <a:xfrm>
            <a:off x="3049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AUDIORECOGNIZER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fontScale="77500" lnSpcReduction="20000"/>
          </a:bodyPr>
          <a:lstStyle/>
          <a:p>
            <a:r>
              <a:rPr lang="it-IT" i="1" dirty="0">
                <a:solidFill>
                  <a:srgbClr val="FFFFFF"/>
                </a:solidFill>
              </a:rPr>
              <a:t>Un sistema per riconoscere suoni di natura umana</a:t>
            </a:r>
          </a:p>
          <a:p>
            <a:r>
              <a:rPr lang="it-IT" i="1" dirty="0">
                <a:solidFill>
                  <a:srgbClr val="FFFFFF"/>
                </a:solidFill>
              </a:rPr>
              <a:t>Francesco Sasso</a:t>
            </a:r>
          </a:p>
          <a:p>
            <a:r>
              <a:rPr lang="it-IT" i="1" dirty="0">
                <a:solidFill>
                  <a:srgbClr val="FFFFFF"/>
                </a:solidFill>
              </a:rPr>
              <a:t>Christian Riefolo</a:t>
            </a:r>
          </a:p>
          <a:p>
            <a:r>
              <a:rPr lang="it-IT" i="1" dirty="0">
                <a:solidFill>
                  <a:srgbClr val="FFFFFF"/>
                </a:solidFill>
              </a:rPr>
              <a:t>Antonio Papeo</a:t>
            </a:r>
          </a:p>
          <a:p>
            <a:r>
              <a:rPr lang="it-IT" i="1" dirty="0">
                <a:solidFill>
                  <a:srgbClr val="FFFFFF"/>
                </a:solidFill>
              </a:rPr>
              <a:t>Ruggiero Zagaria</a:t>
            </a:r>
          </a:p>
        </p:txBody>
      </p:sp>
    </p:spTree>
    <p:extLst>
      <p:ext uri="{BB962C8B-B14F-4D97-AF65-F5344CB8AC3E}">
        <p14:creationId xmlns:p14="http://schemas.microsoft.com/office/powerpoint/2010/main" val="137062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tecnici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E’ fondamentale che si utilizzino audio con le giuste caratteristiche, ovvero con canale mono a 16 kHz, infatti al processamento di ogni file viene anteposta una fase di conversione. Successivamente grazie all’utilizzo di un file CSV e della libreria «</a:t>
            </a:r>
            <a:r>
              <a:rPr lang="it-IT" i="1" dirty="0" err="1"/>
              <a:t>pandas</a:t>
            </a:r>
            <a:r>
              <a:rPr lang="it-IT" i="1" dirty="0"/>
              <a:t>» viene creata una struttura contenente tutti i dati utili, sfruttando le diverse categorie in cui sono stati divisi i dati.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075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8" name="Sottotitolo 7">
            <a:extLst>
              <a:ext uri="{FF2B5EF4-FFF2-40B4-BE49-F238E27FC236}">
                <a16:creationId xmlns:a16="http://schemas.microsoft.com/office/drawing/2014/main" id="{BD53C13D-1C8C-29E3-2406-61FD97E6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900" y="1028435"/>
            <a:ext cx="6272853" cy="5621738"/>
          </a:xfrm>
        </p:spPr>
        <p:txBody>
          <a:bodyPr>
            <a:normAutofit/>
          </a:bodyPr>
          <a:lstStyle/>
          <a:p>
            <a:r>
              <a:rPr lang="it-IT" sz="2800" b="1" dirty="0"/>
              <a:t>Mappiamo la classe audio secondo una decodifica UTF-8 ed effettuiamo l’inferenza sull’audio inserito in input.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A7354DF-2E62-75A9-FE5F-2518945F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1" y="174257"/>
            <a:ext cx="5727032" cy="330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CC6BD7-0D87-6669-849B-0DFF61ED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91" y="3771679"/>
            <a:ext cx="5699119" cy="283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756794-B30E-1567-2383-FF907640044A}"/>
              </a:ext>
            </a:extLst>
          </p:cNvPr>
          <p:cNvSpPr txBox="1"/>
          <p:nvPr/>
        </p:nvSpPr>
        <p:spPr>
          <a:xfrm>
            <a:off x="6267730" y="4384810"/>
            <a:ext cx="5910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Effettuiamo l’incorporamento dei dati</a:t>
            </a:r>
          </a:p>
          <a:p>
            <a:endParaRPr lang="it-IT" sz="24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40133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EDAD7-FBA2-4214-D241-CC37FB09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delle classi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90A006D-A7FF-EC11-720F-64AD95A30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12645"/>
              </p:ext>
            </p:extLst>
          </p:nvPr>
        </p:nvGraphicFramePr>
        <p:xfrm>
          <a:off x="777875" y="1825625"/>
          <a:ext cx="10658475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3586421911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2115306421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4237867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ACCURATEZZA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VAL_LOSS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DOLORE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3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PIANTO_BAMBINO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9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RESPIRO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0,68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1,78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0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RISATA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RUSSARE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8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SBADIGLIO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STARNUTO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4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TOSSE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7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URLA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90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Funzionamento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mette insieme tutte le componenti fondamentali tra </a:t>
            </a:r>
            <a:r>
              <a:rPr lang="it-IT" i="1" dirty="0" err="1"/>
              <a:t>TensorFlow</a:t>
            </a:r>
            <a:r>
              <a:rPr lang="it-IT" i="1" dirty="0"/>
              <a:t>, </a:t>
            </a:r>
            <a:r>
              <a:rPr lang="it-IT" i="1" dirty="0" err="1"/>
              <a:t>YAMNet</a:t>
            </a:r>
            <a:r>
              <a:rPr lang="it-IT" i="1" dirty="0"/>
              <a:t> e il dataset per addestrare un modello. Questo è responsabile dell’apprendimento del sistema.</a:t>
            </a:r>
          </a:p>
          <a:p>
            <a:pPr algn="l"/>
            <a:r>
              <a:rPr lang="it-IT" b="1" i="1" dirty="0"/>
              <a:t>L’accuratezza del riconoscimento è fortemente dipendente dalla grandezza del dataset su cui viene addestrato.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96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DFCCF-C589-A0E2-00F3-6FDA0417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336430"/>
            <a:ext cx="10659110" cy="1034665"/>
          </a:xfrm>
        </p:spPr>
        <p:txBody>
          <a:bodyPr/>
          <a:lstStyle/>
          <a:p>
            <a:r>
              <a:rPr lang="it-IT" dirty="0"/>
              <a:t>ESEMPIO CASO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4CCBF-601D-E78B-5929-9CFBCEC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528445"/>
            <a:ext cx="1065911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Inserendo un audio all’interno del programma è possibile verificare la categoria del suono. </a:t>
            </a:r>
          </a:p>
          <a:p>
            <a:pPr marL="0" indent="0">
              <a:buNone/>
            </a:pPr>
            <a:r>
              <a:rPr lang="it-IT" b="1" dirty="0"/>
              <a:t>Audio inserito : </a:t>
            </a:r>
          </a:p>
        </p:txBody>
      </p:sp>
      <p:pic>
        <p:nvPicPr>
          <p:cNvPr id="5" name="S07_pain_strong_05.wav" descr="S07_pain_strong_05.wav">
            <a:hlinkClick r:id="" action="ppaction://media"/>
            <a:extLst>
              <a:ext uri="{FF2B5EF4-FFF2-40B4-BE49-F238E27FC236}">
                <a16:creationId xmlns:a16="http://schemas.microsoft.com/office/drawing/2014/main" id="{D85BEE5B-BD2E-BDBB-C381-C7E4DE4DCB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6995" y="1866563"/>
            <a:ext cx="596900" cy="596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CF1D14-0C4E-1A05-D73D-376C419CE078}"/>
              </a:ext>
            </a:extLst>
          </p:cNvPr>
          <p:cNvSpPr txBox="1"/>
          <p:nvPr/>
        </p:nvSpPr>
        <p:spPr>
          <a:xfrm>
            <a:off x="766445" y="2872610"/>
            <a:ext cx="9663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Successivamente dopo aver inserito l’audio in input esso viene campionato a 16khz con canale mono </a:t>
            </a:r>
          </a:p>
          <a:p>
            <a:r>
              <a:rPr lang="it-IT" dirty="0"/>
              <a:t>ed un intervallo [-1.0,1.0].</a:t>
            </a:r>
          </a:p>
          <a:p>
            <a:endParaRPr lang="it-IT" dirty="0"/>
          </a:p>
          <a:p>
            <a:r>
              <a:rPr lang="it-IT" dirty="0" err="1"/>
              <a:t>AudioRecognizer</a:t>
            </a:r>
            <a:r>
              <a:rPr lang="it-IT" dirty="0"/>
              <a:t> analizzerà il file inserito e lo confronterà con i valori con il quale è stato allenato </a:t>
            </a:r>
          </a:p>
          <a:p>
            <a:r>
              <a:rPr lang="it-IT" dirty="0"/>
              <a:t>all’interno del dataset e restituirà i valori: </a:t>
            </a:r>
            <a:r>
              <a:rPr lang="it-IT" b="1" dirty="0"/>
              <a:t>Accuratezza e </a:t>
            </a:r>
            <a:r>
              <a:rPr lang="it-IT" b="1" dirty="0" err="1"/>
              <a:t>Val_loss</a:t>
            </a:r>
            <a:endParaRPr lang="it-IT" b="1" dirty="0"/>
          </a:p>
          <a:p>
            <a:endParaRPr lang="it-IT" b="1" dirty="0"/>
          </a:p>
          <a:p>
            <a:r>
              <a:rPr lang="it-IT" b="1" dirty="0"/>
              <a:t>					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dirty="0"/>
              <a:t>E restituirà anche il nome della categoria predetta</a:t>
            </a:r>
          </a:p>
          <a:p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CE3172-6D78-4FFE-93E2-CD9D63349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" y="4401870"/>
            <a:ext cx="4326890" cy="927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418FC37-4D6A-BFEA-A73D-AC4EF8224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69" y="5243720"/>
            <a:ext cx="5744030" cy="104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840787C2-AC6B-698C-9EF1-040B317AE4BF}"/>
              </a:ext>
            </a:extLst>
          </p:cNvPr>
          <p:cNvSpPr/>
          <p:nvPr/>
        </p:nvSpPr>
        <p:spPr>
          <a:xfrm>
            <a:off x="5598056" y="5661660"/>
            <a:ext cx="497944" cy="32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5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Menzioni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 lnSpcReduction="10000"/>
          </a:bodyPr>
          <a:lstStyle/>
          <a:p>
            <a:pPr algn="l"/>
            <a:r>
              <a:rPr lang="it-IT" i="1" dirty="0"/>
              <a:t>Tutti gli audio utilizzati per le fasi di training, </a:t>
            </a:r>
            <a:r>
              <a:rPr lang="it-IT" i="1" dirty="0" err="1"/>
              <a:t>validation</a:t>
            </a:r>
            <a:r>
              <a:rPr lang="it-IT" i="1" dirty="0"/>
              <a:t> e test derivano da ulteriori dataset presenti sulla rete. In particolar modo sono stati fondamentali i seguenti dataset: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ESC-50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Mixkit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Soundbank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Coswara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Mendeley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VIVAE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Non-</a:t>
            </a:r>
            <a:r>
              <a:rPr lang="it-IT" i="1" dirty="0" err="1"/>
              <a:t>Vocalization</a:t>
            </a:r>
            <a:r>
              <a:rPr lang="it-IT" i="1" dirty="0"/>
              <a:t>-Dataset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4048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35" y="433142"/>
            <a:ext cx="6614161" cy="131310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Organizzazione Progetto</a:t>
            </a: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7" y="1848509"/>
            <a:ext cx="9533465" cy="4296493"/>
          </a:xfrm>
        </p:spPr>
        <p:txBody>
          <a:bodyPr>
            <a:normAutofit fontScale="92500"/>
          </a:bodyPr>
          <a:lstStyle/>
          <a:p>
            <a:r>
              <a:rPr lang="it-IT" dirty="0"/>
              <a:t>L’organizzazione del progetto è avvenuta tramite </a:t>
            </a:r>
            <a:r>
              <a:rPr lang="it-IT" b="1" dirty="0"/>
              <a:t>l’applicativo Microsoft Teams</a:t>
            </a:r>
            <a:r>
              <a:rPr lang="it-IT" dirty="0"/>
              <a:t>, il</a:t>
            </a:r>
          </a:p>
          <a:p>
            <a:r>
              <a:rPr lang="it-IT" dirty="0"/>
              <a:t>quale ci ha permesso di lavorare in gruppo per l’intera fase di progetto nonostante le distanze di abitazioni.</a:t>
            </a:r>
          </a:p>
          <a:p>
            <a:r>
              <a:rPr lang="it-IT" dirty="0"/>
              <a:t>Per la condivisione del progetto abbiamo sfruttato </a:t>
            </a:r>
            <a:r>
              <a:rPr lang="it-IT" b="1" dirty="0" err="1"/>
              <a:t>github</a:t>
            </a:r>
            <a:r>
              <a:rPr lang="it-IT" dirty="0"/>
              <a:t> il quale ci ha permesso di collaborare in maniera omogenea al progetto.</a:t>
            </a:r>
          </a:p>
          <a:p>
            <a:r>
              <a:rPr lang="it-IT" dirty="0"/>
              <a:t>Per la comunicazione giornaliera su idee di progetto e sull’avanzamento delle varie</a:t>
            </a:r>
          </a:p>
          <a:p>
            <a:r>
              <a:rPr lang="it-IT" dirty="0"/>
              <a:t>fasi è stata utilizzata la piattaforma </a:t>
            </a:r>
            <a:r>
              <a:rPr lang="it-IT" b="1" dirty="0" err="1"/>
              <a:t>Whatsapp</a:t>
            </a:r>
            <a:r>
              <a:rPr lang="it-IT" b="1" dirty="0"/>
              <a:t> mobile</a:t>
            </a:r>
            <a:r>
              <a:rPr lang="it-IT" dirty="0"/>
              <a:t>.</a:t>
            </a:r>
          </a:p>
          <a:p>
            <a:r>
              <a:rPr lang="it-IT" dirty="0"/>
              <a:t>Come IDE per lo sviluppo del codice abbiamo scelto </a:t>
            </a:r>
            <a:r>
              <a:rPr lang="it-IT" b="1" dirty="0" err="1"/>
              <a:t>Intellij</a:t>
            </a:r>
            <a:r>
              <a:rPr lang="it-IT" b="1" dirty="0"/>
              <a:t> Idea </a:t>
            </a:r>
            <a:r>
              <a:rPr lang="it-IT" dirty="0"/>
              <a:t>vista la sua ottima</a:t>
            </a:r>
          </a:p>
          <a:p>
            <a:r>
              <a:rPr lang="it-IT" dirty="0"/>
              <a:t>implementazione con </a:t>
            </a:r>
            <a:r>
              <a:rPr lang="it-IT" dirty="0" err="1"/>
              <a:t>github</a:t>
            </a:r>
            <a:r>
              <a:rPr lang="it-IT" dirty="0"/>
              <a:t> il che ci permetteva un lavoro più semplice ed</a:t>
            </a:r>
          </a:p>
          <a:p>
            <a:r>
              <a:rPr lang="it-IT" dirty="0"/>
              <a:t>efficiente.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09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99"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it-IT" sz="5100">
                <a:solidFill>
                  <a:srgbClr val="FFFFFF"/>
                </a:solidFill>
              </a:rPr>
              <a:t>GRAZIE PER L’ATTENZIONE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1C349FC-7BFF-EAD9-5209-D5362A43A5EC}"/>
              </a:ext>
            </a:extLst>
          </p:cNvPr>
          <p:cNvSpPr/>
          <p:nvPr/>
        </p:nvSpPr>
        <p:spPr>
          <a:xfrm>
            <a:off x="1072065" y="1317790"/>
            <a:ext cx="6277002" cy="1716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LINK REPOSITORY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https://</a:t>
            </a:r>
            <a:r>
              <a:rPr lang="it-IT" sz="2400" dirty="0" err="1"/>
              <a:t>github.com</a:t>
            </a:r>
            <a:r>
              <a:rPr lang="it-IT" sz="2400" dirty="0"/>
              <a:t>/AntonioPapeo6/</a:t>
            </a:r>
            <a:r>
              <a:rPr lang="it-IT" sz="2400" dirty="0" err="1"/>
              <a:t>ProgSysAg</a:t>
            </a:r>
            <a:endParaRPr lang="it-IT" sz="24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86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L’obiettivo di AUDIORECOGNIZER è riconoscere gli audio tra una serie di categorie su cui il sistema viene addestrato.</a:t>
            </a:r>
          </a:p>
          <a:p>
            <a:pPr algn="l"/>
            <a:r>
              <a:rPr lang="it-IT" i="1" dirty="0"/>
              <a:t>L’idea nasce dal voler implementare un sistema che riconosca suoni generati da esseri umani.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6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528677B8-1A52-0C18-48DE-265E7C9C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847CC0-D75E-BC15-4C01-82D266B6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246557"/>
            <a:ext cx="10039802" cy="4407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6825D17-CB4A-C31A-53D0-12B70C91548D}"/>
              </a:ext>
            </a:extLst>
          </p:cNvPr>
          <p:cNvSpPr/>
          <p:nvPr/>
        </p:nvSpPr>
        <p:spPr>
          <a:xfrm>
            <a:off x="1076099" y="4900610"/>
            <a:ext cx="10039802" cy="18750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400" dirty="0"/>
          </a:p>
          <a:p>
            <a:r>
              <a:rPr lang="it-IT" sz="2400" dirty="0"/>
              <a:t>Tale Funzione verrà utilizzata dopo aver definito il modello ed aver inserito l’audio di cui si vuole effettuare il riconoscimento.</a:t>
            </a:r>
          </a:p>
          <a:p>
            <a:r>
              <a:rPr lang="it-IT" sz="2400" dirty="0"/>
              <a:t>Essa permette di caricare il file appena immesso e di modificarne il </a:t>
            </a:r>
            <a:r>
              <a:rPr lang="it-IT" sz="2400" u="sng" dirty="0"/>
              <a:t>sample rate</a:t>
            </a:r>
            <a:r>
              <a:rPr lang="it-IT" sz="2400" dirty="0"/>
              <a:t>, ovvero il numero di cicli in cui viene catturato l'audio (campionato) in un secondo, in modo da poterlo analizzare.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79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Possibili scenari d’uso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Nella fattispecie il sistema viene addestrato su suoni e rumori che indicano lo stato di salute di un individuo, ma ciò non toglie che per il modo con cui apprende il modello, si possa addestrare il sistema a riconoscere svariate tipologie di audio.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2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implementativi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3916276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AUDIORECOGNIZER utilizza </a:t>
            </a:r>
            <a:r>
              <a:rPr lang="it-IT" i="1" dirty="0" err="1"/>
              <a:t>TensorFlow</a:t>
            </a:r>
            <a:r>
              <a:rPr lang="it-IT" i="1" dirty="0"/>
              <a:t> come libreria per l’apprendimento automatico e </a:t>
            </a:r>
            <a:r>
              <a:rPr lang="it-IT" i="1" dirty="0" err="1"/>
              <a:t>YAMNet</a:t>
            </a:r>
            <a:r>
              <a:rPr lang="it-IT" i="1" dirty="0"/>
              <a:t> come rete neurale </a:t>
            </a:r>
            <a:r>
              <a:rPr lang="it-IT" i="1" dirty="0" err="1"/>
              <a:t>pre</a:t>
            </a:r>
            <a:r>
              <a:rPr lang="it-IT" i="1" dirty="0"/>
              <a:t>-addestrata per riconoscere gli audio.</a:t>
            </a:r>
          </a:p>
          <a:p>
            <a:pPr algn="l"/>
            <a:r>
              <a:rPr lang="it-IT" i="1" dirty="0"/>
              <a:t>Nello specifico si occupa di estrarre le feature dagli stessi.</a:t>
            </a:r>
          </a:p>
          <a:p>
            <a:pPr algn="l"/>
            <a:r>
              <a:rPr lang="it-IT" i="1" dirty="0"/>
              <a:t>Ci si avvale, quindi, di: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Intelligenza artificiale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Il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sfrutta le feature estratte dai file audio, che si dividono in nove categorie alle quali è stato associato un id: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A156375-090C-26AC-7C8F-6263C384A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8" y="3585308"/>
            <a:ext cx="7828790" cy="286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5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F85224-B2D7-CA66-7CD6-13989958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35" y="546509"/>
            <a:ext cx="4589952" cy="530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reccia giù 10">
            <a:extLst>
              <a:ext uri="{FF2B5EF4-FFF2-40B4-BE49-F238E27FC236}">
                <a16:creationId xmlns:a16="http://schemas.microsoft.com/office/drawing/2014/main" id="{A66D3EB8-8F6D-0BC4-035E-C76D1FE98A3D}"/>
              </a:ext>
            </a:extLst>
          </p:cNvPr>
          <p:cNvSpPr/>
          <p:nvPr/>
        </p:nvSpPr>
        <p:spPr>
          <a:xfrm rot="16200000">
            <a:off x="3476800" y="2072473"/>
            <a:ext cx="1655942" cy="183965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C1F2B4-12BB-4EB4-C570-6108BE21E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5" y="398446"/>
            <a:ext cx="2058238" cy="55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6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8758A18-C0B8-1CE7-CA57-A07A2FAC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80372"/>
              </p:ext>
            </p:extLst>
          </p:nvPr>
        </p:nvGraphicFramePr>
        <p:xfrm>
          <a:off x="284997" y="1556309"/>
          <a:ext cx="11622006" cy="152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34">
                  <a:extLst>
                    <a:ext uri="{9D8B030D-6E8A-4147-A177-3AD203B41FA5}">
                      <a16:colId xmlns:a16="http://schemas.microsoft.com/office/drawing/2014/main" val="63756271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773447357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042608230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407418756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585025352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948802278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571246549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19865310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13112992"/>
                    </a:ext>
                  </a:extLst>
                </a:gridCol>
              </a:tblGrid>
              <a:tr h="510686">
                <a:tc gridSpan="9">
                  <a:txBody>
                    <a:bodyPr/>
                    <a:lstStyle/>
                    <a:p>
                      <a:pPr algn="ctr"/>
                      <a:r>
                        <a:rPr lang="it-IT" u="sng" dirty="0"/>
                        <a:t>TRAINING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4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DOLORE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PIANTO BAMBINO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RESPIRO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RISATA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RUSSARE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SBADIGLIO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STARNUTO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TOSSE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URLA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8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42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8BC54FA9-1FD0-1DC1-5A0C-E795B4B59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23956"/>
              </p:ext>
            </p:extLst>
          </p:nvPr>
        </p:nvGraphicFramePr>
        <p:xfrm>
          <a:off x="284997" y="3332245"/>
          <a:ext cx="11622006" cy="152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34">
                  <a:extLst>
                    <a:ext uri="{9D8B030D-6E8A-4147-A177-3AD203B41FA5}">
                      <a16:colId xmlns:a16="http://schemas.microsoft.com/office/drawing/2014/main" val="63756271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773447357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042608230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407418756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585025352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948802278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571246549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19865310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13112992"/>
                    </a:ext>
                  </a:extLst>
                </a:gridCol>
              </a:tblGrid>
              <a:tr h="510686">
                <a:tc gridSpan="9">
                  <a:txBody>
                    <a:bodyPr/>
                    <a:lstStyle/>
                    <a:p>
                      <a:pPr algn="ctr"/>
                      <a:r>
                        <a:rPr lang="it-IT" u="sng" dirty="0"/>
                        <a:t>VALIDATION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4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DOLORE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PIANTO BAMBINO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RESPIRO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RISATA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RUSSARE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SBADIGLIO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STARNUTO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TOSSE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URLA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8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429"/>
                  </a:ext>
                </a:extLst>
              </a:tr>
            </a:tbl>
          </a:graphicData>
        </a:graphic>
      </p:graphicFrame>
      <p:graphicFrame>
        <p:nvGraphicFramePr>
          <p:cNvPr id="16" name="Tabella 2">
            <a:extLst>
              <a:ext uri="{FF2B5EF4-FFF2-40B4-BE49-F238E27FC236}">
                <a16:creationId xmlns:a16="http://schemas.microsoft.com/office/drawing/2014/main" id="{F46F5372-E813-865C-7FF5-925D514BB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889"/>
              </p:ext>
            </p:extLst>
          </p:nvPr>
        </p:nvGraphicFramePr>
        <p:xfrm>
          <a:off x="284997" y="5020170"/>
          <a:ext cx="11622006" cy="152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34">
                  <a:extLst>
                    <a:ext uri="{9D8B030D-6E8A-4147-A177-3AD203B41FA5}">
                      <a16:colId xmlns:a16="http://schemas.microsoft.com/office/drawing/2014/main" val="63756271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773447357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042608230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407418756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585025352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948802278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571246549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19865310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13112992"/>
                    </a:ext>
                  </a:extLst>
                </a:gridCol>
              </a:tblGrid>
              <a:tr h="510686">
                <a:tc gridSpan="9">
                  <a:txBody>
                    <a:bodyPr/>
                    <a:lstStyle/>
                    <a:p>
                      <a:pPr algn="ctr"/>
                      <a:r>
                        <a:rPr lang="it-IT" i="0" u="sng" dirty="0"/>
                        <a:t>TEST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4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DOLORE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PIANTO BAMBINO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RESPIRO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RISATA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RUSSARE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SBADIGLIO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STARNUTO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TOSSE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URLA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8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429"/>
                  </a:ext>
                </a:extLst>
              </a:tr>
            </a:tbl>
          </a:graphicData>
        </a:graphic>
      </p:graphicFrame>
      <p:sp>
        <p:nvSpPr>
          <p:cNvPr id="17" name="Titolo 1">
            <a:extLst>
              <a:ext uri="{FF2B5EF4-FFF2-40B4-BE49-F238E27FC236}">
                <a16:creationId xmlns:a16="http://schemas.microsoft.com/office/drawing/2014/main" id="{79775446-CDB9-4656-E238-5590E39F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60" y="0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Suddivisione audio</a:t>
            </a:r>
          </a:p>
        </p:txBody>
      </p:sp>
    </p:spTree>
    <p:extLst>
      <p:ext uri="{BB962C8B-B14F-4D97-AF65-F5344CB8AC3E}">
        <p14:creationId xmlns:p14="http://schemas.microsoft.com/office/powerpoint/2010/main" val="191969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65A2987-886F-B8C3-98D7-884BDEBB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3" y="927566"/>
            <a:ext cx="10097433" cy="1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3AB1F6-ACC5-384C-0B77-01475FD182E0}"/>
              </a:ext>
            </a:extLst>
          </p:cNvPr>
          <p:cNvSpPr txBox="1"/>
          <p:nvPr/>
        </p:nvSpPr>
        <p:spPr>
          <a:xfrm>
            <a:off x="1000611" y="3057561"/>
            <a:ext cx="6846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Divisione dei dati nella relativa </a:t>
            </a:r>
            <a:r>
              <a:rPr lang="it-IT" sz="3600" dirty="0" err="1"/>
              <a:t>fold</a:t>
            </a:r>
            <a:r>
              <a:rPr lang="it-IT" sz="36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3600" dirty="0"/>
              <a:t>Training </a:t>
            </a:r>
            <a:r>
              <a:rPr lang="it-IT" sz="3600" dirty="0">
                <a:sym typeface="Wingdings" pitchFamily="2" charset="2"/>
              </a:rPr>
              <a:t> 1</a:t>
            </a:r>
          </a:p>
          <a:p>
            <a:pPr marL="285750" indent="-285750">
              <a:buFontTx/>
              <a:buChar char="-"/>
            </a:pPr>
            <a:r>
              <a:rPr lang="it-IT" sz="3600" dirty="0" err="1">
                <a:sym typeface="Wingdings" pitchFamily="2" charset="2"/>
              </a:rPr>
              <a:t>Validation</a:t>
            </a:r>
            <a:r>
              <a:rPr lang="it-IT" sz="3600" dirty="0">
                <a:sym typeface="Wingdings" pitchFamily="2" charset="2"/>
              </a:rPr>
              <a:t>  2</a:t>
            </a:r>
          </a:p>
          <a:p>
            <a:pPr marL="285750" indent="-285750">
              <a:buFontTx/>
              <a:buChar char="-"/>
            </a:pPr>
            <a:r>
              <a:rPr lang="it-IT" sz="3600" dirty="0">
                <a:sym typeface="Wingdings" pitchFamily="2" charset="2"/>
              </a:rPr>
              <a:t>Test  3</a:t>
            </a:r>
          </a:p>
        </p:txBody>
      </p:sp>
    </p:spTree>
    <p:extLst>
      <p:ext uri="{BB962C8B-B14F-4D97-AF65-F5344CB8AC3E}">
        <p14:creationId xmlns:p14="http://schemas.microsoft.com/office/powerpoint/2010/main" val="64494593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5810C3B2B3B74FAD4B2E253C9AAF23" ma:contentTypeVersion="4" ma:contentTypeDescription="Creare un nuovo documento." ma:contentTypeScope="" ma:versionID="adbaf7f7a8462b730c2048cb63cbc835">
  <xsd:schema xmlns:xsd="http://www.w3.org/2001/XMLSchema" xmlns:xs="http://www.w3.org/2001/XMLSchema" xmlns:p="http://schemas.microsoft.com/office/2006/metadata/properties" xmlns:ns2="dead622a-4210-407e-b5f7-87719965a8f9" xmlns:ns3="70dde9c1-59ea-49fe-b723-e9dd12a89eaf" targetNamespace="http://schemas.microsoft.com/office/2006/metadata/properties" ma:root="true" ma:fieldsID="1e1ebc6c0631f4c3adfe70bda37a8f56" ns2:_="" ns3:_="">
    <xsd:import namespace="dead622a-4210-407e-b5f7-87719965a8f9"/>
    <xsd:import namespace="70dde9c1-59ea-49fe-b723-e9dd12a89e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d622a-4210-407e-b5f7-87719965a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de9c1-59ea-49fe-b723-e9dd12a89e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F5445-B30D-4DC7-A8D6-23D255D93F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D7F58-5CEF-4393-953C-B5D5583EA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ad622a-4210-407e-b5f7-87719965a8f9"/>
    <ds:schemaRef ds:uri="70dde9c1-59ea-49fe-b723-e9dd12a89e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718</Words>
  <Application>Microsoft Macintosh PowerPoint</Application>
  <PresentationFormat>Widescreen</PresentationFormat>
  <Paragraphs>161</Paragraphs>
  <Slides>17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AvenirNext LT Pro Medium</vt:lpstr>
      <vt:lpstr>Calibri</vt:lpstr>
      <vt:lpstr>Gill Sans Nova</vt:lpstr>
      <vt:lpstr>ConfettiVTI</vt:lpstr>
      <vt:lpstr>AUDIORECOGNIZER</vt:lpstr>
      <vt:lpstr>Introduzione</vt:lpstr>
      <vt:lpstr>Presentazione standard di PowerPoint</vt:lpstr>
      <vt:lpstr>Possibili scenari d’uso</vt:lpstr>
      <vt:lpstr>Aspetti implementativi</vt:lpstr>
      <vt:lpstr>Il dataset</vt:lpstr>
      <vt:lpstr>Presentazione standard di PowerPoint</vt:lpstr>
      <vt:lpstr>Suddivisione audio</vt:lpstr>
      <vt:lpstr>Presentazione standard di PowerPoint</vt:lpstr>
      <vt:lpstr>Aspetti tecnici</vt:lpstr>
      <vt:lpstr>Presentazione standard di PowerPoint</vt:lpstr>
      <vt:lpstr>Valutazione delle classi</vt:lpstr>
      <vt:lpstr>Funzionamento</vt:lpstr>
      <vt:lpstr>ESEMPIO CASO D’USO</vt:lpstr>
      <vt:lpstr>Menzioni</vt:lpstr>
      <vt:lpstr>Organizzazione Progetto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AudioRecognizer</dc:title>
  <dc:creator>Christian Riefolo</dc:creator>
  <cp:lastModifiedBy>francesco sasso</cp:lastModifiedBy>
  <cp:revision>17</cp:revision>
  <dcterms:created xsi:type="dcterms:W3CDTF">2022-06-20T09:44:45Z</dcterms:created>
  <dcterms:modified xsi:type="dcterms:W3CDTF">2022-07-04T16:04:47Z</dcterms:modified>
</cp:coreProperties>
</file>