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303" r:id="rId3"/>
    <p:sldId id="304" r:id="rId4"/>
    <p:sldId id="305" r:id="rId5"/>
    <p:sldId id="306" r:id="rId6"/>
    <p:sldId id="310" r:id="rId7"/>
    <p:sldId id="311" r:id="rId8"/>
    <p:sldId id="312" r:id="rId9"/>
    <p:sldId id="307" r:id="rId10"/>
    <p:sldId id="308" r:id="rId11"/>
    <p:sldId id="313" r:id="rId12"/>
    <p:sldId id="320" r:id="rId13"/>
    <p:sldId id="321"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09" r:id="rId27"/>
    <p:sldId id="314" r:id="rId28"/>
    <p:sldId id="315" r:id="rId29"/>
    <p:sldId id="316" r:id="rId30"/>
    <p:sldId id="317" r:id="rId31"/>
    <p:sldId id="318" r:id="rId32"/>
    <p:sldId id="31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15/01/2024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868468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6926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3420738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55456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3273719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122638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3658006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241163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738391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777893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164301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1299251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3653964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2860750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23</a:t>
            </a:fld>
            <a:endParaRPr lang="es-ES"/>
          </a:p>
        </p:txBody>
      </p:sp>
    </p:spTree>
    <p:extLst>
      <p:ext uri="{BB962C8B-B14F-4D97-AF65-F5344CB8AC3E}">
        <p14:creationId xmlns:p14="http://schemas.microsoft.com/office/powerpoint/2010/main" val="3533906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24</a:t>
            </a:fld>
            <a:endParaRPr lang="es-ES"/>
          </a:p>
        </p:txBody>
      </p:sp>
    </p:spTree>
    <p:extLst>
      <p:ext uri="{BB962C8B-B14F-4D97-AF65-F5344CB8AC3E}">
        <p14:creationId xmlns:p14="http://schemas.microsoft.com/office/powerpoint/2010/main" val="1856147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25</a:t>
            </a:fld>
            <a:endParaRPr lang="es-ES"/>
          </a:p>
        </p:txBody>
      </p:sp>
    </p:spTree>
    <p:extLst>
      <p:ext uri="{BB962C8B-B14F-4D97-AF65-F5344CB8AC3E}">
        <p14:creationId xmlns:p14="http://schemas.microsoft.com/office/powerpoint/2010/main" val="208561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26</a:t>
            </a:fld>
            <a:endParaRPr lang="es-ES"/>
          </a:p>
        </p:txBody>
      </p:sp>
    </p:spTree>
    <p:extLst>
      <p:ext uri="{BB962C8B-B14F-4D97-AF65-F5344CB8AC3E}">
        <p14:creationId xmlns:p14="http://schemas.microsoft.com/office/powerpoint/2010/main" val="10237586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27</a:t>
            </a:fld>
            <a:endParaRPr lang="es-ES"/>
          </a:p>
        </p:txBody>
      </p:sp>
    </p:spTree>
    <p:extLst>
      <p:ext uri="{BB962C8B-B14F-4D97-AF65-F5344CB8AC3E}">
        <p14:creationId xmlns:p14="http://schemas.microsoft.com/office/powerpoint/2010/main" val="4242505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28</a:t>
            </a:fld>
            <a:endParaRPr lang="es-ES"/>
          </a:p>
        </p:txBody>
      </p:sp>
    </p:spTree>
    <p:extLst>
      <p:ext uri="{BB962C8B-B14F-4D97-AF65-F5344CB8AC3E}">
        <p14:creationId xmlns:p14="http://schemas.microsoft.com/office/powerpoint/2010/main" val="3792707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29</a:t>
            </a:fld>
            <a:endParaRPr lang="es-ES"/>
          </a:p>
        </p:txBody>
      </p:sp>
    </p:spTree>
    <p:extLst>
      <p:ext uri="{BB962C8B-B14F-4D97-AF65-F5344CB8AC3E}">
        <p14:creationId xmlns:p14="http://schemas.microsoft.com/office/powerpoint/2010/main" val="2935212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30</a:t>
            </a:fld>
            <a:endParaRPr lang="es-ES"/>
          </a:p>
        </p:txBody>
      </p:sp>
    </p:spTree>
    <p:extLst>
      <p:ext uri="{BB962C8B-B14F-4D97-AF65-F5344CB8AC3E}">
        <p14:creationId xmlns:p14="http://schemas.microsoft.com/office/powerpoint/2010/main" val="420982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169440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31</a:t>
            </a:fld>
            <a:endParaRPr lang="es-ES"/>
          </a:p>
        </p:txBody>
      </p:sp>
    </p:spTree>
    <p:extLst>
      <p:ext uri="{BB962C8B-B14F-4D97-AF65-F5344CB8AC3E}">
        <p14:creationId xmlns:p14="http://schemas.microsoft.com/office/powerpoint/2010/main" val="7928489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32</a:t>
            </a:fld>
            <a:endParaRPr lang="es-ES"/>
          </a:p>
        </p:txBody>
      </p:sp>
    </p:spTree>
    <p:extLst>
      <p:ext uri="{BB962C8B-B14F-4D97-AF65-F5344CB8AC3E}">
        <p14:creationId xmlns:p14="http://schemas.microsoft.com/office/powerpoint/2010/main" val="414005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06122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59440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304163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92716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1909712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53570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15/01/2024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15/01/2024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15/01/2024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15/01/2024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ocs.jboss.org/hibernate/orm/6.4/introduction/html_single/Hibernate_Introduction.html" TargetMode="External"/><Relationship Id="rId5" Type="http://schemas.openxmlformats.org/officeDocument/2006/relationships/hyperlink" Target="https://hibernate.org/"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spring.io/guides/gs/accessing-data-jpa/" TargetMode="Externa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jpe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Es una implementación concreta de la especificación de JPA. La mas usada. Define las peculiaridades que define</a:t>
            </a:r>
          </a:p>
          <a:p>
            <a:pPr lvl="1"/>
            <a:r>
              <a:rPr lang="es-ES" sz="1200" dirty="0">
                <a:latin typeface="Titillium Web" panose="00000500000000000000" pitchFamily="2" charset="0"/>
                <a:sym typeface="Wingdings" panose="05000000000000000000" pitchFamily="2" charset="2"/>
              </a:rPr>
              <a:t>JPA.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https://jakartaee.github.io/persistence/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Simplifica el trabajo de acceso a datos porque te permite utilizar objetos directamente y te evita las</a:t>
            </a:r>
          </a:p>
          <a:p>
            <a:pPr lvl="1"/>
            <a:r>
              <a:rPr lang="es-ES" sz="1200" dirty="0">
                <a:latin typeface="Titillium Web" panose="00000500000000000000" pitchFamily="2" charset="0"/>
                <a:sym typeface="Wingdings" panose="05000000000000000000" pitchFamily="2" charset="2"/>
              </a:rPr>
              <a:t>Consultas SQL y el mapeo de estas.  Es mas difícil de aprender que JDBC.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8324E96-F175-645C-C0B8-E3F4BA4B131F}"/>
              </a:ext>
            </a:extLst>
          </p:cNvPr>
          <p:cNvPicPr>
            <a:picLocks noChangeAspect="1"/>
          </p:cNvPicPr>
          <p:nvPr/>
        </p:nvPicPr>
        <p:blipFill>
          <a:blip r:embed="rId5"/>
          <a:stretch>
            <a:fillRect/>
          </a:stretch>
        </p:blipFill>
        <p:spPr>
          <a:xfrm>
            <a:off x="8620210" y="639780"/>
            <a:ext cx="2318136" cy="3750774"/>
          </a:xfrm>
          <a:prstGeom prst="rect">
            <a:avLst/>
          </a:prstGeom>
        </p:spPr>
      </p:pic>
    </p:spTree>
    <p:extLst>
      <p:ext uri="{BB962C8B-B14F-4D97-AF65-F5344CB8AC3E}">
        <p14:creationId xmlns:p14="http://schemas.microsoft.com/office/powerpoint/2010/main" val="45827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¿Cómo utilizar en mi proyecto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marL="628650" lvl="1" indent="-171450">
              <a:buFont typeface="Wingdings" panose="05000000000000000000" pitchFamily="2" charset="2"/>
              <a:buChar char="à"/>
            </a:pPr>
            <a:r>
              <a:rPr lang="es-ES" sz="1200" dirty="0">
                <a:solidFill>
                  <a:srgbClr val="FF0000"/>
                </a:solidFill>
                <a:latin typeface="Titillium Web" panose="00000500000000000000" pitchFamily="2" charset="0"/>
                <a:sym typeface="Wingdings" panose="05000000000000000000" pitchFamily="2" charset="2"/>
              </a:rPr>
              <a:t>Lo vemos en el proyecto de Spring Data JPA.</a:t>
            </a:r>
          </a:p>
          <a:p>
            <a:pPr marL="1085850" lvl="2" indent="-171450">
              <a:buFont typeface="Wingdings" panose="05000000000000000000" pitchFamily="2" charset="2"/>
              <a:buChar char="à"/>
            </a:pPr>
            <a:r>
              <a:rPr lang="es-ES" sz="1200" dirty="0">
                <a:solidFill>
                  <a:srgbClr val="FF0000"/>
                </a:solidFill>
                <a:latin typeface="Titillium Web" panose="00000500000000000000" pitchFamily="2" charset="0"/>
                <a:sym typeface="Wingdings" panose="05000000000000000000" pitchFamily="2" charset="2"/>
              </a:rPr>
              <a:t>Revisar la relación:</a:t>
            </a:r>
          </a:p>
          <a:p>
            <a:pPr lvl="2"/>
            <a:endParaRPr lang="es-ES" sz="1200" dirty="0">
              <a:solidFill>
                <a:srgbClr val="FF0000"/>
              </a:solidFill>
              <a:latin typeface="Titillium Web" panose="00000500000000000000" pitchFamily="2" charset="0"/>
              <a:sym typeface="Wingdings" panose="05000000000000000000" pitchFamily="2" charset="2"/>
            </a:endParaRPr>
          </a:p>
          <a:p>
            <a:pPr marL="1543050" lvl="3" indent="-171450">
              <a:buFont typeface="Wingdings" panose="05000000000000000000" pitchFamily="2" charset="2"/>
              <a:buChar char="à"/>
            </a:pPr>
            <a:r>
              <a:rPr lang="es-ES" sz="1200" dirty="0">
                <a:solidFill>
                  <a:schemeClr val="accent4">
                    <a:lumMod val="75000"/>
                  </a:schemeClr>
                </a:solidFill>
                <a:latin typeface="Titillium Web" panose="00000500000000000000" pitchFamily="2" charset="0"/>
                <a:sym typeface="Wingdings" panose="05000000000000000000" pitchFamily="2" charset="2"/>
              </a:rPr>
              <a:t>JPA-&gt; </a:t>
            </a:r>
            <a:r>
              <a:rPr lang="es-ES" sz="1200" dirty="0" err="1">
                <a:solidFill>
                  <a:schemeClr val="accent4">
                    <a:lumMod val="75000"/>
                  </a:schemeClr>
                </a:solidFill>
                <a:latin typeface="Titillium Web" panose="00000500000000000000" pitchFamily="2" charset="0"/>
                <a:sym typeface="Wingdings" panose="05000000000000000000" pitchFamily="2" charset="2"/>
              </a:rPr>
              <a:t>Hibernate</a:t>
            </a:r>
            <a:r>
              <a:rPr lang="es-ES" sz="1200" dirty="0">
                <a:solidFill>
                  <a:schemeClr val="accent4">
                    <a:lumMod val="75000"/>
                  </a:schemeClr>
                </a:solidFill>
                <a:latin typeface="Titillium Web" panose="00000500000000000000" pitchFamily="2" charset="0"/>
                <a:sym typeface="Wingdings" panose="05000000000000000000" pitchFamily="2" charset="2"/>
              </a:rPr>
              <a:t> Como proveedor de Persistencia Spring Data JPA lo engloba estas tres capas de persistencia.</a:t>
            </a:r>
          </a:p>
          <a:p>
            <a:pPr lvl="1"/>
            <a:endParaRPr lang="es-ES" sz="1200" dirty="0">
              <a:solidFill>
                <a:schemeClr val="accent4">
                  <a:lumMod val="75000"/>
                </a:schemeClr>
              </a:solidFill>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338412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hlinkClick r:id="rId5"/>
              </a:rPr>
              <a:t>https://hibernate.org/</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Tendríamos dos documentos a revisar: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Introducción  a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hlinkClick r:id="rId6"/>
              </a:rPr>
              <a:t>https://docs.jboss.org/hibernate/orm/6.4/introduction/html_single/Hibernate_Introduction.html</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Cuando veamos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tendremos dos opciones trabajar con un fichero </a:t>
            </a:r>
            <a:r>
              <a:rPr lang="es-ES" sz="1200" dirty="0" err="1">
                <a:latin typeface="Titillium Web" panose="00000500000000000000" pitchFamily="2" charset="0"/>
                <a:sym typeface="Wingdings" panose="05000000000000000000" pitchFamily="2" charset="2"/>
              </a:rPr>
              <a:t>xml</a:t>
            </a:r>
            <a:r>
              <a:rPr lang="es-ES" sz="1200" dirty="0">
                <a:latin typeface="Titillium Web" panose="00000500000000000000" pitchFamily="2" charset="0"/>
                <a:sym typeface="Wingdings" panose="05000000000000000000" pitchFamily="2" charset="2"/>
              </a:rPr>
              <a:t>, conocido como orm.xml, como vemos en la imagen de la derecha. O como nosotros trabajaremos que será añadir nuestras dependencias y relaciones entre diferentes tablas en el propio @Entity de nuestra clase.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40CC2A83-0312-9ADC-AB32-2C0FEC4BC86A}"/>
              </a:ext>
            </a:extLst>
          </p:cNvPr>
          <p:cNvPicPr>
            <a:picLocks noChangeAspect="1"/>
          </p:cNvPicPr>
          <p:nvPr/>
        </p:nvPicPr>
        <p:blipFill>
          <a:blip r:embed="rId7"/>
          <a:stretch>
            <a:fillRect/>
          </a:stretch>
        </p:blipFill>
        <p:spPr>
          <a:xfrm>
            <a:off x="6704994" y="970764"/>
            <a:ext cx="4067618" cy="2216534"/>
          </a:xfrm>
          <a:prstGeom prst="rect">
            <a:avLst/>
          </a:prstGeom>
        </p:spPr>
      </p:pic>
    </p:spTree>
    <p:extLst>
      <p:ext uri="{BB962C8B-B14F-4D97-AF65-F5344CB8AC3E}">
        <p14:creationId xmlns:p14="http://schemas.microsoft.com/office/powerpoint/2010/main" val="87493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revisamos la documentación, hay diversas formas de poder manipular nuestra Entidad o Modelo.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Mencionaremos estas posibilidades:</a:t>
            </a:r>
          </a:p>
          <a:p>
            <a:pPr lvl="1"/>
            <a:r>
              <a:rPr lang="es-ES" sz="1200" dirty="0">
                <a:latin typeface="Titillium Web" panose="00000500000000000000" pitchFamily="2" charset="0"/>
                <a:sym typeface="Wingdings" panose="05000000000000000000" pitchFamily="2" charset="2"/>
              </a:rPr>
              <a:t>1- Cuando una tabla tiene dos o tres campos como una clave primaria.  ¿Cómo lo indicamos dentro de la propia aplicación?.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este caso para todos los campos lo que sean clave, los añadiremos como @Id</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Pero este enfoque quizás sea problemático, cuando tengamos que enviar la información independiente de estos campos, en este caso lo que suele hacerse es directamente realizar un constructor de los dos campos con nombre “</a:t>
            </a:r>
            <a:r>
              <a:rPr lang="es-ES" sz="1200" dirty="0" err="1">
                <a:latin typeface="Titillium Web" panose="00000500000000000000" pitchFamily="2" charset="0"/>
                <a:sym typeface="Wingdings" panose="05000000000000000000" pitchFamily="2" charset="2"/>
              </a:rPr>
              <a:t>bookID</a:t>
            </a:r>
            <a:r>
              <a:rPr lang="es-ES" sz="1200" dirty="0">
                <a:latin typeface="Titillium Web" panose="00000500000000000000" pitchFamily="2" charset="0"/>
                <a:sym typeface="Wingdings" panose="05000000000000000000" pitchFamily="2" charset="2"/>
              </a:rPr>
              <a:t>” como podemos ver en el ejemplo.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Pero aun así, tampoco nos satisface de manera correcta, y tengamos que utilizar</a:t>
            </a:r>
          </a:p>
          <a:p>
            <a:pPr lvl="1"/>
            <a:r>
              <a:rPr lang="es-ES" sz="1200" dirty="0">
                <a:latin typeface="Titillium Web" panose="00000500000000000000" pitchFamily="2" charset="0"/>
                <a:sym typeface="Wingdings" panose="05000000000000000000" pitchFamily="2" charset="2"/>
              </a:rPr>
              <a:t>@Embeddable en la clase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58AECFFF-6693-5FF0-3BF2-C442145C32B9}"/>
              </a:ext>
            </a:extLst>
          </p:cNvPr>
          <p:cNvPicPr>
            <a:picLocks noChangeAspect="1"/>
          </p:cNvPicPr>
          <p:nvPr/>
        </p:nvPicPr>
        <p:blipFill>
          <a:blip r:embed="rId5"/>
          <a:stretch>
            <a:fillRect/>
          </a:stretch>
        </p:blipFill>
        <p:spPr>
          <a:xfrm>
            <a:off x="7324254" y="1200598"/>
            <a:ext cx="2846470" cy="1513912"/>
          </a:xfrm>
          <a:prstGeom prst="rect">
            <a:avLst/>
          </a:prstGeom>
        </p:spPr>
      </p:pic>
      <p:pic>
        <p:nvPicPr>
          <p:cNvPr id="10" name="Imagen 9">
            <a:extLst>
              <a:ext uri="{FF2B5EF4-FFF2-40B4-BE49-F238E27FC236}">
                <a16:creationId xmlns:a16="http://schemas.microsoft.com/office/drawing/2014/main" id="{CCBC0F86-2F06-4499-32F8-87A1B254FD06}"/>
              </a:ext>
            </a:extLst>
          </p:cNvPr>
          <p:cNvPicPr>
            <a:picLocks noChangeAspect="1"/>
          </p:cNvPicPr>
          <p:nvPr/>
        </p:nvPicPr>
        <p:blipFill>
          <a:blip r:embed="rId6"/>
          <a:stretch>
            <a:fillRect/>
          </a:stretch>
        </p:blipFill>
        <p:spPr>
          <a:xfrm>
            <a:off x="6954390" y="4844212"/>
            <a:ext cx="2501591" cy="1626379"/>
          </a:xfrm>
          <a:prstGeom prst="rect">
            <a:avLst/>
          </a:prstGeom>
        </p:spPr>
      </p:pic>
    </p:spTree>
    <p:extLst>
      <p:ext uri="{BB962C8B-B14F-4D97-AF65-F5344CB8AC3E}">
        <p14:creationId xmlns:p14="http://schemas.microsoft.com/office/powerpoint/2010/main" val="205534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655564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revisamos la documentación, hay diversas formas de poder manipular nuestra Entidad o Modelo.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este caso lo que definiré una clase independiente de tipo @Embeddable únicamente para las claves. Y en la entidad de mi tabla lo definiré el campo clave, que será un conjunto de varios campos como @EmbebbedId.</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94CF8D8-9F0F-BFC4-E82E-F3B757CEDC3F}"/>
              </a:ext>
            </a:extLst>
          </p:cNvPr>
          <p:cNvPicPr>
            <a:picLocks noChangeAspect="1"/>
          </p:cNvPicPr>
          <p:nvPr/>
        </p:nvPicPr>
        <p:blipFill>
          <a:blip r:embed="rId5"/>
          <a:stretch>
            <a:fillRect/>
          </a:stretch>
        </p:blipFill>
        <p:spPr>
          <a:xfrm>
            <a:off x="8052072" y="966734"/>
            <a:ext cx="1919555" cy="1976713"/>
          </a:xfrm>
          <a:prstGeom prst="rect">
            <a:avLst/>
          </a:prstGeom>
        </p:spPr>
      </p:pic>
      <p:pic>
        <p:nvPicPr>
          <p:cNvPr id="11" name="Imagen 10">
            <a:extLst>
              <a:ext uri="{FF2B5EF4-FFF2-40B4-BE49-F238E27FC236}">
                <a16:creationId xmlns:a16="http://schemas.microsoft.com/office/drawing/2014/main" id="{4B8EBF66-E824-535A-30B3-FD58AB06727B}"/>
              </a:ext>
            </a:extLst>
          </p:cNvPr>
          <p:cNvPicPr>
            <a:picLocks noChangeAspect="1"/>
          </p:cNvPicPr>
          <p:nvPr/>
        </p:nvPicPr>
        <p:blipFill>
          <a:blip r:embed="rId6"/>
          <a:stretch>
            <a:fillRect/>
          </a:stretch>
        </p:blipFill>
        <p:spPr>
          <a:xfrm>
            <a:off x="1557196" y="4166359"/>
            <a:ext cx="2898052" cy="1902102"/>
          </a:xfrm>
          <a:prstGeom prst="rect">
            <a:avLst/>
          </a:prstGeom>
        </p:spPr>
      </p:pic>
    </p:spTree>
    <p:extLst>
      <p:ext uri="{BB962C8B-B14F-4D97-AF65-F5344CB8AC3E}">
        <p14:creationId xmlns:p14="http://schemas.microsoft.com/office/powerpoint/2010/main" val="296363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91673" y="1797404"/>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¿Cómo indicar que un campo de una tabla no puede ser nulo?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caso usaremos la anotación @Column(nullable=false)</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98035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83031" y="1752136"/>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Relaciones o Asociaciones </a:t>
            </a:r>
          </a:p>
          <a:p>
            <a:pPr lvl="1"/>
            <a:r>
              <a:rPr lang="es-ES" sz="1200" dirty="0">
                <a:latin typeface="Titillium Web" panose="00000500000000000000" pitchFamily="2" charset="0"/>
                <a:sym typeface="Wingdings" panose="05000000000000000000" pitchFamily="2" charset="2"/>
              </a:rPr>
              <a:t>¿Qué es una asociación?</a:t>
            </a:r>
          </a:p>
          <a:p>
            <a:pPr lvl="1"/>
            <a:r>
              <a:rPr lang="es-ES" sz="1200" dirty="0">
                <a:latin typeface="Titillium Web" panose="00000500000000000000" pitchFamily="2" charset="0"/>
                <a:sym typeface="Wingdings" panose="05000000000000000000" pitchFamily="2" charset="2"/>
              </a:rPr>
              <a:t>Es la relación que existen entre tablas.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E y F son ambas clases de entidad, es decir clases de diferentes tablas, @Entity.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1- Una asociación 1 a 1 relaciona como máximo una instancia única E como máximo con una instancia(Columna) única de F.</a:t>
            </a:r>
          </a:p>
          <a:p>
            <a:pPr lvl="1"/>
            <a:r>
              <a:rPr lang="es-ES" sz="1200" dirty="0">
                <a:latin typeface="Titillium Web" panose="00000500000000000000" pitchFamily="2" charset="0"/>
                <a:sym typeface="Wingdings" panose="05000000000000000000" pitchFamily="2" charset="2"/>
              </a:rPr>
              <a:t>2- Una asociación de n a 1 relaciona  cero o más instancias de E como una </a:t>
            </a:r>
            <a:r>
              <a:rPr lang="es-ES" sz="1200" dirty="0" err="1">
                <a:latin typeface="Titillium Web" panose="00000500000000000000" pitchFamily="2" charset="0"/>
                <a:sym typeface="Wingdings" panose="05000000000000000000" pitchFamily="2" charset="2"/>
              </a:rPr>
              <a:t>insntncia</a:t>
            </a:r>
            <a:r>
              <a:rPr lang="es-ES" sz="1200" dirty="0">
                <a:latin typeface="Titillium Web" panose="00000500000000000000" pitchFamily="2" charset="0"/>
                <a:sym typeface="Wingdings" panose="05000000000000000000" pitchFamily="2" charset="2"/>
              </a:rPr>
              <a:t> única de F. </a:t>
            </a:r>
          </a:p>
          <a:p>
            <a:pPr lvl="1"/>
            <a:r>
              <a:rPr lang="es-ES" sz="1200" dirty="0">
                <a:latin typeface="Titillium Web" panose="00000500000000000000" pitchFamily="2" charset="0"/>
                <a:sym typeface="Wingdings" panose="05000000000000000000" pitchFamily="2" charset="2"/>
              </a:rPr>
              <a:t>3- Una asociación de muchos a muchos relaciona cero o más instancias de E con cero o más instancias de F.</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2DA069-C97F-7DAA-D6F7-8CB92C3124EC}"/>
              </a:ext>
            </a:extLst>
          </p:cNvPr>
          <p:cNvPicPr>
            <a:picLocks noChangeAspect="1"/>
          </p:cNvPicPr>
          <p:nvPr/>
        </p:nvPicPr>
        <p:blipFill>
          <a:blip r:embed="rId5"/>
          <a:stretch>
            <a:fillRect/>
          </a:stretch>
        </p:blipFill>
        <p:spPr>
          <a:xfrm>
            <a:off x="4834550" y="1198549"/>
            <a:ext cx="6495936" cy="2230451"/>
          </a:xfrm>
          <a:prstGeom prst="rect">
            <a:avLst/>
          </a:prstGeom>
        </p:spPr>
      </p:pic>
    </p:spTree>
    <p:extLst>
      <p:ext uri="{BB962C8B-B14F-4D97-AF65-F5344CB8AC3E}">
        <p14:creationId xmlns:p14="http://schemas.microsoft.com/office/powerpoint/2010/main" val="57805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83031" y="1752136"/>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Relaciones o Asociaciones </a:t>
            </a:r>
          </a:p>
          <a:p>
            <a:pPr lvl="1"/>
            <a:r>
              <a:rPr lang="es-ES" sz="1200" dirty="0">
                <a:latin typeface="Titillium Web" panose="00000500000000000000" pitchFamily="2" charset="0"/>
                <a:sym typeface="Wingdings" panose="05000000000000000000" pitchFamily="2" charset="2"/>
              </a:rPr>
              <a:t>¿Qué es una asociación?</a:t>
            </a:r>
          </a:p>
          <a:p>
            <a:pPr lvl="1"/>
            <a:r>
              <a:rPr lang="es-ES" sz="1200" dirty="0">
                <a:latin typeface="Titillium Web" panose="00000500000000000000" pitchFamily="2" charset="0"/>
                <a:sym typeface="Wingdings" panose="05000000000000000000" pitchFamily="2" charset="2"/>
              </a:rPr>
              <a:t>Es la relación que existen entre tablas.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Y una asociación entre clases puede ser:</a:t>
            </a:r>
          </a:p>
          <a:p>
            <a:pPr lvl="1"/>
            <a:endParaRPr lang="es-ES" sz="1200" dirty="0">
              <a:solidFill>
                <a:schemeClr val="accent4">
                  <a:lumMod val="75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4">
                    <a:lumMod val="75000"/>
                  </a:schemeClr>
                </a:solidFill>
                <a:latin typeface="Titillium Web" panose="00000500000000000000" pitchFamily="2" charset="0"/>
                <a:sym typeface="Wingdings" panose="05000000000000000000" pitchFamily="2" charset="2"/>
              </a:rPr>
              <a:t>Unidireccional, </a:t>
            </a:r>
            <a:r>
              <a:rPr lang="es-ES" sz="1200" dirty="0">
                <a:latin typeface="Titillium Web" panose="00000500000000000000" pitchFamily="2" charset="0"/>
                <a:sym typeface="Wingdings" panose="05000000000000000000" pitchFamily="2" charset="2"/>
              </a:rPr>
              <a:t>navegable desde E hasta F pero no desde F hasta E. </a:t>
            </a:r>
          </a:p>
          <a:p>
            <a:pPr marL="628650" lvl="1" indent="-171450">
              <a:buFont typeface="Arial" panose="020B0604020202020204" pitchFamily="34" charset="0"/>
              <a:buChar char="•"/>
            </a:pPr>
            <a:r>
              <a:rPr lang="es-ES" sz="1200" dirty="0">
                <a:solidFill>
                  <a:schemeClr val="accent4">
                    <a:lumMod val="75000"/>
                  </a:schemeClr>
                </a:solidFill>
                <a:latin typeface="Titillium Web" panose="00000500000000000000" pitchFamily="2" charset="0"/>
                <a:sym typeface="Wingdings" panose="05000000000000000000" pitchFamily="2" charset="2"/>
              </a:rPr>
              <a:t>Bidireccional</a:t>
            </a:r>
            <a:r>
              <a:rPr lang="es-ES" sz="1200" dirty="0">
                <a:latin typeface="Titillium Web" panose="00000500000000000000" pitchFamily="2" charset="0"/>
                <a:sym typeface="Wingdings" panose="05000000000000000000" pitchFamily="2" charset="2"/>
              </a:rPr>
              <a:t>, navegable en cualquier dirección.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Hay tres tipos de asociaciones: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@ManyToOne n a 1</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@OnetoMany 1 a n</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@ManytoMany n a n</a:t>
            </a:r>
          </a:p>
          <a:p>
            <a:pPr lvl="2"/>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2DA069-C97F-7DAA-D6F7-8CB92C3124EC}"/>
              </a:ext>
            </a:extLst>
          </p:cNvPr>
          <p:cNvPicPr>
            <a:picLocks noChangeAspect="1"/>
          </p:cNvPicPr>
          <p:nvPr/>
        </p:nvPicPr>
        <p:blipFill>
          <a:blip r:embed="rId5"/>
          <a:stretch>
            <a:fillRect/>
          </a:stretch>
        </p:blipFill>
        <p:spPr>
          <a:xfrm>
            <a:off x="5890294" y="753745"/>
            <a:ext cx="5916004" cy="2031325"/>
          </a:xfrm>
          <a:prstGeom prst="rect">
            <a:avLst/>
          </a:prstGeom>
        </p:spPr>
      </p:pic>
      <p:pic>
        <p:nvPicPr>
          <p:cNvPr id="7" name="Imagen 6">
            <a:extLst>
              <a:ext uri="{FF2B5EF4-FFF2-40B4-BE49-F238E27FC236}">
                <a16:creationId xmlns:a16="http://schemas.microsoft.com/office/drawing/2014/main" id="{2FE742B8-A2FF-1C11-B934-B4B387F6BBDD}"/>
              </a:ext>
            </a:extLst>
          </p:cNvPr>
          <p:cNvPicPr>
            <a:picLocks noChangeAspect="1"/>
          </p:cNvPicPr>
          <p:nvPr/>
        </p:nvPicPr>
        <p:blipFill>
          <a:blip r:embed="rId6"/>
          <a:stretch>
            <a:fillRect/>
          </a:stretch>
        </p:blipFill>
        <p:spPr>
          <a:xfrm>
            <a:off x="5861709" y="3068731"/>
            <a:ext cx="4686953" cy="2295845"/>
          </a:xfrm>
          <a:prstGeom prst="rect">
            <a:avLst/>
          </a:prstGeom>
        </p:spPr>
      </p:pic>
    </p:spTree>
    <p:extLst>
      <p:ext uri="{BB962C8B-B14F-4D97-AF65-F5344CB8AC3E}">
        <p14:creationId xmlns:p14="http://schemas.microsoft.com/office/powerpoint/2010/main" val="3921257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83031" y="1752136"/>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las tres formas.</a:t>
            </a:r>
          </a:p>
          <a:p>
            <a:pPr lvl="1"/>
            <a:r>
              <a:rPr lang="es-ES" sz="1200" dirty="0">
                <a:solidFill>
                  <a:schemeClr val="accent4">
                    <a:lumMod val="75000"/>
                  </a:schemeClr>
                </a:solidFill>
                <a:latin typeface="Titillium Web" panose="00000500000000000000" pitchFamily="2" charset="0"/>
                <a:sym typeface="Wingdings" panose="05000000000000000000" pitchFamily="2" charset="2"/>
              </a:rPr>
              <a:t>@ManyToOne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Donde </a:t>
            </a:r>
          </a:p>
          <a:p>
            <a:pPr lvl="1"/>
            <a:r>
              <a:rPr lang="es-ES" sz="1200" dirty="0">
                <a:solidFill>
                  <a:schemeClr val="accent4">
                    <a:lumMod val="75000"/>
                  </a:schemeClr>
                </a:solidFill>
                <a:latin typeface="Titillium Web" panose="00000500000000000000" pitchFamily="2" charset="0"/>
                <a:sym typeface="Wingdings" panose="05000000000000000000" pitchFamily="2" charset="2"/>
              </a:rPr>
              <a:t>@ManyToOne(fetch=LAZY) </a:t>
            </a:r>
            <a:r>
              <a:rPr lang="es-ES" sz="1200" dirty="0">
                <a:latin typeface="Titillium Web" panose="00000500000000000000" pitchFamily="2" charset="0"/>
                <a:sym typeface="Wingdings" panose="05000000000000000000" pitchFamily="2" charset="2"/>
              </a:rPr>
              <a:t>significa en este caso</a:t>
            </a:r>
          </a:p>
          <a:p>
            <a:pPr lvl="1"/>
            <a:r>
              <a:rPr lang="es-ES" sz="1200" dirty="0">
                <a:latin typeface="Titillium Web" panose="00000500000000000000" pitchFamily="2" charset="0"/>
                <a:sym typeface="Wingdings" panose="05000000000000000000" pitchFamily="2" charset="2"/>
              </a:rPr>
              <a:t>LAZY lo que nos está realizando es realizar una estrategia de carga de datos</a:t>
            </a:r>
          </a:p>
          <a:p>
            <a:pPr lvl="1"/>
            <a:r>
              <a:rPr lang="es-ES" sz="1200" dirty="0">
                <a:latin typeface="Titillium Web" panose="00000500000000000000" pitchFamily="2" charset="0"/>
                <a:sym typeface="Wingdings" panose="05000000000000000000" pitchFamily="2" charset="2"/>
              </a:rPr>
              <a:t>Cuando solo son necesarios, en vez de cargarlos de manera inmediata</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Lo cual mejora el rendimiento de la </a:t>
            </a:r>
            <a:r>
              <a:rPr lang="es-ES" sz="1200" dirty="0" err="1">
                <a:latin typeface="Titillium Web" panose="00000500000000000000" pitchFamily="2" charset="0"/>
                <a:sym typeface="Wingdings" panose="05000000000000000000" pitchFamily="2" charset="2"/>
              </a:rPr>
              <a:t>aplicacion</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este la tabla Book tiene una clave </a:t>
            </a:r>
            <a:r>
              <a:rPr lang="es-ES" sz="1200" dirty="0" err="1">
                <a:latin typeface="Titillium Web" panose="00000500000000000000" pitchFamily="2" charset="0"/>
                <a:sym typeface="Wingdings" panose="05000000000000000000" pitchFamily="2" charset="2"/>
              </a:rPr>
              <a:t>forenea</a:t>
            </a:r>
            <a:r>
              <a:rPr lang="es-ES" sz="1200" dirty="0">
                <a:latin typeface="Titillium Web" panose="00000500000000000000" pitchFamily="2" charset="0"/>
                <a:sym typeface="Wingdings" panose="05000000000000000000" pitchFamily="2" charset="2"/>
              </a:rPr>
              <a:t>, en la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 de Publisher, deberemos de mapearlo de la forma que se indica, si queremos que sea de forma bidireccional, utilizando el </a:t>
            </a:r>
            <a:r>
              <a:rPr lang="es-ES" sz="1200" dirty="0" err="1">
                <a:latin typeface="Titillium Web" panose="00000500000000000000" pitchFamily="2" charset="0"/>
                <a:sym typeface="Wingdings" panose="05000000000000000000" pitchFamily="2" charset="2"/>
              </a:rPr>
              <a:t>mappedBy</a:t>
            </a:r>
            <a:r>
              <a:rPr lang="es-ES" sz="1200" dirty="0">
                <a:latin typeface="Titillium Web" panose="00000500000000000000" pitchFamily="2" charset="0"/>
                <a:sym typeface="Wingdings" panose="05000000000000000000" pitchFamily="2" charset="2"/>
              </a:rPr>
              <a:t> para hacer referencia a la relación </a:t>
            </a:r>
            <a:r>
              <a:rPr lang="es-ES" sz="1200" dirty="0" err="1">
                <a:latin typeface="Titillium Web" panose="00000500000000000000" pitchFamily="2" charset="0"/>
                <a:sym typeface="Wingdings" panose="05000000000000000000" pitchFamily="2" charset="2"/>
              </a:rPr>
              <a:t>Book.Publisher</a:t>
            </a:r>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este caso podemos recuperar colecciones o los elementos que</a:t>
            </a:r>
          </a:p>
          <a:p>
            <a:pPr lvl="1"/>
            <a:r>
              <a:rPr lang="es-ES" sz="1200" dirty="0">
                <a:latin typeface="Titillium Web" panose="00000500000000000000" pitchFamily="2" charset="0"/>
                <a:sym typeface="Wingdings" panose="05000000000000000000" pitchFamily="2" charset="2"/>
              </a:rPr>
              <a:t>Tengamos relacionados, para poder hacer nuestros cruces </a:t>
            </a:r>
          </a:p>
          <a:p>
            <a:pPr lvl="1"/>
            <a:r>
              <a:rPr lang="es-ES" sz="1200" dirty="0">
                <a:latin typeface="Titillium Web" panose="00000500000000000000" pitchFamily="2" charset="0"/>
                <a:sym typeface="Wingdings" panose="05000000000000000000" pitchFamily="2" charset="2"/>
              </a:rPr>
              <a:t>JOIN SQL mediante nuestras entidades. </a:t>
            </a: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2DA069-C97F-7DAA-D6F7-8CB92C3124EC}"/>
              </a:ext>
            </a:extLst>
          </p:cNvPr>
          <p:cNvPicPr>
            <a:picLocks noChangeAspect="1"/>
          </p:cNvPicPr>
          <p:nvPr/>
        </p:nvPicPr>
        <p:blipFill>
          <a:blip r:embed="rId5"/>
          <a:stretch>
            <a:fillRect/>
          </a:stretch>
        </p:blipFill>
        <p:spPr>
          <a:xfrm>
            <a:off x="6402574" y="713417"/>
            <a:ext cx="5054187" cy="1735411"/>
          </a:xfrm>
          <a:prstGeom prst="rect">
            <a:avLst/>
          </a:prstGeom>
        </p:spPr>
      </p:pic>
      <p:pic>
        <p:nvPicPr>
          <p:cNvPr id="7" name="Imagen 6">
            <a:extLst>
              <a:ext uri="{FF2B5EF4-FFF2-40B4-BE49-F238E27FC236}">
                <a16:creationId xmlns:a16="http://schemas.microsoft.com/office/drawing/2014/main" id="{A2EC4AAC-E6F7-B153-D0D2-1E9074F4E045}"/>
              </a:ext>
            </a:extLst>
          </p:cNvPr>
          <p:cNvPicPr>
            <a:picLocks noChangeAspect="1"/>
          </p:cNvPicPr>
          <p:nvPr/>
        </p:nvPicPr>
        <p:blipFill>
          <a:blip r:embed="rId6"/>
          <a:stretch>
            <a:fillRect/>
          </a:stretch>
        </p:blipFill>
        <p:spPr>
          <a:xfrm>
            <a:off x="6360053" y="2512558"/>
            <a:ext cx="3824164" cy="1832883"/>
          </a:xfrm>
          <a:prstGeom prst="rect">
            <a:avLst/>
          </a:prstGeom>
        </p:spPr>
      </p:pic>
      <p:pic>
        <p:nvPicPr>
          <p:cNvPr id="10" name="Imagen 9">
            <a:extLst>
              <a:ext uri="{FF2B5EF4-FFF2-40B4-BE49-F238E27FC236}">
                <a16:creationId xmlns:a16="http://schemas.microsoft.com/office/drawing/2014/main" id="{BA726ABB-795C-4C8B-B137-320E18624F23}"/>
              </a:ext>
            </a:extLst>
          </p:cNvPr>
          <p:cNvPicPr>
            <a:picLocks noChangeAspect="1"/>
          </p:cNvPicPr>
          <p:nvPr/>
        </p:nvPicPr>
        <p:blipFill>
          <a:blip r:embed="rId7"/>
          <a:stretch>
            <a:fillRect/>
          </a:stretch>
        </p:blipFill>
        <p:spPr>
          <a:xfrm>
            <a:off x="8377438" y="5523761"/>
            <a:ext cx="1667423" cy="1220392"/>
          </a:xfrm>
          <a:prstGeom prst="rect">
            <a:avLst/>
          </a:prstGeom>
        </p:spPr>
      </p:pic>
      <p:pic>
        <p:nvPicPr>
          <p:cNvPr id="12" name="Imagen 11">
            <a:extLst>
              <a:ext uri="{FF2B5EF4-FFF2-40B4-BE49-F238E27FC236}">
                <a16:creationId xmlns:a16="http://schemas.microsoft.com/office/drawing/2014/main" id="{D777D6A9-D43B-A157-D99D-ED3C4151EE6B}"/>
              </a:ext>
            </a:extLst>
          </p:cNvPr>
          <p:cNvPicPr>
            <a:picLocks noChangeAspect="1"/>
          </p:cNvPicPr>
          <p:nvPr/>
        </p:nvPicPr>
        <p:blipFill>
          <a:blip r:embed="rId8"/>
          <a:stretch>
            <a:fillRect/>
          </a:stretch>
        </p:blipFill>
        <p:spPr>
          <a:xfrm>
            <a:off x="9715652" y="4475250"/>
            <a:ext cx="2301745" cy="370330"/>
          </a:xfrm>
          <a:prstGeom prst="rect">
            <a:avLst/>
          </a:prstGeom>
        </p:spPr>
      </p:pic>
    </p:spTree>
    <p:extLst>
      <p:ext uri="{BB962C8B-B14F-4D97-AF65-F5344CB8AC3E}">
        <p14:creationId xmlns:p14="http://schemas.microsoft.com/office/powerpoint/2010/main" val="350967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35239" y="1752136"/>
            <a:ext cx="9079954" cy="674030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las tres formas.</a:t>
            </a:r>
          </a:p>
          <a:p>
            <a:pPr lvl="1"/>
            <a:r>
              <a:rPr lang="es-ES" sz="1200" dirty="0">
                <a:solidFill>
                  <a:schemeClr val="accent4">
                    <a:lumMod val="75000"/>
                  </a:schemeClr>
                </a:solidFill>
                <a:latin typeface="Titillium Web" panose="00000500000000000000" pitchFamily="2" charset="0"/>
                <a:sym typeface="Wingdings" panose="05000000000000000000" pitchFamily="2" charset="2"/>
              </a:rPr>
              <a:t>@OneToOne</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Donde  en nuestra clase </a:t>
            </a:r>
            <a:r>
              <a:rPr lang="es-ES" sz="1200" dirty="0" err="1">
                <a:solidFill>
                  <a:schemeClr val="accent4">
                    <a:lumMod val="75000"/>
                  </a:schemeClr>
                </a:solidFill>
                <a:latin typeface="Titillium Web" panose="00000500000000000000" pitchFamily="2" charset="0"/>
                <a:sym typeface="Wingdings" panose="05000000000000000000" pitchFamily="2" charset="2"/>
              </a:rPr>
              <a:t>Author</a:t>
            </a:r>
            <a:r>
              <a:rPr lang="es-ES" sz="1200" dirty="0">
                <a:latin typeface="Titillium Web" panose="00000500000000000000" pitchFamily="2" charset="0"/>
                <a:sym typeface="Wingdings" panose="05000000000000000000" pitchFamily="2" charset="2"/>
              </a:rPr>
              <a:t>.</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si vemos nuestra clase</a:t>
            </a:r>
            <a:r>
              <a:rPr lang="es-ES" sz="1200" dirty="0">
                <a:solidFill>
                  <a:schemeClr val="accent4">
                    <a:lumMod val="75000"/>
                  </a:schemeClr>
                </a:solidFill>
                <a:latin typeface="Titillium Web" panose="00000500000000000000" pitchFamily="2" charset="0"/>
                <a:sym typeface="Wingdings" panose="05000000000000000000" pitchFamily="2" charset="2"/>
              </a:rPr>
              <a:t> </a:t>
            </a:r>
            <a:r>
              <a:rPr lang="es-ES" sz="1200" dirty="0" err="1">
                <a:solidFill>
                  <a:schemeClr val="accent4">
                    <a:lumMod val="75000"/>
                  </a:schemeClr>
                </a:solidFill>
                <a:latin typeface="Titillium Web" panose="00000500000000000000" pitchFamily="2" charset="0"/>
                <a:sym typeface="Wingdings" panose="05000000000000000000" pitchFamily="2" charset="2"/>
              </a:rPr>
              <a:t>Person</a:t>
            </a:r>
            <a:r>
              <a:rPr lang="es-ES" sz="1200" dirty="0">
                <a:solidFill>
                  <a:schemeClr val="accent4">
                    <a:lumMod val="75000"/>
                  </a:schemeClr>
                </a:solidFill>
                <a:latin typeface="Titillium Web" panose="00000500000000000000" pitchFamily="2" charset="0"/>
                <a:sym typeface="Wingdings" panose="05000000000000000000" pitchFamily="2" charset="2"/>
              </a:rPr>
              <a:t> </a:t>
            </a:r>
            <a:r>
              <a:rPr lang="es-ES" sz="1200" dirty="0">
                <a:latin typeface="Titillium Web" panose="00000500000000000000" pitchFamily="2" charset="0"/>
                <a:sym typeface="Wingdings" panose="05000000000000000000" pitchFamily="2" charset="2"/>
              </a:rPr>
              <a:t>tendríamos: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si queremos que sea bidireccional.</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2DA069-C97F-7DAA-D6F7-8CB92C3124EC}"/>
              </a:ext>
            </a:extLst>
          </p:cNvPr>
          <p:cNvPicPr>
            <a:picLocks noChangeAspect="1"/>
          </p:cNvPicPr>
          <p:nvPr/>
        </p:nvPicPr>
        <p:blipFill>
          <a:blip r:embed="rId5"/>
          <a:stretch>
            <a:fillRect/>
          </a:stretch>
        </p:blipFill>
        <p:spPr>
          <a:xfrm>
            <a:off x="6402574" y="713417"/>
            <a:ext cx="5054187" cy="1735411"/>
          </a:xfrm>
          <a:prstGeom prst="rect">
            <a:avLst/>
          </a:prstGeom>
        </p:spPr>
      </p:pic>
      <p:pic>
        <p:nvPicPr>
          <p:cNvPr id="8" name="Imagen 7">
            <a:extLst>
              <a:ext uri="{FF2B5EF4-FFF2-40B4-BE49-F238E27FC236}">
                <a16:creationId xmlns:a16="http://schemas.microsoft.com/office/drawing/2014/main" id="{B96C8D23-FEE4-94E4-3CD0-59508BAB27C7}"/>
              </a:ext>
            </a:extLst>
          </p:cNvPr>
          <p:cNvPicPr>
            <a:picLocks noChangeAspect="1"/>
          </p:cNvPicPr>
          <p:nvPr/>
        </p:nvPicPr>
        <p:blipFill>
          <a:blip r:embed="rId6"/>
          <a:stretch>
            <a:fillRect/>
          </a:stretch>
        </p:blipFill>
        <p:spPr>
          <a:xfrm>
            <a:off x="6402574" y="2571329"/>
            <a:ext cx="3219379" cy="2264178"/>
          </a:xfrm>
          <a:prstGeom prst="rect">
            <a:avLst/>
          </a:prstGeom>
        </p:spPr>
      </p:pic>
      <p:pic>
        <p:nvPicPr>
          <p:cNvPr id="13" name="Imagen 12">
            <a:extLst>
              <a:ext uri="{FF2B5EF4-FFF2-40B4-BE49-F238E27FC236}">
                <a16:creationId xmlns:a16="http://schemas.microsoft.com/office/drawing/2014/main" id="{CB155029-376A-DDEC-0CE3-48FB4C4757E3}"/>
              </a:ext>
            </a:extLst>
          </p:cNvPr>
          <p:cNvPicPr>
            <a:picLocks noChangeAspect="1"/>
          </p:cNvPicPr>
          <p:nvPr/>
        </p:nvPicPr>
        <p:blipFill>
          <a:blip r:embed="rId7"/>
          <a:stretch>
            <a:fillRect/>
          </a:stretch>
        </p:blipFill>
        <p:spPr>
          <a:xfrm>
            <a:off x="1484769" y="4495306"/>
            <a:ext cx="3297235" cy="2210997"/>
          </a:xfrm>
          <a:prstGeom prst="rect">
            <a:avLst/>
          </a:prstGeom>
        </p:spPr>
      </p:pic>
    </p:spTree>
    <p:extLst>
      <p:ext uri="{BB962C8B-B14F-4D97-AF65-F5344CB8AC3E}">
        <p14:creationId xmlns:p14="http://schemas.microsoft.com/office/powerpoint/2010/main" val="196788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1136118" y="1951312"/>
            <a:ext cx="9079954" cy="830996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¿Qué es un ORM?</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r>
              <a:rPr lang="es-ES" sz="1400" dirty="0">
                <a:latin typeface="Titillium Web" panose="00000500000000000000" pitchFamily="2" charset="0"/>
                <a:sym typeface="Wingdings" panose="05000000000000000000" pitchFamily="2" charset="2"/>
              </a:rPr>
              <a:t>ORM son las siglas  de </a:t>
            </a:r>
            <a:r>
              <a:rPr lang="es-ES" sz="1400" dirty="0" err="1">
                <a:latin typeface="Titillium Web" panose="00000500000000000000" pitchFamily="2" charset="0"/>
                <a:sym typeface="Wingdings" panose="05000000000000000000" pitchFamily="2" charset="2"/>
              </a:rPr>
              <a:t>Object</a:t>
            </a:r>
            <a:r>
              <a:rPr lang="es-ES" sz="1400" dirty="0">
                <a:latin typeface="Titillium Web" panose="00000500000000000000" pitchFamily="2" charset="0"/>
                <a:sym typeface="Wingdings" panose="05000000000000000000" pitchFamily="2" charset="2"/>
              </a:rPr>
              <a:t> </a:t>
            </a:r>
            <a:r>
              <a:rPr lang="es-ES" sz="1400" dirty="0" err="1">
                <a:latin typeface="Titillium Web" panose="00000500000000000000" pitchFamily="2" charset="0"/>
                <a:sym typeface="Wingdings" panose="05000000000000000000" pitchFamily="2" charset="2"/>
              </a:rPr>
              <a:t>Relational</a:t>
            </a:r>
            <a:r>
              <a:rPr lang="es-ES" sz="1400" dirty="0">
                <a:latin typeface="Titillium Web" panose="00000500000000000000" pitchFamily="2" charset="0"/>
                <a:sym typeface="Wingdings" panose="05000000000000000000" pitchFamily="2" charset="2"/>
              </a:rPr>
              <a:t> </a:t>
            </a:r>
            <a:r>
              <a:rPr lang="es-ES" sz="1400" dirty="0" err="1">
                <a:latin typeface="Titillium Web" panose="00000500000000000000" pitchFamily="2" charset="0"/>
                <a:sym typeface="Wingdings" panose="05000000000000000000" pitchFamily="2" charset="2"/>
              </a:rPr>
              <a:t>Mapping</a:t>
            </a:r>
            <a:r>
              <a:rPr lang="es-ES" sz="1400" dirty="0">
                <a:latin typeface="Titillium Web" panose="00000500000000000000" pitchFamily="2" charset="0"/>
                <a:sym typeface="Wingdings" panose="05000000000000000000" pitchFamily="2" charset="2"/>
              </a:rPr>
              <a:t>(ORM) o Mapeo Objeto-Relacional, es una herramienta que nos permite mapear , lo que es lo mismo, convertir los objetos de tu aplicación a un formato adecuado, para ser almacenados en cualquier base de datos, creando para ello una base de datos virtual. Donde los datos disponibles en nuestra aplicación quedan vinculados con la base de datos final. </a:t>
            </a:r>
          </a:p>
          <a:p>
            <a:pPr lvl="1"/>
            <a:endParaRPr lang="es-ES" sz="14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endParaRPr lang="es-ES" sz="1400" dirty="0">
              <a:latin typeface="Titillium Web" panose="00000500000000000000" pitchFamily="2" charset="0"/>
              <a:sym typeface="Wingdings" panose="05000000000000000000" pitchFamily="2" charset="2"/>
            </a:endParaRPr>
          </a:p>
          <a:p>
            <a:pPr lvl="1"/>
            <a:r>
              <a:rPr lang="es-ES" sz="1400" dirty="0">
                <a:latin typeface="Titillium Web" panose="00000500000000000000" pitchFamily="2" charset="0"/>
                <a:sym typeface="Wingdings" panose="05000000000000000000" pitchFamily="2" charset="2"/>
              </a:rPr>
              <a:t>Los ORM también nos permiten o ayudan a eliminar todo el lenguaje tedioso de sentencias SQL necesario.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028" name="Picture 4" descr="Essential Hibernate Annotations. Boost your Java ...">
            <a:extLst>
              <a:ext uri="{FF2B5EF4-FFF2-40B4-BE49-F238E27FC236}">
                <a16:creationId xmlns:a16="http://schemas.microsoft.com/office/drawing/2014/main" id="{21ED11EA-29E0-7490-8EFA-13850FA1BA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1586" y="743697"/>
            <a:ext cx="1775987" cy="177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44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las tres formas.</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4">
                    <a:lumMod val="75000"/>
                  </a:schemeClr>
                </a:solidFill>
                <a:latin typeface="Titillium Web" panose="00000500000000000000" pitchFamily="2" charset="0"/>
                <a:sym typeface="Wingdings" panose="05000000000000000000" pitchFamily="2" charset="2"/>
              </a:rPr>
              <a:t>@ManyToMany</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las dos clases relacionadas: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Y si es bidireccional entre </a:t>
            </a:r>
            <a:r>
              <a:rPr lang="es-ES" sz="1200" dirty="0" err="1">
                <a:latin typeface="Titillium Web" panose="00000500000000000000" pitchFamily="2" charset="0"/>
                <a:sym typeface="Wingdings" panose="05000000000000000000" pitchFamily="2" charset="2"/>
              </a:rPr>
              <a:t>Authors</a:t>
            </a:r>
            <a:r>
              <a:rPr lang="es-ES" sz="1200" dirty="0">
                <a:latin typeface="Titillium Web" panose="00000500000000000000" pitchFamily="2" charset="0"/>
                <a:sym typeface="Wingdings" panose="05000000000000000000" pitchFamily="2" charset="2"/>
              </a:rPr>
              <a:t> y </a:t>
            </a:r>
            <a:r>
              <a:rPr lang="es-ES" sz="1200" dirty="0" err="1">
                <a:latin typeface="Titillium Web" panose="00000500000000000000" pitchFamily="2" charset="0"/>
                <a:sym typeface="Wingdings" panose="05000000000000000000" pitchFamily="2" charset="2"/>
              </a:rPr>
              <a:t>Books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tendriamos</a:t>
            </a:r>
            <a:r>
              <a:rPr lang="es-ES" sz="1200" dirty="0">
                <a:latin typeface="Titillium Web" panose="00000500000000000000" pitchFamily="2" charset="0"/>
                <a:sym typeface="Wingdings" panose="05000000000000000000" pitchFamily="2" charset="2"/>
              </a:rPr>
              <a:t> que indicarlo</a:t>
            </a:r>
          </a:p>
          <a:p>
            <a:pPr lvl="1"/>
            <a:r>
              <a:rPr lang="es-ES" sz="1200" dirty="0">
                <a:latin typeface="Titillium Web" panose="00000500000000000000" pitchFamily="2" charset="0"/>
                <a:sym typeface="Wingdings" panose="05000000000000000000" pitchFamily="2" charset="2"/>
              </a:rPr>
              <a:t>Acordaros con el </a:t>
            </a:r>
            <a:r>
              <a:rPr lang="es-ES" sz="1200" dirty="0" err="1">
                <a:latin typeface="Titillium Web" panose="00000500000000000000" pitchFamily="2" charset="0"/>
                <a:sym typeface="Wingdings" panose="05000000000000000000" pitchFamily="2" charset="2"/>
              </a:rPr>
              <a:t>mappedBy</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deseamos modificar la colección deberemos cambiar los lados del propietario.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2DA069-C97F-7DAA-D6F7-8CB92C3124EC}"/>
              </a:ext>
            </a:extLst>
          </p:cNvPr>
          <p:cNvPicPr>
            <a:picLocks noChangeAspect="1"/>
          </p:cNvPicPr>
          <p:nvPr/>
        </p:nvPicPr>
        <p:blipFill>
          <a:blip r:embed="rId5"/>
          <a:stretch>
            <a:fillRect/>
          </a:stretch>
        </p:blipFill>
        <p:spPr>
          <a:xfrm>
            <a:off x="6402574" y="704364"/>
            <a:ext cx="5054187" cy="1735411"/>
          </a:xfrm>
          <a:prstGeom prst="rect">
            <a:avLst/>
          </a:prstGeom>
        </p:spPr>
      </p:pic>
      <p:pic>
        <p:nvPicPr>
          <p:cNvPr id="7" name="Imagen 6">
            <a:extLst>
              <a:ext uri="{FF2B5EF4-FFF2-40B4-BE49-F238E27FC236}">
                <a16:creationId xmlns:a16="http://schemas.microsoft.com/office/drawing/2014/main" id="{EF357467-0253-29AB-A6FE-03F16B39849E}"/>
              </a:ext>
            </a:extLst>
          </p:cNvPr>
          <p:cNvPicPr>
            <a:picLocks noChangeAspect="1"/>
          </p:cNvPicPr>
          <p:nvPr/>
        </p:nvPicPr>
        <p:blipFill>
          <a:blip r:embed="rId6"/>
          <a:stretch>
            <a:fillRect/>
          </a:stretch>
        </p:blipFill>
        <p:spPr>
          <a:xfrm>
            <a:off x="6402574" y="2608917"/>
            <a:ext cx="2256850" cy="1939711"/>
          </a:xfrm>
          <a:prstGeom prst="rect">
            <a:avLst/>
          </a:prstGeom>
        </p:spPr>
      </p:pic>
      <p:pic>
        <p:nvPicPr>
          <p:cNvPr id="11" name="Imagen 10">
            <a:extLst>
              <a:ext uri="{FF2B5EF4-FFF2-40B4-BE49-F238E27FC236}">
                <a16:creationId xmlns:a16="http://schemas.microsoft.com/office/drawing/2014/main" id="{3CB9292F-8AAA-613A-2EA9-80FADDA220DD}"/>
              </a:ext>
            </a:extLst>
          </p:cNvPr>
          <p:cNvPicPr>
            <a:picLocks noChangeAspect="1"/>
          </p:cNvPicPr>
          <p:nvPr/>
        </p:nvPicPr>
        <p:blipFill>
          <a:blip r:embed="rId7"/>
          <a:stretch>
            <a:fillRect/>
          </a:stretch>
        </p:blipFill>
        <p:spPr>
          <a:xfrm>
            <a:off x="8904928" y="2623954"/>
            <a:ext cx="2774622" cy="1924674"/>
          </a:xfrm>
          <a:prstGeom prst="rect">
            <a:avLst/>
          </a:prstGeom>
        </p:spPr>
      </p:pic>
    </p:spTree>
    <p:extLst>
      <p:ext uri="{BB962C8B-B14F-4D97-AF65-F5344CB8AC3E}">
        <p14:creationId xmlns:p14="http://schemas.microsoft.com/office/powerpoint/2010/main" val="3493162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Resumen de Anotaciones Entidades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8" name="Imagen 7">
            <a:extLst>
              <a:ext uri="{FF2B5EF4-FFF2-40B4-BE49-F238E27FC236}">
                <a16:creationId xmlns:a16="http://schemas.microsoft.com/office/drawing/2014/main" id="{019CDC9C-0871-F4C3-642E-A15025CA7EA0}"/>
              </a:ext>
            </a:extLst>
          </p:cNvPr>
          <p:cNvPicPr>
            <a:picLocks noChangeAspect="1"/>
          </p:cNvPicPr>
          <p:nvPr/>
        </p:nvPicPr>
        <p:blipFill>
          <a:blip r:embed="rId5"/>
          <a:stretch>
            <a:fillRect/>
          </a:stretch>
        </p:blipFill>
        <p:spPr>
          <a:xfrm>
            <a:off x="1253654" y="3566596"/>
            <a:ext cx="9183382" cy="2372056"/>
          </a:xfrm>
          <a:prstGeom prst="rect">
            <a:avLst/>
          </a:prstGeom>
        </p:spPr>
      </p:pic>
    </p:spTree>
    <p:extLst>
      <p:ext uri="{BB962C8B-B14F-4D97-AF65-F5344CB8AC3E}">
        <p14:creationId xmlns:p14="http://schemas.microsoft.com/office/powerpoint/2010/main" val="1333146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Resumen de Anotaciones Atributos básicos.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33E0F6DB-DBA7-3A7B-449C-F6B680F6815B}"/>
              </a:ext>
            </a:extLst>
          </p:cNvPr>
          <p:cNvPicPr>
            <a:picLocks noChangeAspect="1"/>
          </p:cNvPicPr>
          <p:nvPr/>
        </p:nvPicPr>
        <p:blipFill>
          <a:blip r:embed="rId5"/>
          <a:stretch>
            <a:fillRect/>
          </a:stretch>
        </p:blipFill>
        <p:spPr>
          <a:xfrm>
            <a:off x="1253654" y="3539904"/>
            <a:ext cx="6445897" cy="3023179"/>
          </a:xfrm>
          <a:prstGeom prst="rect">
            <a:avLst/>
          </a:prstGeom>
        </p:spPr>
      </p:pic>
    </p:spTree>
    <p:extLst>
      <p:ext uri="{BB962C8B-B14F-4D97-AF65-F5344CB8AC3E}">
        <p14:creationId xmlns:p14="http://schemas.microsoft.com/office/powerpoint/2010/main" val="191749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Resumen de Anotaciones Identificadores generados por el sistema.</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894BC4C2-1B45-A49F-05AF-C9A79EA74343}"/>
              </a:ext>
            </a:extLst>
          </p:cNvPr>
          <p:cNvPicPr>
            <a:picLocks noChangeAspect="1"/>
          </p:cNvPicPr>
          <p:nvPr/>
        </p:nvPicPr>
        <p:blipFill>
          <a:blip r:embed="rId5"/>
          <a:stretch>
            <a:fillRect/>
          </a:stretch>
        </p:blipFill>
        <p:spPr>
          <a:xfrm>
            <a:off x="1253654" y="3546964"/>
            <a:ext cx="8611164" cy="3056432"/>
          </a:xfrm>
          <a:prstGeom prst="rect">
            <a:avLst/>
          </a:prstGeom>
        </p:spPr>
      </p:pic>
    </p:spTree>
    <p:extLst>
      <p:ext uri="{BB962C8B-B14F-4D97-AF65-F5344CB8AC3E}">
        <p14:creationId xmlns:p14="http://schemas.microsoft.com/office/powerpoint/2010/main" val="310942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600164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Resumen de Anotaciones Asociaciones de entidades.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A062E25-ACD0-7828-5035-19EF799041A8}"/>
              </a:ext>
            </a:extLst>
          </p:cNvPr>
          <p:cNvPicPr>
            <a:picLocks noChangeAspect="1"/>
          </p:cNvPicPr>
          <p:nvPr/>
        </p:nvPicPr>
        <p:blipFill>
          <a:blip r:embed="rId5"/>
          <a:stretch>
            <a:fillRect/>
          </a:stretch>
        </p:blipFill>
        <p:spPr>
          <a:xfrm>
            <a:off x="1901512" y="3630456"/>
            <a:ext cx="7825513" cy="2942585"/>
          </a:xfrm>
          <a:prstGeom prst="rect">
            <a:avLst/>
          </a:prstGeom>
        </p:spPr>
      </p:pic>
    </p:spTree>
    <p:extLst>
      <p:ext uri="{BB962C8B-B14F-4D97-AF65-F5344CB8AC3E}">
        <p14:creationId xmlns:p14="http://schemas.microsoft.com/office/powerpoint/2010/main" val="4901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10694" y="1770243"/>
            <a:ext cx="9079954" cy="692497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HIBERNATE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este caso si seguimos viendo la documentación de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podemos definir casi todas las estructuras de persistencia de datos a partir de las sentencias. Ya depende de la automatización que necesitas o lo compleja que sea la aplicación que se quiere realizar.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Donde lo mas importante de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es que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trabaja el código que interactúa con la base de datos que pertenece a una capa de persistencia separada.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18702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82620" y="1797403"/>
            <a:ext cx="9079954" cy="766363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Proporciona un conjunto de abstracciones y convenciones para simplificar la implementación de repositorios</a:t>
            </a:r>
          </a:p>
          <a:p>
            <a:pPr lvl="1"/>
            <a:r>
              <a:rPr lang="es-ES" sz="1200" dirty="0">
                <a:latin typeface="Titillium Web" panose="00000500000000000000" pitchFamily="2" charset="0"/>
                <a:sym typeface="Wingdings" panose="05000000000000000000" pitchFamily="2" charset="2"/>
              </a:rPr>
              <a:t>De datos. Spring Data genera automáticamente implementaciones para los métodos de consulta comunes</a:t>
            </a:r>
          </a:p>
          <a:p>
            <a:pPr lvl="1"/>
            <a:r>
              <a:rPr lang="es-ES" sz="1200" dirty="0">
                <a:latin typeface="Titillium Web" panose="00000500000000000000" pitchFamily="2" charset="0"/>
                <a:sym typeface="Wingdings" panose="05000000000000000000" pitchFamily="2" charset="2"/>
              </a:rPr>
              <a:t>En tus interfaces de repositorio, ahorra tiempo, pero requiere que uses por debajo alguna implementación de JPA</a:t>
            </a:r>
          </a:p>
          <a:p>
            <a:pPr lvl="1"/>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para realizar las operaciones de base de datos.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Os dejo un manual de configuración de Spring Data JPA.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hlinkClick r:id="rId5"/>
              </a:rPr>
              <a:t>https://spring.io/guides/gs/accessing-data-jpa/</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69D034A8-1FEB-8F4A-ADD0-86B420C5E04B}"/>
              </a:ext>
            </a:extLst>
          </p:cNvPr>
          <p:cNvPicPr>
            <a:picLocks noChangeAspect="1"/>
          </p:cNvPicPr>
          <p:nvPr/>
        </p:nvPicPr>
        <p:blipFill>
          <a:blip r:embed="rId6"/>
          <a:stretch>
            <a:fillRect/>
          </a:stretch>
        </p:blipFill>
        <p:spPr>
          <a:xfrm>
            <a:off x="8790061" y="719151"/>
            <a:ext cx="1914581" cy="3186891"/>
          </a:xfrm>
          <a:prstGeom prst="rect">
            <a:avLst/>
          </a:prstGeom>
        </p:spPr>
      </p:pic>
    </p:spTree>
    <p:extLst>
      <p:ext uri="{BB962C8B-B14F-4D97-AF65-F5344CB8AC3E}">
        <p14:creationId xmlns:p14="http://schemas.microsoft.com/office/powerpoint/2010/main" val="379896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882620" y="1797403"/>
            <a:ext cx="9079954" cy="784830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Definimos la clase </a:t>
            </a:r>
            <a:r>
              <a:rPr lang="es-ES" sz="1200" dirty="0" err="1">
                <a:latin typeface="Titillium Web" panose="00000500000000000000" pitchFamily="2" charset="0"/>
                <a:sym typeface="Wingdings" panose="05000000000000000000" pitchFamily="2" charset="2"/>
              </a:rPr>
              <a:t>Entity</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@Entity.</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Definimos en esa clase, la clave primaria de mi aplicación mediante  @Id.</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@GeneratedValue Definimos la estrategia de generación de valores del campo clave: Existen varios.</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Definimos todos los campos y generamos todos sus </a:t>
            </a:r>
            <a:r>
              <a:rPr lang="es-ES" sz="1200" dirty="0" err="1">
                <a:latin typeface="Titillium Web" panose="00000500000000000000" pitchFamily="2" charset="0"/>
                <a:sym typeface="Wingdings" panose="05000000000000000000" pitchFamily="2" charset="2"/>
              </a:rPr>
              <a:t>getters</a:t>
            </a:r>
            <a:r>
              <a:rPr lang="es-ES" sz="1200" dirty="0">
                <a:latin typeface="Titillium Web" panose="00000500000000000000" pitchFamily="2" charset="0"/>
                <a:sym typeface="Wingdings" panose="05000000000000000000" pitchFamily="2" charset="2"/>
              </a:rPr>
              <a:t> &amp; </a:t>
            </a:r>
            <a:r>
              <a:rPr lang="es-ES" sz="1200" dirty="0" err="1">
                <a:latin typeface="Titillium Web" panose="00000500000000000000" pitchFamily="2" charset="0"/>
                <a:sym typeface="Wingdings" panose="05000000000000000000" pitchFamily="2" charset="2"/>
              </a:rPr>
              <a:t>setters</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60D004BC-BFA9-E93A-B3E1-71B743B717F2}"/>
              </a:ext>
            </a:extLst>
          </p:cNvPr>
          <p:cNvPicPr>
            <a:picLocks noChangeAspect="1"/>
          </p:cNvPicPr>
          <p:nvPr/>
        </p:nvPicPr>
        <p:blipFill>
          <a:blip r:embed="rId5"/>
          <a:stretch>
            <a:fillRect/>
          </a:stretch>
        </p:blipFill>
        <p:spPr>
          <a:xfrm>
            <a:off x="6027445" y="1886025"/>
            <a:ext cx="4286848" cy="704948"/>
          </a:xfrm>
          <a:prstGeom prst="rect">
            <a:avLst/>
          </a:prstGeom>
        </p:spPr>
      </p:pic>
    </p:spTree>
    <p:extLst>
      <p:ext uri="{BB962C8B-B14F-4D97-AF65-F5344CB8AC3E}">
        <p14:creationId xmlns:p14="http://schemas.microsoft.com/office/powerpoint/2010/main" val="2176053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740307"/>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Creamos una consulta simple.</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de las capacidades de JPA es el hecho de poder implementar o crear procesos de repositorio automáticamente, usando una interfaz de repositorio.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ello necesitaremos usar: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D052EB3-7635-620E-08EF-ACA85FD23BD8}"/>
              </a:ext>
            </a:extLst>
          </p:cNvPr>
          <p:cNvPicPr>
            <a:picLocks noChangeAspect="1"/>
          </p:cNvPicPr>
          <p:nvPr/>
        </p:nvPicPr>
        <p:blipFill>
          <a:blip r:embed="rId5"/>
          <a:stretch>
            <a:fillRect/>
          </a:stretch>
        </p:blipFill>
        <p:spPr>
          <a:xfrm>
            <a:off x="3947311" y="4084068"/>
            <a:ext cx="6250721" cy="2098585"/>
          </a:xfrm>
          <a:prstGeom prst="rect">
            <a:avLst/>
          </a:prstGeom>
        </p:spPr>
      </p:pic>
    </p:spTree>
    <p:extLst>
      <p:ext uri="{BB962C8B-B14F-4D97-AF65-F5344CB8AC3E}">
        <p14:creationId xmlns:p14="http://schemas.microsoft.com/office/powerpoint/2010/main" val="673344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55564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Creamos una consulta simple.</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nuestro caso práctico, vemos que usando la interfaz CRUD REPOSITORY</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Comprobamos las diferentes consultas que tenemos definidas.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72952F9B-A448-211C-D48F-B4401A94CB49}"/>
              </a:ext>
            </a:extLst>
          </p:cNvPr>
          <p:cNvPicPr>
            <a:picLocks noChangeAspect="1"/>
          </p:cNvPicPr>
          <p:nvPr/>
        </p:nvPicPr>
        <p:blipFill>
          <a:blip r:embed="rId5"/>
          <a:stretch>
            <a:fillRect/>
          </a:stretch>
        </p:blipFill>
        <p:spPr>
          <a:xfrm>
            <a:off x="6545655" y="906492"/>
            <a:ext cx="4304294" cy="1089117"/>
          </a:xfrm>
          <a:prstGeom prst="rect">
            <a:avLst/>
          </a:prstGeom>
        </p:spPr>
      </p:pic>
      <p:pic>
        <p:nvPicPr>
          <p:cNvPr id="10" name="Imagen 9">
            <a:extLst>
              <a:ext uri="{FF2B5EF4-FFF2-40B4-BE49-F238E27FC236}">
                <a16:creationId xmlns:a16="http://schemas.microsoft.com/office/drawing/2014/main" id="{14069CEE-1A17-2DB9-7D10-9109954A88B8}"/>
              </a:ext>
            </a:extLst>
          </p:cNvPr>
          <p:cNvPicPr>
            <a:picLocks noChangeAspect="1"/>
          </p:cNvPicPr>
          <p:nvPr/>
        </p:nvPicPr>
        <p:blipFill>
          <a:blip r:embed="rId6"/>
          <a:stretch>
            <a:fillRect/>
          </a:stretch>
        </p:blipFill>
        <p:spPr>
          <a:xfrm>
            <a:off x="6545655" y="2341713"/>
            <a:ext cx="4654061" cy="1790023"/>
          </a:xfrm>
          <a:prstGeom prst="rect">
            <a:avLst/>
          </a:prstGeom>
        </p:spPr>
      </p:pic>
      <p:pic>
        <p:nvPicPr>
          <p:cNvPr id="12" name="Imagen 11">
            <a:extLst>
              <a:ext uri="{FF2B5EF4-FFF2-40B4-BE49-F238E27FC236}">
                <a16:creationId xmlns:a16="http://schemas.microsoft.com/office/drawing/2014/main" id="{03FF6C51-3B40-751C-2080-F82BFE1832F1}"/>
              </a:ext>
            </a:extLst>
          </p:cNvPr>
          <p:cNvPicPr>
            <a:picLocks noChangeAspect="1"/>
          </p:cNvPicPr>
          <p:nvPr/>
        </p:nvPicPr>
        <p:blipFill>
          <a:blip r:embed="rId7"/>
          <a:stretch>
            <a:fillRect/>
          </a:stretch>
        </p:blipFill>
        <p:spPr>
          <a:xfrm>
            <a:off x="6547969" y="4312095"/>
            <a:ext cx="3904845" cy="1384889"/>
          </a:xfrm>
          <a:prstGeom prst="rect">
            <a:avLst/>
          </a:prstGeom>
        </p:spPr>
      </p:pic>
      <p:pic>
        <p:nvPicPr>
          <p:cNvPr id="14" name="Imagen 13">
            <a:extLst>
              <a:ext uri="{FF2B5EF4-FFF2-40B4-BE49-F238E27FC236}">
                <a16:creationId xmlns:a16="http://schemas.microsoft.com/office/drawing/2014/main" id="{E9656D87-20FC-92D5-7D84-F3AF4B8062A6}"/>
              </a:ext>
            </a:extLst>
          </p:cNvPr>
          <p:cNvPicPr>
            <a:picLocks noChangeAspect="1"/>
          </p:cNvPicPr>
          <p:nvPr/>
        </p:nvPicPr>
        <p:blipFill>
          <a:blip r:embed="rId8"/>
          <a:stretch>
            <a:fillRect/>
          </a:stretch>
        </p:blipFill>
        <p:spPr>
          <a:xfrm>
            <a:off x="1484769" y="4312095"/>
            <a:ext cx="3637749" cy="2333650"/>
          </a:xfrm>
          <a:prstGeom prst="rect">
            <a:avLst/>
          </a:prstGeom>
        </p:spPr>
      </p:pic>
    </p:spTree>
    <p:extLst>
      <p:ext uri="{BB962C8B-B14F-4D97-AF65-F5344CB8AC3E}">
        <p14:creationId xmlns:p14="http://schemas.microsoft.com/office/powerpoint/2010/main" val="184418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951029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latin typeface="Titillium Web" panose="00000500000000000000" pitchFamily="2" charset="0"/>
                <a:sym typeface="Wingdings" panose="05000000000000000000" pitchFamily="2" charset="2"/>
              </a:rPr>
              <a:t>Integracion</a:t>
            </a:r>
            <a:r>
              <a:rPr lang="es-ES" sz="1200" dirty="0">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Los beneficios que tenemos cuando creamos la capa de Acceso a Datos o comúnmente conocida como DAO.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Permiten:</a:t>
            </a:r>
          </a:p>
          <a:p>
            <a:pPr lvl="1"/>
            <a:endParaRPr lang="es-ES" sz="1200" b="1"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3">
                    <a:lumMod val="75000"/>
                  </a:schemeClr>
                </a:solidFill>
                <a:latin typeface="Titillium Web" panose="00000500000000000000" pitchFamily="2" charset="0"/>
                <a:sym typeface="Wingdings" panose="05000000000000000000" pitchFamily="2" charset="2"/>
              </a:rPr>
              <a:t>Pruebas más sencillas</a:t>
            </a:r>
            <a:r>
              <a:rPr lang="es-ES" sz="1200" b="1" dirty="0">
                <a:latin typeface="Titillium Web" panose="00000500000000000000" pitchFamily="2" charset="0"/>
                <a:sym typeface="Wingdings" panose="05000000000000000000" pitchFamily="2" charset="2"/>
              </a:rPr>
              <a:t>: </a:t>
            </a:r>
            <a:r>
              <a:rPr lang="es-ES" sz="1200" dirty="0">
                <a:latin typeface="Titillium Web" panose="00000500000000000000" pitchFamily="2" charset="0"/>
                <a:sym typeface="Wingdings" panose="05000000000000000000" pitchFamily="2" charset="2"/>
              </a:rPr>
              <a:t> Integración de objetos mapeados, y poder probar cada código de la persistencia de manera mas aislada.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a:solidFill>
                  <a:schemeClr val="accent3">
                    <a:lumMod val="75000"/>
                  </a:schemeClr>
                </a:solidFill>
                <a:latin typeface="Titillium Web" panose="00000500000000000000" pitchFamily="2" charset="0"/>
                <a:sym typeface="Wingdings" panose="05000000000000000000" pitchFamily="2" charset="2"/>
              </a:rPr>
              <a:t>Excepciones en la capa de acceso a datos</a:t>
            </a:r>
            <a:r>
              <a:rPr lang="es-ES" sz="1200" dirty="0">
                <a:latin typeface="Titillium Web" panose="00000500000000000000" pitchFamily="2" charset="0"/>
                <a:sym typeface="Wingdings" panose="05000000000000000000" pitchFamily="2" charset="2"/>
              </a:rPr>
              <a:t> Permite la individualización propia de las excepciones dentro de la excepción como </a:t>
            </a:r>
            <a:r>
              <a:rPr lang="es-ES" sz="1200" dirty="0" err="1">
                <a:latin typeface="Titillium Web" panose="00000500000000000000" pitchFamily="2" charset="0"/>
                <a:sym typeface="Wingdings" panose="05000000000000000000" pitchFamily="2" charset="2"/>
              </a:rPr>
              <a:t>DataAccessException</a:t>
            </a:r>
            <a:r>
              <a:rPr lang="es-ES" sz="1200" dirty="0">
                <a:latin typeface="Titillium Web" panose="00000500000000000000" pitchFamily="2" charset="0"/>
                <a:sym typeface="Wingdings" panose="05000000000000000000" pitchFamily="2" charset="2"/>
              </a:rPr>
              <a:t> en tiempo de ejecución.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b="1" dirty="0" err="1">
                <a:solidFill>
                  <a:schemeClr val="accent3">
                    <a:lumMod val="75000"/>
                  </a:schemeClr>
                </a:solidFill>
                <a:latin typeface="Titillium Web" panose="00000500000000000000" pitchFamily="2" charset="0"/>
                <a:sym typeface="Wingdings" panose="05000000000000000000" pitchFamily="2" charset="2"/>
              </a:rPr>
              <a:t>Gestion</a:t>
            </a:r>
            <a:r>
              <a:rPr lang="es-ES" sz="1200" b="1" dirty="0">
                <a:solidFill>
                  <a:schemeClr val="accent3">
                    <a:lumMod val="75000"/>
                  </a:schemeClr>
                </a:solidFill>
                <a:latin typeface="Titillium Web" panose="00000500000000000000" pitchFamily="2" charset="0"/>
                <a:sym typeface="Wingdings" panose="05000000000000000000" pitchFamily="2" charset="2"/>
              </a:rPr>
              <a:t> general de recursos</a:t>
            </a:r>
            <a:r>
              <a:rPr lang="es-ES" sz="1200" dirty="0">
                <a:latin typeface="Titillium Web" panose="00000500000000000000" pitchFamily="2" charset="0"/>
                <a:sym typeface="Wingdings" panose="05000000000000000000" pitchFamily="2" charset="2"/>
              </a:rPr>
              <a:t> Spring ofrece un manejo eficiente, fácil y seguro de los recursos de persistencia. Resuelve muchos de los problemas típicos de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para cualquier entorno de transacciones local o JTA.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Gestion</a:t>
            </a:r>
            <a:r>
              <a:rPr lang="es-ES" sz="1200" dirty="0">
                <a:latin typeface="Titillium Web" panose="00000500000000000000" pitchFamily="2" charset="0"/>
                <a:sym typeface="Wingdings" panose="05000000000000000000" pitchFamily="2" charset="2"/>
              </a:rPr>
              <a:t> integrada de transacciones Podremos usar la anotación @Transactional para el manejo de las transacciones en los procesos de la base de datos.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371208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37097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Métodos de lectura: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8FE14C5C-2987-D469-3388-D7F241E94CA2}"/>
              </a:ext>
            </a:extLst>
          </p:cNvPr>
          <p:cNvPicPr>
            <a:picLocks noChangeAspect="1"/>
          </p:cNvPicPr>
          <p:nvPr/>
        </p:nvPicPr>
        <p:blipFill>
          <a:blip r:embed="rId5"/>
          <a:stretch>
            <a:fillRect/>
          </a:stretch>
        </p:blipFill>
        <p:spPr>
          <a:xfrm>
            <a:off x="8851286" y="711106"/>
            <a:ext cx="2087060" cy="2356123"/>
          </a:xfrm>
          <a:prstGeom prst="rect">
            <a:avLst/>
          </a:prstGeom>
        </p:spPr>
      </p:pic>
      <p:pic>
        <p:nvPicPr>
          <p:cNvPr id="8" name="Imagen 7">
            <a:extLst>
              <a:ext uri="{FF2B5EF4-FFF2-40B4-BE49-F238E27FC236}">
                <a16:creationId xmlns:a16="http://schemas.microsoft.com/office/drawing/2014/main" id="{526D8629-1C03-39AA-4D6C-BF5EB549FB6A}"/>
              </a:ext>
            </a:extLst>
          </p:cNvPr>
          <p:cNvPicPr>
            <a:picLocks noChangeAspect="1"/>
          </p:cNvPicPr>
          <p:nvPr/>
        </p:nvPicPr>
        <p:blipFill>
          <a:blip r:embed="rId6"/>
          <a:stretch>
            <a:fillRect/>
          </a:stretch>
        </p:blipFill>
        <p:spPr>
          <a:xfrm>
            <a:off x="4432514" y="3002447"/>
            <a:ext cx="3936275" cy="3403860"/>
          </a:xfrm>
          <a:prstGeom prst="rect">
            <a:avLst/>
          </a:prstGeom>
        </p:spPr>
      </p:pic>
    </p:spTree>
    <p:extLst>
      <p:ext uri="{BB962C8B-B14F-4D97-AF65-F5344CB8AC3E}">
        <p14:creationId xmlns:p14="http://schemas.microsoft.com/office/powerpoint/2010/main" val="2070642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27888" y="1779296"/>
            <a:ext cx="9079954" cy="637097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Métodos de escritura: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8FE14C5C-2987-D469-3388-D7F241E94CA2}"/>
              </a:ext>
            </a:extLst>
          </p:cNvPr>
          <p:cNvPicPr>
            <a:picLocks noChangeAspect="1"/>
          </p:cNvPicPr>
          <p:nvPr/>
        </p:nvPicPr>
        <p:blipFill>
          <a:blip r:embed="rId5"/>
          <a:stretch>
            <a:fillRect/>
          </a:stretch>
        </p:blipFill>
        <p:spPr>
          <a:xfrm>
            <a:off x="8418790" y="995571"/>
            <a:ext cx="2087060" cy="2356123"/>
          </a:xfrm>
          <a:prstGeom prst="rect">
            <a:avLst/>
          </a:prstGeom>
        </p:spPr>
      </p:pic>
      <p:pic>
        <p:nvPicPr>
          <p:cNvPr id="7" name="Imagen 6">
            <a:extLst>
              <a:ext uri="{FF2B5EF4-FFF2-40B4-BE49-F238E27FC236}">
                <a16:creationId xmlns:a16="http://schemas.microsoft.com/office/drawing/2014/main" id="{48D97920-B3E4-78A6-1186-0A08BD9526C9}"/>
              </a:ext>
            </a:extLst>
          </p:cNvPr>
          <p:cNvPicPr>
            <a:picLocks noChangeAspect="1"/>
          </p:cNvPicPr>
          <p:nvPr/>
        </p:nvPicPr>
        <p:blipFill>
          <a:blip r:embed="rId6"/>
          <a:stretch>
            <a:fillRect/>
          </a:stretch>
        </p:blipFill>
        <p:spPr>
          <a:xfrm>
            <a:off x="4026998" y="1779296"/>
            <a:ext cx="4138004" cy="4948286"/>
          </a:xfrm>
          <a:prstGeom prst="rect">
            <a:avLst/>
          </a:prstGeom>
        </p:spPr>
      </p:pic>
    </p:spTree>
    <p:extLst>
      <p:ext uri="{BB962C8B-B14F-4D97-AF65-F5344CB8AC3E}">
        <p14:creationId xmlns:p14="http://schemas.microsoft.com/office/powerpoint/2010/main" val="2722795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DemoRestJPA</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764925" y="1770242"/>
            <a:ext cx="9079954" cy="637097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75000"/>
                  </a:schemeClr>
                </a:solidFill>
                <a:latin typeface="Titillium Web" panose="00000500000000000000" pitchFamily="2" charset="0"/>
                <a:sym typeface="Wingdings" panose="05000000000000000000" pitchFamily="2" charset="2"/>
              </a:rPr>
              <a:t>Integración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SPRING DATA JPA</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Como disfrutamos con estos métodos:</a:t>
            </a: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Únicamente deberemos de heredar de la clase CRUD </a:t>
            </a:r>
            <a:r>
              <a:rPr lang="es-ES" sz="1200" dirty="0" err="1">
                <a:latin typeface="Titillium Web" panose="00000500000000000000" pitchFamily="2" charset="0"/>
                <a:sym typeface="Wingdings" panose="05000000000000000000" pitchFamily="2" charset="2"/>
              </a:rPr>
              <a:t>Repository</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8" name="Imagen 7">
            <a:extLst>
              <a:ext uri="{FF2B5EF4-FFF2-40B4-BE49-F238E27FC236}">
                <a16:creationId xmlns:a16="http://schemas.microsoft.com/office/drawing/2014/main" id="{349301DC-7399-6C38-0BC2-6FCE9D9E15AC}"/>
              </a:ext>
            </a:extLst>
          </p:cNvPr>
          <p:cNvPicPr>
            <a:picLocks noChangeAspect="1"/>
          </p:cNvPicPr>
          <p:nvPr/>
        </p:nvPicPr>
        <p:blipFill>
          <a:blip r:embed="rId5"/>
          <a:stretch>
            <a:fillRect/>
          </a:stretch>
        </p:blipFill>
        <p:spPr>
          <a:xfrm>
            <a:off x="6096000" y="1172076"/>
            <a:ext cx="5377995" cy="2341684"/>
          </a:xfrm>
          <a:prstGeom prst="rect">
            <a:avLst/>
          </a:prstGeom>
        </p:spPr>
      </p:pic>
    </p:spTree>
    <p:extLst>
      <p:ext uri="{BB962C8B-B14F-4D97-AF65-F5344CB8AC3E}">
        <p14:creationId xmlns:p14="http://schemas.microsoft.com/office/powerpoint/2010/main" val="127001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49463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Los beneficios que tenemos cuando creamos la capa de Acceso a Datos o comúnmente conocida como DAO.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general:</a:t>
            </a:r>
          </a:p>
          <a:p>
            <a:pPr lvl="1"/>
            <a:r>
              <a:rPr lang="es-ES" sz="1200" dirty="0">
                <a:latin typeface="Titillium Web" panose="00000500000000000000" pitchFamily="2" charset="0"/>
                <a:sym typeface="Wingdings" panose="05000000000000000000" pitchFamily="2" charset="2"/>
              </a:rPr>
              <a:t> </a:t>
            </a:r>
          </a:p>
          <a:p>
            <a:pPr lvl="1"/>
            <a:r>
              <a:rPr lang="es-ES" dirty="0">
                <a:latin typeface="Titillium Web" panose="00000500000000000000" pitchFamily="2" charset="0"/>
                <a:sym typeface="Wingdings" panose="05000000000000000000" pitchFamily="2" charset="2"/>
              </a:rPr>
              <a:t>El objetivo de la integración con Spring es la creación de capas de aplicaciones claras, con cualquier tecnología de transacción y acceso a datos, para mantener un acoplamiento flexible de los objetos de la aplicación.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Si observamos la figura Vemos como se definiría nuestra aplicación y la intercomunicación que tendríamos.</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4904CBB5-D02C-1C36-BE77-006D7EC45788}"/>
              </a:ext>
            </a:extLst>
          </p:cNvPr>
          <p:cNvPicPr>
            <a:picLocks noChangeAspect="1"/>
          </p:cNvPicPr>
          <p:nvPr/>
        </p:nvPicPr>
        <p:blipFill>
          <a:blip r:embed="rId5"/>
          <a:stretch>
            <a:fillRect/>
          </a:stretch>
        </p:blipFill>
        <p:spPr>
          <a:xfrm>
            <a:off x="9148632" y="714262"/>
            <a:ext cx="2017026" cy="2802281"/>
          </a:xfrm>
          <a:prstGeom prst="rect">
            <a:avLst/>
          </a:prstGeom>
        </p:spPr>
      </p:pic>
    </p:spTree>
    <p:extLst>
      <p:ext uri="{BB962C8B-B14F-4D97-AF65-F5344CB8AC3E}">
        <p14:creationId xmlns:p14="http://schemas.microsoft.com/office/powerpoint/2010/main" val="128657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40230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u="sng"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Es la “Api” base de Java para el acceso a los datos de bases de datos relacionales. Te permite ejecutar consultas</a:t>
            </a:r>
          </a:p>
          <a:p>
            <a:pPr lvl="1"/>
            <a:r>
              <a:rPr lang="es-ES" sz="1200" dirty="0">
                <a:latin typeface="Titillium Web" panose="00000500000000000000" pitchFamily="2" charset="0"/>
                <a:sym typeface="Wingdings" panose="05000000000000000000" pitchFamily="2" charset="2"/>
              </a:rPr>
              <a:t>SQL directamente en la base de datos y manejar los resultados en tu aplicación de JAVA. </a:t>
            </a:r>
          </a:p>
          <a:p>
            <a:pPr lvl="1"/>
            <a:r>
              <a:rPr lang="es-ES" sz="1200" dirty="0">
                <a:latin typeface="Titillium Web" panose="00000500000000000000" pitchFamily="2" charset="0"/>
                <a:sym typeface="Wingdings" panose="05000000000000000000" pitchFamily="2" charset="2"/>
              </a:rPr>
              <a:t>JDBC te da un control total sobre las consultas SQL y como se manejan los datos. Pero también significa que debes escribir mas código y manejar más detalles a bajo nivel.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Permite </a:t>
            </a:r>
            <a:r>
              <a:rPr lang="es-ES" sz="1200" dirty="0" err="1">
                <a:latin typeface="Titillium Web" panose="00000500000000000000" pitchFamily="2" charset="0"/>
                <a:sym typeface="Wingdings" panose="05000000000000000000" pitchFamily="2" charset="2"/>
              </a:rPr>
              <a:t>conéctarte</a:t>
            </a:r>
            <a:r>
              <a:rPr lang="es-ES" sz="1200" dirty="0">
                <a:latin typeface="Titillium Web" panose="00000500000000000000" pitchFamily="2" charset="0"/>
                <a:sym typeface="Wingdings" panose="05000000000000000000" pitchFamily="2" charset="2"/>
              </a:rPr>
              <a:t> a una base de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Enviarle consultas SQL tanto de consulta como de manipulación de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Recibir los resultados de las consultas. </a:t>
            </a: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Es una API muy unida a la base de datos, la cual no tiene intermediarios salvo la comunicación propia con el driver.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E92EA2F0-DD0D-0DA2-1A57-A8700205CEC0}"/>
              </a:ext>
            </a:extLst>
          </p:cNvPr>
          <p:cNvPicPr>
            <a:picLocks noChangeAspect="1"/>
          </p:cNvPicPr>
          <p:nvPr/>
        </p:nvPicPr>
        <p:blipFill>
          <a:blip r:embed="rId5"/>
          <a:stretch>
            <a:fillRect/>
          </a:stretch>
        </p:blipFill>
        <p:spPr>
          <a:xfrm>
            <a:off x="9257465" y="632680"/>
            <a:ext cx="1861205" cy="2843965"/>
          </a:xfrm>
          <a:prstGeom prst="rect">
            <a:avLst/>
          </a:prstGeom>
        </p:spPr>
      </p:pic>
    </p:spTree>
    <p:extLst>
      <p:ext uri="{BB962C8B-B14F-4D97-AF65-F5344CB8AC3E}">
        <p14:creationId xmlns:p14="http://schemas.microsoft.com/office/powerpoint/2010/main" val="189694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Necesitamos en nuestro POM añadir el conector de la base de datos en cuestión.</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Necesitamos añadir la dependencia de Spring </a:t>
            </a:r>
            <a:r>
              <a:rPr lang="es-ES" sz="1200" dirty="0" err="1">
                <a:latin typeface="Titillium Web" panose="00000500000000000000" pitchFamily="2" charset="0"/>
                <a:sym typeface="Wingdings" panose="05000000000000000000" pitchFamily="2" charset="2"/>
              </a:rPr>
              <a:t>Boot</a:t>
            </a: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trabajar con la plantilla de </a:t>
            </a:r>
            <a:r>
              <a:rPr lang="es-ES" sz="1200" dirty="0" err="1">
                <a:latin typeface="Titillium Web" panose="00000500000000000000" pitchFamily="2" charset="0"/>
                <a:sym typeface="Wingdings" panose="05000000000000000000" pitchFamily="2" charset="2"/>
              </a:rPr>
              <a:t>JDBCTemplate</a:t>
            </a:r>
            <a:r>
              <a:rPr lang="es-ES" sz="1200" dirty="0">
                <a:latin typeface="Titillium Web" panose="00000500000000000000" pitchFamily="2" charset="0"/>
                <a:sym typeface="Wingdings" panose="05000000000000000000" pitchFamily="2" charset="2"/>
              </a:rPr>
              <a:t>.</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E92EA2F0-DD0D-0DA2-1A57-A8700205CEC0}"/>
              </a:ext>
            </a:extLst>
          </p:cNvPr>
          <p:cNvPicPr>
            <a:picLocks noChangeAspect="1"/>
          </p:cNvPicPr>
          <p:nvPr/>
        </p:nvPicPr>
        <p:blipFill>
          <a:blip r:embed="rId5"/>
          <a:stretch>
            <a:fillRect/>
          </a:stretch>
        </p:blipFill>
        <p:spPr>
          <a:xfrm>
            <a:off x="9257465" y="632680"/>
            <a:ext cx="1861205" cy="2843965"/>
          </a:xfrm>
          <a:prstGeom prst="rect">
            <a:avLst/>
          </a:prstGeom>
        </p:spPr>
      </p:pic>
      <p:pic>
        <p:nvPicPr>
          <p:cNvPr id="6" name="Imagen 5">
            <a:extLst>
              <a:ext uri="{FF2B5EF4-FFF2-40B4-BE49-F238E27FC236}">
                <a16:creationId xmlns:a16="http://schemas.microsoft.com/office/drawing/2014/main" id="{D2E68E6C-B08C-43E8-5888-D32867EF2BFE}"/>
              </a:ext>
            </a:extLst>
          </p:cNvPr>
          <p:cNvPicPr>
            <a:picLocks noChangeAspect="1"/>
          </p:cNvPicPr>
          <p:nvPr/>
        </p:nvPicPr>
        <p:blipFill>
          <a:blip r:embed="rId6"/>
          <a:stretch>
            <a:fillRect/>
          </a:stretch>
        </p:blipFill>
        <p:spPr>
          <a:xfrm>
            <a:off x="7290908" y="3606454"/>
            <a:ext cx="4726489" cy="990912"/>
          </a:xfrm>
          <a:prstGeom prst="rect">
            <a:avLst/>
          </a:prstGeom>
        </p:spPr>
      </p:pic>
    </p:spTree>
    <p:extLst>
      <p:ext uri="{BB962C8B-B14F-4D97-AF65-F5344CB8AC3E}">
        <p14:creationId xmlns:p14="http://schemas.microsoft.com/office/powerpoint/2010/main" val="2913349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375626" y="1889168"/>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estos ejemplos para realizar: CRUD</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debe tener la anotación @Repository</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Todos los métodos que hagan o una inserción o un borrado </a:t>
            </a:r>
            <a:r>
              <a:rPr lang="es-ES" sz="1200" dirty="0" err="1">
                <a:latin typeface="Titillium Web" panose="00000500000000000000" pitchFamily="2" charset="0"/>
                <a:sym typeface="Wingdings" panose="05000000000000000000" pitchFamily="2" charset="2"/>
              </a:rPr>
              <a:t>iran</a:t>
            </a:r>
            <a:r>
              <a:rPr lang="es-ES" sz="1200" dirty="0">
                <a:latin typeface="Titillium Web" panose="00000500000000000000" pitchFamily="2" charset="0"/>
                <a:sym typeface="Wingdings" panose="05000000000000000000" pitchFamily="2" charset="2"/>
              </a:rPr>
              <a:t> con la anotación @Transactional. </a:t>
            </a:r>
          </a:p>
          <a:p>
            <a:pPr marL="628650" lvl="1" indent="-171450">
              <a:buFont typeface="Arial" panose="020B0604020202020204" pitchFamily="34" charset="0"/>
              <a:buChar char="•"/>
            </a:pPr>
            <a:r>
              <a:rPr lang="es-ES" sz="1200" dirty="0" err="1">
                <a:latin typeface="Titillium Web" panose="00000500000000000000" pitchFamily="2" charset="0"/>
              </a:rPr>
              <a:t>Private</a:t>
            </a:r>
            <a:r>
              <a:rPr lang="es-ES" sz="1200" dirty="0">
                <a:latin typeface="Titillium Web" panose="00000500000000000000" pitchFamily="2" charset="0"/>
              </a:rPr>
              <a:t>  </a:t>
            </a:r>
            <a:r>
              <a:rPr lang="es-ES" sz="1200" dirty="0" err="1">
                <a:latin typeface="Titillium Web" panose="00000500000000000000" pitchFamily="2" charset="0"/>
              </a:rPr>
              <a:t>JdbcTemplate</a:t>
            </a:r>
            <a:r>
              <a:rPr lang="es-ES" sz="1200" dirty="0">
                <a:latin typeface="Titillium Web" panose="00000500000000000000" pitchFamily="2" charset="0"/>
              </a:rPr>
              <a:t> plantilla;  DE </a:t>
            </a:r>
            <a:r>
              <a:rPr lang="es-ES" sz="1200" dirty="0" err="1">
                <a:latin typeface="Titillium Web" panose="00000500000000000000" pitchFamily="2" charset="0"/>
              </a:rPr>
              <a:t>import</a:t>
            </a:r>
            <a:r>
              <a:rPr lang="es-ES" sz="1200" dirty="0">
                <a:latin typeface="Titillium Web" panose="00000500000000000000" pitchFamily="2" charset="0"/>
              </a:rPr>
              <a:t> </a:t>
            </a:r>
            <a:r>
              <a:rPr lang="es-ES" sz="1200" dirty="0" err="1">
                <a:latin typeface="Titillium Web" panose="00000500000000000000" pitchFamily="2" charset="0"/>
              </a:rPr>
              <a:t>org.springframework.jdbc.core.JdbcTemplate</a:t>
            </a:r>
            <a:r>
              <a:rPr lang="es-ES" sz="1200" dirty="0">
                <a:latin typeface="Titillium Web" panose="00000500000000000000" pitchFamily="2" charset="0"/>
              </a:rPr>
              <a:t>;</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Vemos los diferentes métodos.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8" name="Imagen 7">
            <a:extLst>
              <a:ext uri="{FF2B5EF4-FFF2-40B4-BE49-F238E27FC236}">
                <a16:creationId xmlns:a16="http://schemas.microsoft.com/office/drawing/2014/main" id="{08131AD2-3087-FCEC-537B-2AF647652684}"/>
              </a:ext>
            </a:extLst>
          </p:cNvPr>
          <p:cNvPicPr>
            <a:picLocks noChangeAspect="1"/>
          </p:cNvPicPr>
          <p:nvPr/>
        </p:nvPicPr>
        <p:blipFill>
          <a:blip r:embed="rId5"/>
          <a:stretch>
            <a:fillRect/>
          </a:stretch>
        </p:blipFill>
        <p:spPr>
          <a:xfrm>
            <a:off x="4734962" y="1193587"/>
            <a:ext cx="6764540" cy="2374361"/>
          </a:xfrm>
          <a:prstGeom prst="rect">
            <a:avLst/>
          </a:prstGeom>
        </p:spPr>
      </p:pic>
    </p:spTree>
    <p:extLst>
      <p:ext uri="{BB962C8B-B14F-4D97-AF65-F5344CB8AC3E}">
        <p14:creationId xmlns:p14="http://schemas.microsoft.com/office/powerpoint/2010/main" val="22574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375626" y="1889168"/>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u="sng" dirty="0">
                <a:latin typeface="Titillium Web" panose="00000500000000000000" pitchFamily="2" charset="0"/>
                <a:sym typeface="Wingdings" panose="05000000000000000000" pitchFamily="2" charset="2"/>
              </a:rPr>
              <a:t>JDBC</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Como configurarlo:</a:t>
            </a:r>
          </a:p>
          <a:p>
            <a:pPr lvl="1"/>
            <a:r>
              <a:rPr lang="es-ES" sz="1200" dirty="0">
                <a:latin typeface="Titillium Web" panose="00000500000000000000" pitchFamily="2" charset="0"/>
                <a:sym typeface="Wingdings" panose="05000000000000000000" pitchFamily="2" charset="2"/>
              </a:rPr>
              <a:t>Diferentes métodos utilizando JDBC </a:t>
            </a:r>
            <a:r>
              <a:rPr lang="es-ES" sz="1200" dirty="0" err="1">
                <a:latin typeface="Titillium Web" panose="00000500000000000000" pitchFamily="2" charset="0"/>
                <a:sym typeface="Wingdings" panose="05000000000000000000" pitchFamily="2" charset="2"/>
              </a:rPr>
              <a:t>Template</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C2B5898-0AEB-D62F-5777-B23D6968B86A}"/>
              </a:ext>
            </a:extLst>
          </p:cNvPr>
          <p:cNvPicPr>
            <a:picLocks noChangeAspect="1"/>
          </p:cNvPicPr>
          <p:nvPr/>
        </p:nvPicPr>
        <p:blipFill>
          <a:blip r:embed="rId5"/>
          <a:stretch>
            <a:fillRect/>
          </a:stretch>
        </p:blipFill>
        <p:spPr>
          <a:xfrm>
            <a:off x="4323032" y="1761038"/>
            <a:ext cx="6110322" cy="1237754"/>
          </a:xfrm>
          <a:prstGeom prst="rect">
            <a:avLst/>
          </a:prstGeom>
        </p:spPr>
      </p:pic>
      <p:pic>
        <p:nvPicPr>
          <p:cNvPr id="8" name="Imagen 7">
            <a:extLst>
              <a:ext uri="{FF2B5EF4-FFF2-40B4-BE49-F238E27FC236}">
                <a16:creationId xmlns:a16="http://schemas.microsoft.com/office/drawing/2014/main" id="{EA35BF15-F6EA-B387-4CF3-52CA7964ABC4}"/>
              </a:ext>
            </a:extLst>
          </p:cNvPr>
          <p:cNvPicPr>
            <a:picLocks noChangeAspect="1"/>
          </p:cNvPicPr>
          <p:nvPr/>
        </p:nvPicPr>
        <p:blipFill>
          <a:blip r:embed="rId6"/>
          <a:stretch>
            <a:fillRect/>
          </a:stretch>
        </p:blipFill>
        <p:spPr>
          <a:xfrm>
            <a:off x="4323032" y="3197048"/>
            <a:ext cx="6110321" cy="981354"/>
          </a:xfrm>
          <a:prstGeom prst="rect">
            <a:avLst/>
          </a:prstGeom>
        </p:spPr>
      </p:pic>
      <p:pic>
        <p:nvPicPr>
          <p:cNvPr id="11" name="Imagen 10">
            <a:extLst>
              <a:ext uri="{FF2B5EF4-FFF2-40B4-BE49-F238E27FC236}">
                <a16:creationId xmlns:a16="http://schemas.microsoft.com/office/drawing/2014/main" id="{380AC6B1-6154-CD66-E25E-1599BAA63ED0}"/>
              </a:ext>
            </a:extLst>
          </p:cNvPr>
          <p:cNvPicPr>
            <a:picLocks noChangeAspect="1"/>
          </p:cNvPicPr>
          <p:nvPr/>
        </p:nvPicPr>
        <p:blipFill>
          <a:blip r:embed="rId7"/>
          <a:stretch>
            <a:fillRect/>
          </a:stretch>
        </p:blipFill>
        <p:spPr>
          <a:xfrm>
            <a:off x="4252508" y="1195479"/>
            <a:ext cx="4505954" cy="419158"/>
          </a:xfrm>
          <a:prstGeom prst="rect">
            <a:avLst/>
          </a:prstGeom>
        </p:spPr>
      </p:pic>
      <p:pic>
        <p:nvPicPr>
          <p:cNvPr id="13" name="Imagen 12">
            <a:extLst>
              <a:ext uri="{FF2B5EF4-FFF2-40B4-BE49-F238E27FC236}">
                <a16:creationId xmlns:a16="http://schemas.microsoft.com/office/drawing/2014/main" id="{0471DB32-AF8B-8C09-12ED-B128ACD1ED02}"/>
              </a:ext>
            </a:extLst>
          </p:cNvPr>
          <p:cNvPicPr>
            <a:picLocks noChangeAspect="1"/>
          </p:cNvPicPr>
          <p:nvPr/>
        </p:nvPicPr>
        <p:blipFill>
          <a:blip r:embed="rId8"/>
          <a:stretch>
            <a:fillRect/>
          </a:stretch>
        </p:blipFill>
        <p:spPr>
          <a:xfrm>
            <a:off x="4323032" y="4452933"/>
            <a:ext cx="5808287" cy="1383310"/>
          </a:xfrm>
          <a:prstGeom prst="rect">
            <a:avLst/>
          </a:prstGeom>
        </p:spPr>
      </p:pic>
    </p:spTree>
    <p:extLst>
      <p:ext uri="{BB962C8B-B14F-4D97-AF65-F5344CB8AC3E}">
        <p14:creationId xmlns:p14="http://schemas.microsoft.com/office/powerpoint/2010/main" val="117569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873506"/>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REST CON ORM</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D644B738-0737-54FD-D865-CE1CBC1311FE}"/>
              </a:ext>
            </a:extLst>
          </p:cNvPr>
          <p:cNvSpPr txBox="1"/>
          <p:nvPr/>
        </p:nvSpPr>
        <p:spPr>
          <a:xfrm>
            <a:off x="8205186" y="254604"/>
            <a:ext cx="6094520" cy="369332"/>
          </a:xfrm>
          <a:prstGeom prst="rect">
            <a:avLst/>
          </a:prstGeom>
          <a:noFill/>
        </p:spPr>
        <p:txBody>
          <a:bodyPr wrap="square">
            <a:spAutoFit/>
          </a:bodyPr>
          <a:lstStyle/>
          <a:p>
            <a:pPr lvl="1"/>
            <a:r>
              <a:rPr lang="es-ES" sz="1800" dirty="0">
                <a:latin typeface="Titillium Web" panose="00000500000000000000" pitchFamily="2" charset="0"/>
                <a:sym typeface="Wingdings" panose="05000000000000000000" pitchFamily="2" charset="2"/>
              </a:rPr>
              <a:t>Aplicación: </a:t>
            </a:r>
            <a:r>
              <a:rPr lang="es-ES" sz="1800" dirty="0" err="1">
                <a:latin typeface="Titillium Web" panose="00000500000000000000" pitchFamily="2" charset="0"/>
                <a:sym typeface="Wingdings" panose="05000000000000000000" pitchFamily="2" charset="2"/>
              </a:rPr>
              <a:t>DemoRest</a:t>
            </a:r>
            <a:r>
              <a:rPr lang="es-ES" dirty="0" err="1">
                <a:latin typeface="Titillium Web" panose="00000500000000000000" pitchFamily="2" charset="0"/>
                <a:sym typeface="Wingdings" panose="05000000000000000000" pitchFamily="2" charset="2"/>
              </a:rPr>
              <a:t>Orm</a:t>
            </a:r>
            <a:endParaRPr lang="es-ES" sz="1800" dirty="0">
              <a:latin typeface="Titillium Web" panose="00000500000000000000" pitchFamily="2" charset="0"/>
              <a:sym typeface="Wingdings" panose="05000000000000000000" pitchFamily="2" charset="2"/>
            </a:endParaRPr>
          </a:p>
        </p:txBody>
      </p:sp>
      <p:sp>
        <p:nvSpPr>
          <p:cNvPr id="4" name="CuadroTexto 3">
            <a:extLst>
              <a:ext uri="{FF2B5EF4-FFF2-40B4-BE49-F238E27FC236}">
                <a16:creationId xmlns:a16="http://schemas.microsoft.com/office/drawing/2014/main" id="{3B55395C-1E46-7D7B-A131-18924C3DA0BA}"/>
              </a:ext>
            </a:extLst>
          </p:cNvPr>
          <p:cNvSpPr txBox="1"/>
          <p:nvPr/>
        </p:nvSpPr>
        <p:spPr>
          <a:xfrm>
            <a:off x="900727" y="1824564"/>
            <a:ext cx="9079954" cy="858696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SPRING REST CON ORM </a:t>
            </a:r>
          </a:p>
          <a:p>
            <a:pPr lvl="1"/>
            <a:endParaRPr lang="es-ES" sz="1200" dirty="0">
              <a:latin typeface="Titillium Web" panose="00000500000000000000" pitchFamily="2" charset="0"/>
              <a:sym typeface="Wingdings" panose="05000000000000000000" pitchFamily="2" charset="2"/>
            </a:endParaRPr>
          </a:p>
          <a:p>
            <a:pPr lvl="1"/>
            <a:r>
              <a:rPr lang="es-ES" sz="1200" dirty="0" err="1">
                <a:solidFill>
                  <a:schemeClr val="accent3">
                    <a:lumMod val="75000"/>
                  </a:schemeClr>
                </a:solidFill>
                <a:latin typeface="Titillium Web" panose="00000500000000000000" pitchFamily="2" charset="0"/>
                <a:sym typeface="Wingdings" panose="05000000000000000000" pitchFamily="2" charset="2"/>
              </a:rPr>
              <a:t>Integracion</a:t>
            </a:r>
            <a:r>
              <a:rPr lang="es-ES" sz="1200" dirty="0">
                <a:solidFill>
                  <a:schemeClr val="accent3">
                    <a:lumMod val="75000"/>
                  </a:schemeClr>
                </a:solidFill>
                <a:latin typeface="Titillium Web" panose="00000500000000000000" pitchFamily="2" charset="0"/>
                <a:sym typeface="Wingdings" panose="05000000000000000000" pitchFamily="2" charset="2"/>
              </a:rPr>
              <a:t> de ORM con Spring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a:t>
            </a: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Cuando queremos trabajar con objetos en lugar de con consultas SQL lo que necesitamos es un ORM. Es decir, </a:t>
            </a:r>
          </a:p>
          <a:p>
            <a:pPr lvl="1"/>
            <a:r>
              <a:rPr lang="es-ES" sz="1200" dirty="0">
                <a:latin typeface="Titillium Web" panose="00000500000000000000" pitchFamily="2" charset="0"/>
                <a:sym typeface="Wingdings" panose="05000000000000000000" pitchFamily="2" charset="2"/>
              </a:rPr>
              <a:t>Necesitamos alguna biblioteca adicional que genere las consultas, las lancee y mapee los resultados de estas a los objeto</a:t>
            </a:r>
          </a:p>
          <a:p>
            <a:pPr lvl="1"/>
            <a:r>
              <a:rPr lang="es-ES" sz="1200" dirty="0">
                <a:latin typeface="Titillium Web" panose="00000500000000000000" pitchFamily="2" charset="0"/>
                <a:sym typeface="Wingdings" panose="05000000000000000000" pitchFamily="2" charset="2"/>
              </a:rPr>
              <a:t>Correspondientes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Java dispone de una especificación que define como mapear los objetos a las tablas de una base de datos relacional. JPA</a:t>
            </a:r>
          </a:p>
          <a:p>
            <a:pPr lvl="1"/>
            <a:r>
              <a:rPr lang="es-ES" sz="1200" dirty="0">
                <a:latin typeface="Titillium Web" panose="00000500000000000000" pitchFamily="2" charset="0"/>
                <a:sym typeface="Wingdings" panose="05000000000000000000" pitchFamily="2" charset="2"/>
              </a:rPr>
              <a:t> </a:t>
            </a:r>
          </a:p>
          <a:p>
            <a:pPr lvl="1"/>
            <a:r>
              <a:rPr lang="es-ES" sz="1200" dirty="0" err="1">
                <a:latin typeface="Titillium Web" panose="00000500000000000000" pitchFamily="2" charset="0"/>
                <a:sym typeface="Wingdings" panose="05000000000000000000" pitchFamily="2" charset="2"/>
              </a:rPr>
              <a:t>Jpa</a:t>
            </a:r>
            <a:r>
              <a:rPr lang="es-ES" sz="1200" dirty="0">
                <a:latin typeface="Titillium Web" panose="00000500000000000000" pitchFamily="2" charset="0"/>
                <a:sym typeface="Wingdings" panose="05000000000000000000" pitchFamily="2" charset="2"/>
              </a:rPr>
              <a:t> no es una tecnología que podamos utilizar directamente, si no que se encarga de definir unas serie de conceptos que una biblioteca concreta debe implementar.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JPA es como una interfaz en JAVA, que define que miembros debe contar una implementación como es </a:t>
            </a:r>
            <a:r>
              <a:rPr lang="es-ES" sz="1200" dirty="0" err="1">
                <a:latin typeface="Titillium Web" panose="00000500000000000000" pitchFamily="2" charset="0"/>
                <a:sym typeface="Wingdings" panose="05000000000000000000" pitchFamily="2" charset="2"/>
              </a:rPr>
              <a:t>Hibernate</a:t>
            </a:r>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2" name="Imagen 1">
            <a:extLst>
              <a:ext uri="{FF2B5EF4-FFF2-40B4-BE49-F238E27FC236}">
                <a16:creationId xmlns:a16="http://schemas.microsoft.com/office/drawing/2014/main" id="{8757184F-CB11-78DD-9AFD-7E449A08B99D}"/>
              </a:ext>
            </a:extLst>
          </p:cNvPr>
          <p:cNvPicPr>
            <a:picLocks noChangeAspect="1"/>
          </p:cNvPicPr>
          <p:nvPr/>
        </p:nvPicPr>
        <p:blipFill>
          <a:blip r:embed="rId5"/>
          <a:stretch>
            <a:fillRect/>
          </a:stretch>
        </p:blipFill>
        <p:spPr>
          <a:xfrm>
            <a:off x="9062479" y="753745"/>
            <a:ext cx="1941379" cy="3141176"/>
          </a:xfrm>
          <a:prstGeom prst="rect">
            <a:avLst/>
          </a:prstGeom>
        </p:spPr>
      </p:pic>
    </p:spTree>
    <p:extLst>
      <p:ext uri="{BB962C8B-B14F-4D97-AF65-F5344CB8AC3E}">
        <p14:creationId xmlns:p14="http://schemas.microsoft.com/office/powerpoint/2010/main" val="822064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2457</TotalTime>
  <Words>3423</Words>
  <Application>Microsoft Office PowerPoint</Application>
  <PresentationFormat>Panorámica</PresentationFormat>
  <Paragraphs>1410</Paragraphs>
  <Slides>32</Slides>
  <Notes>31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Century Gothic</vt:lpstr>
      <vt:lpstr>Titillium Web</vt:lpstr>
      <vt:lpstr>Wingdings</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166</cp:revision>
  <dcterms:created xsi:type="dcterms:W3CDTF">2023-10-19T16:07:48Z</dcterms:created>
  <dcterms:modified xsi:type="dcterms:W3CDTF">2024-01-15T17:33:53Z</dcterms:modified>
</cp:coreProperties>
</file>