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2" r:id="rId3"/>
    <p:sldId id="273" r:id="rId4"/>
    <p:sldId id="274" r:id="rId5"/>
    <p:sldId id="275" r:id="rId6"/>
    <p:sldId id="276" r:id="rId7"/>
    <p:sldId id="277" r:id="rId8"/>
    <p:sldId id="279" r:id="rId9"/>
    <p:sldId id="280" r:id="rId10"/>
    <p:sldId id="281" r:id="rId11"/>
    <p:sldId id="282" r:id="rId12"/>
    <p:sldId id="283" r:id="rId13"/>
    <p:sldId id="284" r:id="rId14"/>
    <p:sldId id="292" r:id="rId15"/>
    <p:sldId id="291" r:id="rId16"/>
    <p:sldId id="278" r:id="rId17"/>
    <p:sldId id="285" r:id="rId18"/>
    <p:sldId id="286" r:id="rId19"/>
    <p:sldId id="287" r:id="rId20"/>
    <p:sldId id="288" r:id="rId21"/>
    <p:sldId id="289"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4E8B3-BC3D-4B17-AD72-6EEF0757A344}" type="datetimeFigureOut">
              <a:rPr lang="es-ES" smtClean="0"/>
              <a:t>15/01/2024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2D9C-889D-4610-A762-E75BDBE57ED2}" type="slidenum">
              <a:rPr lang="es-ES" smtClean="0"/>
              <a:t>‹Nº›</a:t>
            </a:fld>
            <a:endParaRPr lang="es-ES"/>
          </a:p>
        </p:txBody>
      </p:sp>
    </p:spTree>
    <p:extLst>
      <p:ext uri="{BB962C8B-B14F-4D97-AF65-F5344CB8AC3E}">
        <p14:creationId xmlns:p14="http://schemas.microsoft.com/office/powerpoint/2010/main" val="102096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a:t>
            </a:fld>
            <a:endParaRPr lang="es-ES"/>
          </a:p>
        </p:txBody>
      </p:sp>
    </p:spTree>
    <p:extLst>
      <p:ext uri="{BB962C8B-B14F-4D97-AF65-F5344CB8AC3E}">
        <p14:creationId xmlns:p14="http://schemas.microsoft.com/office/powerpoint/2010/main" val="37660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11</a:t>
            </a:fld>
            <a:endParaRPr lang="es-ES"/>
          </a:p>
        </p:txBody>
      </p:sp>
    </p:spTree>
    <p:extLst>
      <p:ext uri="{BB962C8B-B14F-4D97-AF65-F5344CB8AC3E}">
        <p14:creationId xmlns:p14="http://schemas.microsoft.com/office/powerpoint/2010/main" val="969452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12</a:t>
            </a:fld>
            <a:endParaRPr lang="es-ES"/>
          </a:p>
        </p:txBody>
      </p:sp>
    </p:spTree>
    <p:extLst>
      <p:ext uri="{BB962C8B-B14F-4D97-AF65-F5344CB8AC3E}">
        <p14:creationId xmlns:p14="http://schemas.microsoft.com/office/powerpoint/2010/main" val="421667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13</a:t>
            </a:fld>
            <a:endParaRPr lang="es-ES"/>
          </a:p>
        </p:txBody>
      </p:sp>
    </p:spTree>
    <p:extLst>
      <p:ext uri="{BB962C8B-B14F-4D97-AF65-F5344CB8AC3E}">
        <p14:creationId xmlns:p14="http://schemas.microsoft.com/office/powerpoint/2010/main" val="3467461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14</a:t>
            </a:fld>
            <a:endParaRPr lang="es-ES"/>
          </a:p>
        </p:txBody>
      </p:sp>
    </p:spTree>
    <p:extLst>
      <p:ext uri="{BB962C8B-B14F-4D97-AF65-F5344CB8AC3E}">
        <p14:creationId xmlns:p14="http://schemas.microsoft.com/office/powerpoint/2010/main" val="500310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15</a:t>
            </a:fld>
            <a:endParaRPr lang="es-ES"/>
          </a:p>
        </p:txBody>
      </p:sp>
    </p:spTree>
    <p:extLst>
      <p:ext uri="{BB962C8B-B14F-4D97-AF65-F5344CB8AC3E}">
        <p14:creationId xmlns:p14="http://schemas.microsoft.com/office/powerpoint/2010/main" val="250277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16</a:t>
            </a:fld>
            <a:endParaRPr lang="es-ES"/>
          </a:p>
        </p:txBody>
      </p:sp>
    </p:spTree>
    <p:extLst>
      <p:ext uri="{BB962C8B-B14F-4D97-AF65-F5344CB8AC3E}">
        <p14:creationId xmlns:p14="http://schemas.microsoft.com/office/powerpoint/2010/main" val="1023319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17</a:t>
            </a:fld>
            <a:endParaRPr lang="es-ES"/>
          </a:p>
        </p:txBody>
      </p:sp>
    </p:spTree>
    <p:extLst>
      <p:ext uri="{BB962C8B-B14F-4D97-AF65-F5344CB8AC3E}">
        <p14:creationId xmlns:p14="http://schemas.microsoft.com/office/powerpoint/2010/main" val="300265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18</a:t>
            </a:fld>
            <a:endParaRPr lang="es-ES"/>
          </a:p>
        </p:txBody>
      </p:sp>
    </p:spTree>
    <p:extLst>
      <p:ext uri="{BB962C8B-B14F-4D97-AF65-F5344CB8AC3E}">
        <p14:creationId xmlns:p14="http://schemas.microsoft.com/office/powerpoint/2010/main" val="271736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19</a:t>
            </a:fld>
            <a:endParaRPr lang="es-ES"/>
          </a:p>
        </p:txBody>
      </p:sp>
    </p:spTree>
    <p:extLst>
      <p:ext uri="{BB962C8B-B14F-4D97-AF65-F5344CB8AC3E}">
        <p14:creationId xmlns:p14="http://schemas.microsoft.com/office/powerpoint/2010/main" val="343939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20</a:t>
            </a:fld>
            <a:endParaRPr lang="es-ES"/>
          </a:p>
        </p:txBody>
      </p:sp>
    </p:spTree>
    <p:extLst>
      <p:ext uri="{BB962C8B-B14F-4D97-AF65-F5344CB8AC3E}">
        <p14:creationId xmlns:p14="http://schemas.microsoft.com/office/powerpoint/2010/main" val="314847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3</a:t>
            </a:fld>
            <a:endParaRPr lang="es-ES"/>
          </a:p>
        </p:txBody>
      </p:sp>
    </p:spTree>
    <p:extLst>
      <p:ext uri="{BB962C8B-B14F-4D97-AF65-F5344CB8AC3E}">
        <p14:creationId xmlns:p14="http://schemas.microsoft.com/office/powerpoint/2010/main" val="2346505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21</a:t>
            </a:fld>
            <a:endParaRPr lang="es-ES"/>
          </a:p>
        </p:txBody>
      </p:sp>
    </p:spTree>
    <p:extLst>
      <p:ext uri="{BB962C8B-B14F-4D97-AF65-F5344CB8AC3E}">
        <p14:creationId xmlns:p14="http://schemas.microsoft.com/office/powerpoint/2010/main" val="4122550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22</a:t>
            </a:fld>
            <a:endParaRPr lang="es-ES"/>
          </a:p>
        </p:txBody>
      </p:sp>
    </p:spTree>
    <p:extLst>
      <p:ext uri="{BB962C8B-B14F-4D97-AF65-F5344CB8AC3E}">
        <p14:creationId xmlns:p14="http://schemas.microsoft.com/office/powerpoint/2010/main" val="336473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4</a:t>
            </a:fld>
            <a:endParaRPr lang="es-ES"/>
          </a:p>
        </p:txBody>
      </p:sp>
    </p:spTree>
    <p:extLst>
      <p:ext uri="{BB962C8B-B14F-4D97-AF65-F5344CB8AC3E}">
        <p14:creationId xmlns:p14="http://schemas.microsoft.com/office/powerpoint/2010/main" val="223317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5</a:t>
            </a:fld>
            <a:endParaRPr lang="es-ES"/>
          </a:p>
        </p:txBody>
      </p:sp>
    </p:spTree>
    <p:extLst>
      <p:ext uri="{BB962C8B-B14F-4D97-AF65-F5344CB8AC3E}">
        <p14:creationId xmlns:p14="http://schemas.microsoft.com/office/powerpoint/2010/main" val="147487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6</a:t>
            </a:fld>
            <a:endParaRPr lang="es-ES"/>
          </a:p>
        </p:txBody>
      </p:sp>
    </p:spTree>
    <p:extLst>
      <p:ext uri="{BB962C8B-B14F-4D97-AF65-F5344CB8AC3E}">
        <p14:creationId xmlns:p14="http://schemas.microsoft.com/office/powerpoint/2010/main" val="179143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7</a:t>
            </a:fld>
            <a:endParaRPr lang="es-ES"/>
          </a:p>
        </p:txBody>
      </p:sp>
    </p:spTree>
    <p:extLst>
      <p:ext uri="{BB962C8B-B14F-4D97-AF65-F5344CB8AC3E}">
        <p14:creationId xmlns:p14="http://schemas.microsoft.com/office/powerpoint/2010/main" val="36292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8</a:t>
            </a:fld>
            <a:endParaRPr lang="es-ES"/>
          </a:p>
        </p:txBody>
      </p:sp>
    </p:spTree>
    <p:extLst>
      <p:ext uri="{BB962C8B-B14F-4D97-AF65-F5344CB8AC3E}">
        <p14:creationId xmlns:p14="http://schemas.microsoft.com/office/powerpoint/2010/main" val="959312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9</a:t>
            </a:fld>
            <a:endParaRPr lang="es-ES"/>
          </a:p>
        </p:txBody>
      </p:sp>
    </p:spTree>
    <p:extLst>
      <p:ext uri="{BB962C8B-B14F-4D97-AF65-F5344CB8AC3E}">
        <p14:creationId xmlns:p14="http://schemas.microsoft.com/office/powerpoint/2010/main" val="403469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buscamos cualquier definición de inteligencia artificial veremos que la inteligencia es:</a:t>
            </a:r>
          </a:p>
          <a:p>
            <a:r>
              <a:rPr lang="es-ES" dirty="0"/>
              <a:t>Es la capacidad o facultad de entender, razonar, saber, aprender y de resolver problemas. </a:t>
            </a:r>
          </a:p>
          <a:p>
            <a:endParaRPr lang="es-ES" dirty="0"/>
          </a:p>
        </p:txBody>
      </p:sp>
      <p:sp>
        <p:nvSpPr>
          <p:cNvPr id="4" name="Marcador de número de diapositiva 3"/>
          <p:cNvSpPr>
            <a:spLocks noGrp="1"/>
          </p:cNvSpPr>
          <p:nvPr>
            <p:ph type="sldNum" sz="quarter" idx="5"/>
          </p:nvPr>
        </p:nvSpPr>
        <p:spPr/>
        <p:txBody>
          <a:bodyPr/>
          <a:lstStyle/>
          <a:p>
            <a:fld id="{D5712D9C-889D-4610-A762-E75BDBE57ED2}" type="slidenum">
              <a:rPr lang="es-ES" smtClean="0"/>
              <a:t>10</a:t>
            </a:fld>
            <a:endParaRPr lang="es-ES"/>
          </a:p>
        </p:txBody>
      </p:sp>
    </p:spTree>
    <p:extLst>
      <p:ext uri="{BB962C8B-B14F-4D97-AF65-F5344CB8AC3E}">
        <p14:creationId xmlns:p14="http://schemas.microsoft.com/office/powerpoint/2010/main" val="173448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407227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5100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22343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70700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1214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6683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82064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36022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66639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7803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D7214D7-428D-4601-A337-8B3EF9271EE1}" type="datetimeFigureOut">
              <a:rPr lang="es-ES" smtClean="0"/>
              <a:t>15/01/2024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277085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131846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D7214D7-428D-4601-A337-8B3EF9271EE1}" type="datetimeFigureOut">
              <a:rPr lang="es-ES" smtClean="0"/>
              <a:t>15/01/2024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52394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D7214D7-428D-4601-A337-8B3EF9271EE1}" type="datetimeFigureOut">
              <a:rPr lang="es-ES" smtClean="0"/>
              <a:t>15/01/2024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12196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214D7-428D-4601-A337-8B3EF9271EE1}" type="datetimeFigureOut">
              <a:rPr lang="es-ES" smtClean="0"/>
              <a:t>15/01/2024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970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325055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CD7214D7-428D-4601-A337-8B3EF9271EE1}" type="datetimeFigureOut">
              <a:rPr lang="es-ES" smtClean="0"/>
              <a:t>15/01/2024</a:t>
            </a:fld>
            <a:endParaRPr lang="es-ES"/>
          </a:p>
        </p:txBody>
      </p:sp>
      <p:sp>
        <p:nvSpPr>
          <p:cNvPr id="6" name="Footer Placeholder 5"/>
          <p:cNvSpPr>
            <a:spLocks noGrp="1"/>
          </p:cNvSpPr>
          <p:nvPr>
            <p:ph type="ftr" sz="quarter" idx="11"/>
          </p:nvPr>
        </p:nvSpPr>
        <p:spPr>
          <a:xfrm>
            <a:off x="1141412" y="5883275"/>
            <a:ext cx="5105400" cy="365125"/>
          </a:xfrm>
        </p:spPr>
        <p:txBody>
          <a:bodyPr/>
          <a:lstStyle/>
          <a:p>
            <a:endParaRPr lang="es-ES"/>
          </a:p>
        </p:txBody>
      </p:sp>
      <p:sp>
        <p:nvSpPr>
          <p:cNvPr id="7" name="Slide Number Placeholder 6"/>
          <p:cNvSpPr>
            <a:spLocks noGrp="1"/>
          </p:cNvSpPr>
          <p:nvPr>
            <p:ph type="sldNum" sz="quarter" idx="12"/>
          </p:nvPr>
        </p:nvSpPr>
        <p:spPr>
          <a:xfrm>
            <a:off x="10742612" y="5883275"/>
            <a:ext cx="322567" cy="365125"/>
          </a:xfrm>
        </p:spPr>
        <p:txBody>
          <a:bodyPr/>
          <a:lstStyle/>
          <a:p>
            <a:fld id="{0830780A-7C6A-4F0F-8117-C4C44C7330A5}" type="slidenum">
              <a:rPr lang="es-ES" smtClean="0"/>
              <a:t>‹Nº›</a:t>
            </a:fld>
            <a:endParaRPr lang="es-ES"/>
          </a:p>
        </p:txBody>
      </p:sp>
    </p:spTree>
    <p:extLst>
      <p:ext uri="{BB962C8B-B14F-4D97-AF65-F5344CB8AC3E}">
        <p14:creationId xmlns:p14="http://schemas.microsoft.com/office/powerpoint/2010/main" val="402450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D7214D7-428D-4601-A337-8B3EF9271EE1}" type="datetimeFigureOut">
              <a:rPr lang="es-ES" smtClean="0"/>
              <a:t>15/01/2024</a:t>
            </a:fld>
            <a:endParaRPr lang="es-E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s-E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830780A-7C6A-4F0F-8117-C4C44C7330A5}" type="slidenum">
              <a:rPr lang="es-ES" smtClean="0"/>
              <a:t>‹Nº›</a:t>
            </a:fld>
            <a:endParaRPr lang="es-ES"/>
          </a:p>
        </p:txBody>
      </p:sp>
    </p:spTree>
    <p:extLst>
      <p:ext uri="{BB962C8B-B14F-4D97-AF65-F5344CB8AC3E}">
        <p14:creationId xmlns:p14="http://schemas.microsoft.com/office/powerpoint/2010/main" val="310462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localhost:8080/"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www.thymeleaf.org/doc/articles/standardurlsyntax.html"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jpe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D987E-AC81-5B07-D38F-36002AD580E7}"/>
              </a:ext>
            </a:extLst>
          </p:cNvPr>
          <p:cNvSpPr>
            <a:spLocks noGrp="1"/>
          </p:cNvSpPr>
          <p:nvPr>
            <p:ph type="ctrTitle"/>
          </p:nvPr>
        </p:nvSpPr>
        <p:spPr/>
        <p:txBody>
          <a:bodyPr>
            <a:normAutofit/>
          </a:bodyPr>
          <a:lstStyle/>
          <a:p>
            <a:r>
              <a:rPr lang="es-ES" dirty="0"/>
              <a:t> CURSO FORMACION EN </a:t>
            </a:r>
            <a:r>
              <a:rPr lang="es-ES" dirty="0" err="1"/>
              <a:t>spring</a:t>
            </a:r>
            <a:r>
              <a:rPr lang="es-ES" dirty="0"/>
              <a:t> java</a:t>
            </a:r>
          </a:p>
        </p:txBody>
      </p:sp>
      <p:sp>
        <p:nvSpPr>
          <p:cNvPr id="3" name="Subtítulo 2">
            <a:extLst>
              <a:ext uri="{FF2B5EF4-FFF2-40B4-BE49-F238E27FC236}">
                <a16:creationId xmlns:a16="http://schemas.microsoft.com/office/drawing/2014/main" id="{0A0FF4A9-3AD2-C3C2-7206-56C12AAC7510}"/>
              </a:ext>
            </a:extLst>
          </p:cNvPr>
          <p:cNvSpPr>
            <a:spLocks noGrp="1"/>
          </p:cNvSpPr>
          <p:nvPr>
            <p:ph type="subTitle" idx="1"/>
          </p:nvPr>
        </p:nvSpPr>
        <p:spPr/>
        <p:txBody>
          <a:bodyPr/>
          <a:lstStyle/>
          <a:p>
            <a:r>
              <a:rPr lang="es-ES" dirty="0"/>
              <a:t>CURSO 2024</a:t>
            </a:r>
          </a:p>
        </p:txBody>
      </p:sp>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1705" y="6011201"/>
            <a:ext cx="807968" cy="8079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ring | Home">
            <a:extLst>
              <a:ext uri="{FF2B5EF4-FFF2-40B4-BE49-F238E27FC236}">
                <a16:creationId xmlns:a16="http://schemas.microsoft.com/office/drawing/2014/main" id="{1B53E5CD-C494-D3B0-47A5-2DBE7C154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948" y="310628"/>
            <a:ext cx="3464510" cy="173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6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507831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la clase como, será la clase de verificación o clase de usuario. La llamaremos </a:t>
            </a:r>
            <a:r>
              <a:rPr lang="es-ES" sz="1200" dirty="0" err="1">
                <a:latin typeface="Titillium Web" panose="00000500000000000000" pitchFamily="2" charset="0"/>
                <a:sym typeface="Wingdings" panose="05000000000000000000" pitchFamily="2" charset="2"/>
              </a:rPr>
              <a:t>UserController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La clase la tenemos que especializar, para ello en la parte superior le indicamos que es un @Controller.</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definiremos los métodos que tendrán acceso con la aplicación:</a:t>
            </a:r>
          </a:p>
          <a:p>
            <a:pPr marL="1085850" lvl="2" indent="-171450">
              <a:buFont typeface="Arial" panose="020B0604020202020204" pitchFamily="34" charset="0"/>
              <a:buChar char="•"/>
            </a:pPr>
            <a:r>
              <a:rPr lang="es-ES" sz="1200" dirty="0" err="1">
                <a:latin typeface="Titillium Web" panose="00000500000000000000" pitchFamily="2" charset="0"/>
                <a:sym typeface="Wingdings" panose="05000000000000000000" pitchFamily="2" charset="2"/>
              </a:rPr>
              <a:t>GetMapping</a:t>
            </a:r>
            <a:r>
              <a:rPr lang="es-ES" sz="1200" dirty="0">
                <a:latin typeface="Titillium Web" panose="00000500000000000000" pitchFamily="2" charset="0"/>
                <a:sym typeface="Wingdings" panose="05000000000000000000" pitchFamily="2" charset="2"/>
              </a:rPr>
              <a:t>(/</a:t>
            </a:r>
            <a:r>
              <a:rPr lang="es-ES" sz="1200" dirty="0" err="1">
                <a:latin typeface="Titillium Web" panose="00000500000000000000" pitchFamily="2" charset="0"/>
                <a:sym typeface="Wingdings" panose="05000000000000000000" pitchFamily="2" charset="2"/>
              </a:rPr>
              <a:t>direccion</a:t>
            </a:r>
            <a:r>
              <a:rPr lang="es-ES" sz="1200" dirty="0">
                <a:latin typeface="Titillium Web" panose="00000500000000000000" pitchFamily="2" charset="0"/>
                <a:sym typeface="Wingdings" panose="05000000000000000000" pitchFamily="2" charset="2"/>
              </a:rPr>
              <a:t>)</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33D22E54-6B85-CA2F-8EE5-FC54A1FF67E6}"/>
              </a:ext>
            </a:extLst>
          </p:cNvPr>
          <p:cNvPicPr>
            <a:picLocks noChangeAspect="1"/>
          </p:cNvPicPr>
          <p:nvPr/>
        </p:nvPicPr>
        <p:blipFill>
          <a:blip r:embed="rId5"/>
          <a:stretch>
            <a:fillRect/>
          </a:stretch>
        </p:blipFill>
        <p:spPr>
          <a:xfrm>
            <a:off x="6451445" y="964116"/>
            <a:ext cx="4486901" cy="1543265"/>
          </a:xfrm>
          <a:prstGeom prst="rect">
            <a:avLst/>
          </a:prstGeom>
        </p:spPr>
      </p:pic>
    </p:spTree>
    <p:extLst>
      <p:ext uri="{BB962C8B-B14F-4D97-AF65-F5344CB8AC3E}">
        <p14:creationId xmlns:p14="http://schemas.microsoft.com/office/powerpoint/2010/main" val="1145273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78565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Métodos de Acceso</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@RequestMapping</a:t>
            </a: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b="0" i="0" dirty="0">
                <a:solidFill>
                  <a:schemeClr val="accent3">
                    <a:lumMod val="60000"/>
                    <a:lumOff val="40000"/>
                  </a:schemeClr>
                </a:solidFill>
                <a:effectLst/>
                <a:latin typeface="Vollkorn"/>
              </a:rPr>
              <a:t>Esta anotación se usa tanto a nivel de clase como de método. La anotación </a:t>
            </a:r>
            <a:r>
              <a:rPr lang="es-ES" sz="1200" b="1" i="0" dirty="0">
                <a:solidFill>
                  <a:schemeClr val="accent3">
                    <a:lumMod val="60000"/>
                    <a:lumOff val="40000"/>
                  </a:schemeClr>
                </a:solidFill>
                <a:effectLst/>
                <a:latin typeface="Vollkorn"/>
              </a:rPr>
              <a:t>@RequestMapping</a:t>
            </a:r>
            <a:r>
              <a:rPr lang="es-ES" sz="1200" b="0" i="0" dirty="0">
                <a:solidFill>
                  <a:schemeClr val="accent3">
                    <a:lumMod val="60000"/>
                    <a:lumOff val="40000"/>
                  </a:schemeClr>
                </a:solidFill>
                <a:effectLst/>
                <a:latin typeface="Vollkorn"/>
              </a:rPr>
              <a:t> se utiliza para asignar solicitudes web a clases de manejador y métodos de manejador específicos. Cuando </a:t>
            </a:r>
            <a:r>
              <a:rPr lang="es-ES" sz="1200" b="1" i="0" dirty="0">
                <a:solidFill>
                  <a:schemeClr val="accent3">
                    <a:lumMod val="60000"/>
                    <a:lumOff val="40000"/>
                  </a:schemeClr>
                </a:solidFill>
                <a:effectLst/>
                <a:latin typeface="Vollkorn"/>
              </a:rPr>
              <a:t>@RequestMapping</a:t>
            </a:r>
            <a:r>
              <a:rPr lang="es-ES" sz="1200" b="0" i="0" dirty="0">
                <a:solidFill>
                  <a:schemeClr val="accent3">
                    <a:lumMod val="60000"/>
                    <a:lumOff val="40000"/>
                  </a:schemeClr>
                </a:solidFill>
                <a:effectLst/>
                <a:latin typeface="Vollkorn"/>
              </a:rPr>
              <a:t> se usa en el nivel de clase, crea un URI base para el que se usará el controlador. Cuando esta anotación se utiliza en los métodos, le dará el URI en el que se ejecutarán los métodos del controlador. A partir de esto, puede inferir que la asignación de solicitud a nivel de clase seguirá siendo la misma, mientras que cada método de controlador tendrá su propia asignación de solicitud.</a:t>
            </a: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33D22E54-6B85-CA2F-8EE5-FC54A1FF67E6}"/>
              </a:ext>
            </a:extLst>
          </p:cNvPr>
          <p:cNvPicPr>
            <a:picLocks noChangeAspect="1"/>
          </p:cNvPicPr>
          <p:nvPr/>
        </p:nvPicPr>
        <p:blipFill>
          <a:blip r:embed="rId5"/>
          <a:stretch>
            <a:fillRect/>
          </a:stretch>
        </p:blipFill>
        <p:spPr>
          <a:xfrm>
            <a:off x="6451445" y="964116"/>
            <a:ext cx="4486901" cy="1543265"/>
          </a:xfrm>
          <a:prstGeom prst="rect">
            <a:avLst/>
          </a:prstGeom>
        </p:spPr>
      </p:pic>
      <p:pic>
        <p:nvPicPr>
          <p:cNvPr id="6" name="Imagen 5">
            <a:extLst>
              <a:ext uri="{FF2B5EF4-FFF2-40B4-BE49-F238E27FC236}">
                <a16:creationId xmlns:a16="http://schemas.microsoft.com/office/drawing/2014/main" id="{9EA8BC99-D864-E305-09E5-EFD53FF1D705}"/>
              </a:ext>
            </a:extLst>
          </p:cNvPr>
          <p:cNvPicPr>
            <a:picLocks noChangeAspect="1"/>
          </p:cNvPicPr>
          <p:nvPr/>
        </p:nvPicPr>
        <p:blipFill>
          <a:blip r:embed="rId6"/>
          <a:stretch>
            <a:fillRect/>
          </a:stretch>
        </p:blipFill>
        <p:spPr>
          <a:xfrm>
            <a:off x="1858392" y="4289682"/>
            <a:ext cx="3210373" cy="1448002"/>
          </a:xfrm>
          <a:prstGeom prst="rect">
            <a:avLst/>
          </a:prstGeom>
        </p:spPr>
      </p:pic>
    </p:spTree>
    <p:extLst>
      <p:ext uri="{BB962C8B-B14F-4D97-AF65-F5344CB8AC3E}">
        <p14:creationId xmlns:p14="http://schemas.microsoft.com/office/powerpoint/2010/main" val="24234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Métodos de Acceso</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@GetMapping: </a:t>
            </a: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utiliza para asignar solicitudes HTTP GET a métodos de controlador específicos. @GetMapping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RequestMethod.GET</a:t>
            </a:r>
            <a:r>
              <a:rPr lang="es-ES" sz="1200" dirty="0">
                <a:solidFill>
                  <a:schemeClr val="accent3">
                    <a:lumMod val="60000"/>
                    <a:lumOff val="40000"/>
                  </a:schemeClr>
                </a:solidFill>
                <a:latin typeface="Titillium Web" panose="00000500000000000000" pitchFamily="2" charset="0"/>
              </a:rPr>
              <a:t>).</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@PostMapping</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utiliza para asignar solicitudes HTTP POST a métodos de controlador específicos. @PostMapping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RequestMethod.POST</a:t>
            </a:r>
            <a:r>
              <a:rPr lang="es-ES" sz="1200" dirty="0">
                <a:solidFill>
                  <a:schemeClr val="accent3">
                    <a:lumMod val="60000"/>
                    <a:lumOff val="40000"/>
                  </a:schemeClr>
                </a:solidFill>
                <a:latin typeface="Titillium Web" panose="00000500000000000000" pitchFamily="2" charset="0"/>
              </a:rPr>
              <a:t>).</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@PutMapping</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utiliza para mapear solicitudes HTTP PUT en métodos de manejador específicos. @PutMapping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RequestMethod.PUT</a:t>
            </a:r>
            <a:r>
              <a:rPr lang="es-ES" sz="1200" dirty="0">
                <a:solidFill>
                  <a:schemeClr val="accent3">
                    <a:lumMod val="60000"/>
                    <a:lumOff val="40000"/>
                  </a:schemeClr>
                </a:solidFill>
                <a:latin typeface="Titillium Web" panose="00000500000000000000" pitchFamily="2" charset="0"/>
              </a:rPr>
              <a:t>)</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solidFill>
                  <a:schemeClr val="accent3">
                    <a:lumMod val="60000"/>
                    <a:lumOff val="40000"/>
                  </a:schemeClr>
                </a:solidFill>
                <a:latin typeface="Titillium Web" panose="00000500000000000000" pitchFamily="2" charset="0"/>
                <a:sym typeface="Wingdings" panose="05000000000000000000" pitchFamily="2" charset="2"/>
              </a:rPr>
              <a:t>@DeleteMapping</a:t>
            </a: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rPr>
              <a:t>Esta anotación se usa para asignar solicitudes HTTP DELETE a métodos de controlador específicos. @DeleteMapping es una anotación compuesta que actúa como un acceso directo para @RequestMapping (</a:t>
            </a:r>
            <a:r>
              <a:rPr lang="es-ES" sz="1200" dirty="0" err="1">
                <a:solidFill>
                  <a:schemeClr val="accent3">
                    <a:lumMod val="60000"/>
                    <a:lumOff val="40000"/>
                  </a:schemeClr>
                </a:solidFill>
                <a:latin typeface="Titillium Web" panose="00000500000000000000" pitchFamily="2" charset="0"/>
              </a:rPr>
              <a:t>method</a:t>
            </a:r>
            <a:r>
              <a:rPr lang="es-ES" sz="1200" dirty="0">
                <a:solidFill>
                  <a:schemeClr val="accent3">
                    <a:lumMod val="60000"/>
                    <a:lumOff val="40000"/>
                  </a:schemeClr>
                </a:solidFill>
                <a:latin typeface="Titillium Web" panose="00000500000000000000" pitchFamily="2" charset="0"/>
              </a:rPr>
              <a:t> = </a:t>
            </a:r>
            <a:r>
              <a:rPr lang="es-ES" sz="1200" dirty="0" err="1">
                <a:solidFill>
                  <a:schemeClr val="accent3">
                    <a:lumMod val="60000"/>
                    <a:lumOff val="40000"/>
                  </a:schemeClr>
                </a:solidFill>
                <a:latin typeface="Titillium Web" panose="00000500000000000000" pitchFamily="2" charset="0"/>
              </a:rPr>
              <a:t>RequestMethod.DELETE</a:t>
            </a:r>
            <a:r>
              <a:rPr lang="es-ES" sz="1200" dirty="0">
                <a:solidFill>
                  <a:schemeClr val="accent3">
                    <a:lumMod val="60000"/>
                    <a:lumOff val="40000"/>
                  </a:schemeClr>
                </a:solidFill>
                <a:latin typeface="Titillium Web" panose="00000500000000000000" pitchFamily="2" charset="0"/>
              </a:rPr>
              <a:t>).</a:t>
            </a: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33D22E54-6B85-CA2F-8EE5-FC54A1FF67E6}"/>
              </a:ext>
            </a:extLst>
          </p:cNvPr>
          <p:cNvPicPr>
            <a:picLocks noChangeAspect="1"/>
          </p:cNvPicPr>
          <p:nvPr/>
        </p:nvPicPr>
        <p:blipFill>
          <a:blip r:embed="rId5"/>
          <a:stretch>
            <a:fillRect/>
          </a:stretch>
        </p:blipFill>
        <p:spPr>
          <a:xfrm>
            <a:off x="5032953" y="520258"/>
            <a:ext cx="4486901" cy="1543265"/>
          </a:xfrm>
          <a:prstGeom prst="rect">
            <a:avLst/>
          </a:prstGeom>
        </p:spPr>
      </p:pic>
      <p:pic>
        <p:nvPicPr>
          <p:cNvPr id="8" name="Imagen 7">
            <a:extLst>
              <a:ext uri="{FF2B5EF4-FFF2-40B4-BE49-F238E27FC236}">
                <a16:creationId xmlns:a16="http://schemas.microsoft.com/office/drawing/2014/main" id="{5EE38F10-0418-8D0F-7439-6F2F0C226C85}"/>
              </a:ext>
            </a:extLst>
          </p:cNvPr>
          <p:cNvPicPr>
            <a:picLocks noChangeAspect="1"/>
          </p:cNvPicPr>
          <p:nvPr/>
        </p:nvPicPr>
        <p:blipFill>
          <a:blip r:embed="rId6"/>
          <a:stretch>
            <a:fillRect/>
          </a:stretch>
        </p:blipFill>
        <p:spPr>
          <a:xfrm>
            <a:off x="9625905" y="1258390"/>
            <a:ext cx="2229161" cy="1257475"/>
          </a:xfrm>
          <a:prstGeom prst="rect">
            <a:avLst/>
          </a:prstGeom>
        </p:spPr>
      </p:pic>
    </p:spTree>
    <p:extLst>
      <p:ext uri="{BB962C8B-B14F-4D97-AF65-F5344CB8AC3E}">
        <p14:creationId xmlns:p14="http://schemas.microsoft.com/office/powerpoint/2010/main" val="327288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1312"/>
            <a:ext cx="9079954" cy="710963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la clase como, será la clase de verificación o clase de usuario. La llamaremos </a:t>
            </a:r>
            <a:r>
              <a:rPr lang="es-ES" sz="1200" dirty="0" err="1">
                <a:latin typeface="Titillium Web" panose="00000500000000000000" pitchFamily="2" charset="0"/>
                <a:sym typeface="Wingdings" panose="05000000000000000000" pitchFamily="2" charset="2"/>
              </a:rPr>
              <a:t>UserController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La clase la tenemos que especializar, para ello en la parte superior le indicamos que es un @Controller.</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definiremos los métodos que tendrán acceso con la aplicación:</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@GetMapping</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este caso definiremos un método que enviarán los datos a la vista</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Los datos que recibiremos serán el email y el </a:t>
            </a:r>
            <a:r>
              <a:rPr lang="es-ES" sz="1200" dirty="0" err="1">
                <a:latin typeface="Titillium Web" panose="00000500000000000000" pitchFamily="2" charset="0"/>
                <a:sym typeface="Wingdings" panose="05000000000000000000" pitchFamily="2" charset="2"/>
              </a:rPr>
              <a:t>password</a:t>
            </a:r>
            <a:r>
              <a:rPr lang="es-ES" sz="1200" dirty="0">
                <a:latin typeface="Titillium Web" panose="00000500000000000000" pitchFamily="2" charset="0"/>
                <a:sym typeface="Wingdings" panose="05000000000000000000" pitchFamily="2" charset="2"/>
              </a:rPr>
              <a:t> de nuestro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Podemos dejarlo similar a la figura superior. </a:t>
            </a:r>
          </a:p>
          <a:p>
            <a:pPr lvl="3"/>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9" name="Imagen 8">
            <a:extLst>
              <a:ext uri="{FF2B5EF4-FFF2-40B4-BE49-F238E27FC236}">
                <a16:creationId xmlns:a16="http://schemas.microsoft.com/office/drawing/2014/main" id="{46E878D2-D6A4-DAF4-8F7D-50275D31EC91}"/>
              </a:ext>
            </a:extLst>
          </p:cNvPr>
          <p:cNvPicPr>
            <a:picLocks noChangeAspect="1"/>
          </p:cNvPicPr>
          <p:nvPr/>
        </p:nvPicPr>
        <p:blipFill>
          <a:blip r:embed="rId5"/>
          <a:stretch>
            <a:fillRect/>
          </a:stretch>
        </p:blipFill>
        <p:spPr>
          <a:xfrm>
            <a:off x="6678904" y="113847"/>
            <a:ext cx="4324954" cy="1981477"/>
          </a:xfrm>
          <a:prstGeom prst="rect">
            <a:avLst/>
          </a:prstGeom>
        </p:spPr>
      </p:pic>
    </p:spTree>
    <p:extLst>
      <p:ext uri="{BB962C8B-B14F-4D97-AF65-F5344CB8AC3E}">
        <p14:creationId xmlns:p14="http://schemas.microsoft.com/office/powerpoint/2010/main" val="75487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1312"/>
            <a:ext cx="9079954" cy="544764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err="1">
                <a:latin typeface="Titillium Web" panose="00000500000000000000" pitchFamily="2" charset="0"/>
                <a:sym typeface="Wingdings" panose="05000000000000000000" pitchFamily="2" charset="2"/>
              </a:rPr>
              <a:t>Condfigurar</a:t>
            </a:r>
            <a:r>
              <a:rPr lang="es-ES" sz="1200" dirty="0">
                <a:latin typeface="Titillium Web" panose="00000500000000000000" pitchFamily="2" charset="0"/>
                <a:sym typeface="Wingdings" panose="05000000000000000000" pitchFamily="2" charset="2"/>
              </a:rPr>
              <a:t> el </a:t>
            </a:r>
            <a:r>
              <a:rPr lang="es-ES" sz="1200" dirty="0" err="1">
                <a:latin typeface="Titillium Web" panose="00000500000000000000" pitchFamily="2" charset="0"/>
                <a:sym typeface="Wingdings" panose="05000000000000000000" pitchFamily="2" charset="2"/>
              </a:rPr>
              <a:t>Application.Properties</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Por defecto Spring provee dentro de la dependencia de Spring </a:t>
            </a:r>
            <a:r>
              <a:rPr lang="es-ES" sz="1200" dirty="0" err="1">
                <a:latin typeface="Titillium Web" panose="00000500000000000000" pitchFamily="2" charset="0"/>
                <a:sym typeface="Wingdings" panose="05000000000000000000" pitchFamily="2" charset="2"/>
              </a:rPr>
              <a:t>DevTools</a:t>
            </a:r>
            <a:r>
              <a:rPr lang="es-ES" sz="1200" dirty="0">
                <a:latin typeface="Titillium Web" panose="00000500000000000000" pitchFamily="2" charset="0"/>
                <a:sym typeface="Wingdings" panose="05000000000000000000" pitchFamily="2" charset="2"/>
              </a:rPr>
              <a:t> un servidor embebido. Por defecto el se ejecutara en la ruta:</a:t>
            </a:r>
          </a:p>
          <a:p>
            <a:pPr lvl="1"/>
            <a:r>
              <a:rPr lang="es-ES" sz="1200" dirty="0">
                <a:latin typeface="Titillium Web" panose="00000500000000000000" pitchFamily="2" charset="0"/>
                <a:sym typeface="Wingdings" panose="05000000000000000000" pitchFamily="2" charset="2"/>
              </a:rPr>
              <a:t>        </a:t>
            </a:r>
            <a:r>
              <a:rPr lang="es-ES" sz="1200" dirty="0">
                <a:latin typeface="Titillium Web" panose="00000500000000000000" pitchFamily="2" charset="0"/>
                <a:sym typeface="Wingdings" panose="05000000000000000000" pitchFamily="2" charset="2"/>
                <a:hlinkClick r:id="rId5"/>
              </a:rPr>
              <a:t>http://localhost:8080</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Si queremos manipularlo para que no arranque en ese puerto lo configuraremos en el </a:t>
            </a:r>
            <a:r>
              <a:rPr lang="es-ES" sz="1200" dirty="0" err="1">
                <a:latin typeface="Titillium Web" panose="00000500000000000000" pitchFamily="2" charset="0"/>
                <a:sym typeface="Wingdings" panose="05000000000000000000" pitchFamily="2" charset="2"/>
              </a:rPr>
              <a:t>aplication.properties</a:t>
            </a:r>
            <a:r>
              <a:rPr lang="es-ES" sz="1200" dirty="0">
                <a:latin typeface="Titillium Web" panose="00000500000000000000" pitchFamily="2" charset="0"/>
                <a:sym typeface="Wingdings" panose="05000000000000000000" pitchFamily="2" charset="2"/>
              </a:rPr>
              <a:t> como un clave-valor</a:t>
            </a:r>
          </a:p>
          <a:p>
            <a:pPr lvl="1"/>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server.port</a:t>
            </a:r>
            <a:r>
              <a:rPr lang="es-ES" sz="1200" dirty="0">
                <a:latin typeface="Titillium Web" panose="00000500000000000000" pitchFamily="2" charset="0"/>
                <a:sym typeface="Wingdings" panose="05000000000000000000" pitchFamily="2" charset="2"/>
              </a:rPr>
              <a:t> = 8080</a:t>
            </a:r>
          </a:p>
          <a:p>
            <a:pPr lvl="1"/>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server.port</a:t>
            </a:r>
            <a:r>
              <a:rPr lang="es-ES" sz="1200" dirty="0">
                <a:latin typeface="Titillium Web" panose="00000500000000000000" pitchFamily="2" charset="0"/>
                <a:sym typeface="Wingdings" panose="05000000000000000000" pitchFamily="2" charset="2"/>
              </a:rPr>
              <a:t> = 8090</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En este seleccionaremos el puerto donde se ejecutará nuestra aplicación. En este caso comprobamos donde se esta lanzando la aplicación.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1" name="Imagen 10">
            <a:extLst>
              <a:ext uri="{FF2B5EF4-FFF2-40B4-BE49-F238E27FC236}">
                <a16:creationId xmlns:a16="http://schemas.microsoft.com/office/drawing/2014/main" id="{813EE4C3-28DC-324E-C974-47124F4EB916}"/>
              </a:ext>
            </a:extLst>
          </p:cNvPr>
          <p:cNvPicPr>
            <a:picLocks noChangeAspect="1"/>
          </p:cNvPicPr>
          <p:nvPr/>
        </p:nvPicPr>
        <p:blipFill>
          <a:blip r:embed="rId6"/>
          <a:stretch>
            <a:fillRect/>
          </a:stretch>
        </p:blipFill>
        <p:spPr>
          <a:xfrm>
            <a:off x="6771725" y="1313048"/>
            <a:ext cx="3229426" cy="1276528"/>
          </a:xfrm>
          <a:prstGeom prst="rect">
            <a:avLst/>
          </a:prstGeom>
        </p:spPr>
      </p:pic>
      <p:pic>
        <p:nvPicPr>
          <p:cNvPr id="13" name="Imagen 12">
            <a:extLst>
              <a:ext uri="{FF2B5EF4-FFF2-40B4-BE49-F238E27FC236}">
                <a16:creationId xmlns:a16="http://schemas.microsoft.com/office/drawing/2014/main" id="{8E9475DF-E24C-0B2C-C3A6-AD8015FD2C48}"/>
              </a:ext>
            </a:extLst>
          </p:cNvPr>
          <p:cNvPicPr>
            <a:picLocks noChangeAspect="1"/>
          </p:cNvPicPr>
          <p:nvPr/>
        </p:nvPicPr>
        <p:blipFill>
          <a:blip r:embed="rId7"/>
          <a:stretch>
            <a:fillRect/>
          </a:stretch>
        </p:blipFill>
        <p:spPr>
          <a:xfrm>
            <a:off x="1694408" y="4984060"/>
            <a:ext cx="8639200" cy="560892"/>
          </a:xfrm>
          <a:prstGeom prst="rect">
            <a:avLst/>
          </a:prstGeom>
        </p:spPr>
      </p:pic>
    </p:spTree>
    <p:extLst>
      <p:ext uri="{BB962C8B-B14F-4D97-AF65-F5344CB8AC3E}">
        <p14:creationId xmlns:p14="http://schemas.microsoft.com/office/powerpoint/2010/main" val="131363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1312"/>
            <a:ext cx="9079954" cy="415498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Configurar nuestro </a:t>
            </a:r>
            <a:r>
              <a:rPr lang="es-ES" sz="1200" b="1" dirty="0" err="1">
                <a:latin typeface="Titillium Web" panose="00000500000000000000" pitchFamily="2" charset="0"/>
                <a:sym typeface="Wingdings" panose="05000000000000000000" pitchFamily="2" charset="2"/>
              </a:rPr>
              <a:t>application.properties</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el caso de que quiera configurar mi proyecto en el arranque en otra ruta. O una ruta por defecto cuando arranque será:</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server.servlet.context-path</a:t>
            </a:r>
            <a:r>
              <a:rPr lang="es-ES" sz="1200" dirty="0">
                <a:solidFill>
                  <a:schemeClr val="accent5">
                    <a:lumMod val="60000"/>
                    <a:lumOff val="40000"/>
                  </a:schemeClr>
                </a:solidFill>
                <a:latin typeface="Titillium Web" panose="00000500000000000000" pitchFamily="2" charset="0"/>
                <a:sym typeface="Wingdings" panose="05000000000000000000" pitchFamily="2" charset="2"/>
              </a:rPr>
              <a:t> =/</a:t>
            </a:r>
            <a:r>
              <a:rPr lang="es-ES" sz="1200" dirty="0" err="1">
                <a:solidFill>
                  <a:schemeClr val="accent5">
                    <a:lumMod val="60000"/>
                    <a:lumOff val="40000"/>
                  </a:schemeClr>
                </a:solidFill>
                <a:latin typeface="Titillium Web" panose="00000500000000000000" pitchFamily="2" charset="0"/>
                <a:sym typeface="Wingdings" panose="05000000000000000000" pitchFamily="2" charset="2"/>
              </a:rPr>
              <a:t>nombre_url</a:t>
            </a:r>
            <a:endParaRPr lang="es-ES" sz="1200" dirty="0">
              <a:solidFill>
                <a:schemeClr val="accent5">
                  <a:lumMod val="60000"/>
                  <a:lumOff val="40000"/>
                </a:schemeClr>
              </a:solidFill>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11" name="Imagen 10">
            <a:extLst>
              <a:ext uri="{FF2B5EF4-FFF2-40B4-BE49-F238E27FC236}">
                <a16:creationId xmlns:a16="http://schemas.microsoft.com/office/drawing/2014/main" id="{813EE4C3-28DC-324E-C974-47124F4EB916}"/>
              </a:ext>
            </a:extLst>
          </p:cNvPr>
          <p:cNvPicPr>
            <a:picLocks noChangeAspect="1"/>
          </p:cNvPicPr>
          <p:nvPr/>
        </p:nvPicPr>
        <p:blipFill>
          <a:blip r:embed="rId5"/>
          <a:stretch>
            <a:fillRect/>
          </a:stretch>
        </p:blipFill>
        <p:spPr>
          <a:xfrm>
            <a:off x="6771725" y="1313048"/>
            <a:ext cx="3229426" cy="1276528"/>
          </a:xfrm>
          <a:prstGeom prst="rect">
            <a:avLst/>
          </a:prstGeom>
        </p:spPr>
      </p:pic>
      <p:pic>
        <p:nvPicPr>
          <p:cNvPr id="15" name="Imagen 14">
            <a:extLst>
              <a:ext uri="{FF2B5EF4-FFF2-40B4-BE49-F238E27FC236}">
                <a16:creationId xmlns:a16="http://schemas.microsoft.com/office/drawing/2014/main" id="{DFD85576-985E-2CC0-759F-2F4FF8F81A09}"/>
              </a:ext>
            </a:extLst>
          </p:cNvPr>
          <p:cNvPicPr>
            <a:picLocks noChangeAspect="1"/>
          </p:cNvPicPr>
          <p:nvPr/>
        </p:nvPicPr>
        <p:blipFill>
          <a:blip r:embed="rId6"/>
          <a:stretch>
            <a:fillRect/>
          </a:stretch>
        </p:blipFill>
        <p:spPr>
          <a:xfrm>
            <a:off x="2214667" y="4147516"/>
            <a:ext cx="3362794" cy="647790"/>
          </a:xfrm>
          <a:prstGeom prst="rect">
            <a:avLst/>
          </a:prstGeom>
        </p:spPr>
      </p:pic>
      <p:pic>
        <p:nvPicPr>
          <p:cNvPr id="17" name="Imagen 16">
            <a:extLst>
              <a:ext uri="{FF2B5EF4-FFF2-40B4-BE49-F238E27FC236}">
                <a16:creationId xmlns:a16="http://schemas.microsoft.com/office/drawing/2014/main" id="{A612ACC2-88C9-F590-C280-BD88E87EB0CD}"/>
              </a:ext>
            </a:extLst>
          </p:cNvPr>
          <p:cNvPicPr>
            <a:picLocks noChangeAspect="1"/>
          </p:cNvPicPr>
          <p:nvPr/>
        </p:nvPicPr>
        <p:blipFill>
          <a:blip r:embed="rId7"/>
          <a:stretch>
            <a:fillRect/>
          </a:stretch>
        </p:blipFill>
        <p:spPr>
          <a:xfrm>
            <a:off x="6614540" y="3604515"/>
            <a:ext cx="3543795" cy="543001"/>
          </a:xfrm>
          <a:prstGeom prst="rect">
            <a:avLst/>
          </a:prstGeom>
        </p:spPr>
      </p:pic>
      <p:pic>
        <p:nvPicPr>
          <p:cNvPr id="19" name="Imagen 18">
            <a:extLst>
              <a:ext uri="{FF2B5EF4-FFF2-40B4-BE49-F238E27FC236}">
                <a16:creationId xmlns:a16="http://schemas.microsoft.com/office/drawing/2014/main" id="{CDF6253D-AD21-BD83-7430-2A9F854DBDF4}"/>
              </a:ext>
            </a:extLst>
          </p:cNvPr>
          <p:cNvPicPr>
            <a:picLocks noChangeAspect="1"/>
          </p:cNvPicPr>
          <p:nvPr/>
        </p:nvPicPr>
        <p:blipFill>
          <a:blip r:embed="rId8"/>
          <a:stretch>
            <a:fillRect/>
          </a:stretch>
        </p:blipFill>
        <p:spPr>
          <a:xfrm>
            <a:off x="6614540" y="4397406"/>
            <a:ext cx="3464566" cy="1636182"/>
          </a:xfrm>
          <a:prstGeom prst="rect">
            <a:avLst/>
          </a:prstGeom>
        </p:spPr>
      </p:pic>
    </p:spTree>
    <p:extLst>
      <p:ext uri="{BB962C8B-B14F-4D97-AF65-F5344CB8AC3E}">
        <p14:creationId xmlns:p14="http://schemas.microsoft.com/office/powerpoint/2010/main" val="341596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0120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840662"/>
            <a:ext cx="9079954" cy="526297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La vista</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Desde VSC si pinchamos y ponemos </a:t>
            </a:r>
            <a:r>
              <a:rPr lang="es-ES" sz="1200" dirty="0" err="1">
                <a:latin typeface="Titillium Web" panose="00000500000000000000" pitchFamily="2" charset="0"/>
                <a:sym typeface="Wingdings" panose="05000000000000000000" pitchFamily="2" charset="2"/>
              </a:rPr>
              <a:t>html</a:t>
            </a:r>
            <a:r>
              <a:rPr lang="es-ES" sz="1200" dirty="0">
                <a:latin typeface="Titillium Web" panose="00000500000000000000" pitchFamily="2" charset="0"/>
                <a:sym typeface="Wingdings" panose="05000000000000000000" pitchFamily="2" charset="2"/>
              </a:rPr>
              <a:t>: Nos permitirá seleccionar la estructura y ya nos generará el  archivo de </a:t>
            </a:r>
            <a:r>
              <a:rPr lang="es-ES" sz="1200" dirty="0" err="1">
                <a:latin typeface="Titillium Web" panose="00000500000000000000" pitchFamily="2" charset="0"/>
                <a:sym typeface="Wingdings" panose="05000000000000000000" pitchFamily="2" charset="2"/>
              </a:rPr>
              <a:t>html</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err="1">
                <a:latin typeface="Titillium Web" panose="00000500000000000000" pitchFamily="2" charset="0"/>
                <a:sym typeface="Wingdings" panose="05000000000000000000" pitchFamily="2" charset="2"/>
              </a:rPr>
              <a:t>Thymeleaf</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¿Qué es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sym typeface="Wingdings" panose="05000000000000000000" pitchFamily="2" charset="2"/>
              </a:rPr>
              <a:t>Es un motor de plantillas o </a:t>
            </a:r>
            <a:r>
              <a:rPr lang="es-ES" sz="1200" dirty="0" err="1">
                <a:solidFill>
                  <a:schemeClr val="accent3">
                    <a:lumMod val="60000"/>
                    <a:lumOff val="40000"/>
                  </a:schemeClr>
                </a:solidFill>
                <a:latin typeface="Titillium Web" panose="00000500000000000000" pitchFamily="2" charset="0"/>
                <a:sym typeface="Wingdings" panose="05000000000000000000" pitchFamily="2" charset="2"/>
              </a:rPr>
              <a:t>template</a:t>
            </a:r>
            <a:r>
              <a:rPr lang="es-ES" sz="1200" dirty="0">
                <a:solidFill>
                  <a:schemeClr val="accent3">
                    <a:lumMod val="60000"/>
                    <a:lumOff val="40000"/>
                  </a:schemeClr>
                </a:solidFill>
                <a:latin typeface="Titillium Web" panose="00000500000000000000" pitchFamily="2" charset="0"/>
                <a:sym typeface="Wingdings" panose="05000000000000000000" pitchFamily="2" charset="2"/>
              </a:rPr>
              <a:t> que permite la creación de plantillas HTML que pueden ser procesadas al lado del servidor para poder integrar datos dinámicos provenientes de una aplicación Java. </a:t>
            </a:r>
          </a:p>
          <a:p>
            <a:pPr lvl="1"/>
            <a:endParaRPr lang="es-ES" sz="1200" dirty="0">
              <a:solidFill>
                <a:schemeClr val="accent3">
                  <a:lumMod val="60000"/>
                  <a:lumOff val="40000"/>
                </a:schemeClr>
              </a:solidFill>
              <a:latin typeface="Titillium Web" panose="00000500000000000000" pitchFamily="2" charset="0"/>
              <a:sym typeface="Wingdings" panose="05000000000000000000" pitchFamily="2" charset="2"/>
            </a:endParaRPr>
          </a:p>
          <a:p>
            <a:pPr lvl="1"/>
            <a:r>
              <a:rPr lang="es-ES" sz="1200" dirty="0">
                <a:solidFill>
                  <a:schemeClr val="accent3">
                    <a:lumMod val="60000"/>
                    <a:lumOff val="40000"/>
                  </a:schemeClr>
                </a:solidFill>
                <a:latin typeface="Titillium Web" panose="00000500000000000000" pitchFamily="2" charset="0"/>
                <a:sym typeface="Wingdings" panose="05000000000000000000" pitchFamily="2" charset="2"/>
              </a:rPr>
              <a:t>Si accedemos a su URL podremos ver ciertas características o formas de poder definir nuestra vista y la comunicación con la aplicación en el servidor de JAVA. </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hlinkClick r:id="rId5"/>
              </a:rPr>
              <a:t>https://www.thymeleaf.org/doc/articles/standardurlsyntax.html</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19B8B63F-0AD0-F365-046E-B2EA057AC9E7}"/>
              </a:ext>
            </a:extLst>
          </p:cNvPr>
          <p:cNvPicPr>
            <a:picLocks noChangeAspect="1"/>
          </p:cNvPicPr>
          <p:nvPr/>
        </p:nvPicPr>
        <p:blipFill>
          <a:blip r:embed="rId6"/>
          <a:stretch>
            <a:fillRect/>
          </a:stretch>
        </p:blipFill>
        <p:spPr>
          <a:xfrm>
            <a:off x="6427391" y="432400"/>
            <a:ext cx="2599709" cy="468800"/>
          </a:xfrm>
          <a:prstGeom prst="rect">
            <a:avLst/>
          </a:prstGeom>
        </p:spPr>
      </p:pic>
      <p:pic>
        <p:nvPicPr>
          <p:cNvPr id="8" name="Imagen 7">
            <a:extLst>
              <a:ext uri="{FF2B5EF4-FFF2-40B4-BE49-F238E27FC236}">
                <a16:creationId xmlns:a16="http://schemas.microsoft.com/office/drawing/2014/main" id="{F03340EB-236F-CA11-748B-151FD05D6CA8}"/>
              </a:ext>
            </a:extLst>
          </p:cNvPr>
          <p:cNvPicPr>
            <a:picLocks noChangeAspect="1"/>
          </p:cNvPicPr>
          <p:nvPr/>
        </p:nvPicPr>
        <p:blipFill>
          <a:blip r:embed="rId7"/>
          <a:stretch>
            <a:fillRect/>
          </a:stretch>
        </p:blipFill>
        <p:spPr>
          <a:xfrm>
            <a:off x="6427391" y="1116661"/>
            <a:ext cx="2715004" cy="724001"/>
          </a:xfrm>
          <a:prstGeom prst="rect">
            <a:avLst/>
          </a:prstGeom>
        </p:spPr>
      </p:pic>
    </p:spTree>
    <p:extLst>
      <p:ext uri="{BB962C8B-B14F-4D97-AF65-F5344CB8AC3E}">
        <p14:creationId xmlns:p14="http://schemas.microsoft.com/office/powerpoint/2010/main" val="1371740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6186309"/>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una vez que hemos creado nuestra vista similar a la parte superior.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Dos pasos: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controlador definir los datos de entrada de la vista.</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nuestra vista definir la estructura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para poder recibir esos datos.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@Controller: Utilizamos la clase </a:t>
            </a:r>
            <a:r>
              <a:rPr lang="es-ES" sz="1200" dirty="0" err="1">
                <a:latin typeface="Titillium Web" panose="00000500000000000000" pitchFamily="2" charset="0"/>
                <a:sym typeface="Wingdings" panose="05000000000000000000" pitchFamily="2" charset="2"/>
              </a:rPr>
              <a:t>Model</a:t>
            </a:r>
            <a:r>
              <a:rPr lang="es-ES" sz="1200" dirty="0">
                <a:latin typeface="Titillium Web" panose="00000500000000000000" pitchFamily="2" charset="0"/>
                <a:sym typeface="Wingdings" panose="05000000000000000000" pitchFamily="2" charset="2"/>
              </a:rPr>
              <a:t> para enviar los datos. Recuerden enviar los datos con un </a:t>
            </a:r>
            <a:r>
              <a:rPr lang="es-ES" sz="1200" dirty="0" err="1">
                <a:latin typeface="Titillium Web" panose="00000500000000000000" pitchFamily="2" charset="0"/>
                <a:sym typeface="Wingdings" panose="05000000000000000000" pitchFamily="2" charset="2"/>
              </a:rPr>
              <a:t>String</a:t>
            </a:r>
            <a:r>
              <a:rPr lang="es-ES" sz="1200" dirty="0">
                <a:latin typeface="Titillium Web" panose="00000500000000000000" pitchFamily="2" charset="0"/>
                <a:sym typeface="Wingdings" panose="05000000000000000000" pitchFamily="2" charset="2"/>
              </a:rPr>
              <a:t>, y en el </a:t>
            </a:r>
            <a:r>
              <a:rPr lang="es-ES" sz="1200" dirty="0" err="1">
                <a:latin typeface="Titillium Web" panose="00000500000000000000" pitchFamily="2" charset="0"/>
                <a:sym typeface="Wingdings" panose="05000000000000000000" pitchFamily="2" charset="2"/>
              </a:rPr>
              <a:t>return</a:t>
            </a:r>
            <a:r>
              <a:rPr lang="es-ES" sz="1200" dirty="0">
                <a:latin typeface="Titillium Web" panose="00000500000000000000" pitchFamily="2" charset="0"/>
                <a:sym typeface="Wingdings" panose="05000000000000000000" pitchFamily="2" charset="2"/>
              </a:rPr>
              <a:t> apuntar  a la página web recibirá los datos a partir del </a:t>
            </a:r>
            <a:r>
              <a:rPr lang="es-ES" sz="1200" dirty="0" err="1">
                <a:latin typeface="Titillium Web" panose="00000500000000000000" pitchFamily="2" charset="0"/>
                <a:sym typeface="Wingdings" panose="05000000000000000000" pitchFamily="2" charset="2"/>
              </a:rPr>
              <a:t>Model</a:t>
            </a:r>
            <a:r>
              <a:rPr lang="es-ES" sz="1200" dirty="0">
                <a:latin typeface="Titillium Web" panose="00000500000000000000" pitchFamily="2" charset="0"/>
                <a:sym typeface="Wingdings" panose="05000000000000000000" pitchFamily="2" charset="2"/>
              </a:rPr>
              <a:t>.</a:t>
            </a: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CC9A87DA-5CCC-E5DD-DDBC-15DCCD207956}"/>
              </a:ext>
            </a:extLst>
          </p:cNvPr>
          <p:cNvPicPr>
            <a:picLocks noChangeAspect="1"/>
          </p:cNvPicPr>
          <p:nvPr/>
        </p:nvPicPr>
        <p:blipFill>
          <a:blip r:embed="rId5"/>
          <a:stretch>
            <a:fillRect/>
          </a:stretch>
        </p:blipFill>
        <p:spPr>
          <a:xfrm>
            <a:off x="5699341" y="453239"/>
            <a:ext cx="3337929" cy="738882"/>
          </a:xfrm>
          <a:prstGeom prst="rect">
            <a:avLst/>
          </a:prstGeom>
        </p:spPr>
      </p:pic>
      <p:pic>
        <p:nvPicPr>
          <p:cNvPr id="11" name="Imagen 10">
            <a:extLst>
              <a:ext uri="{FF2B5EF4-FFF2-40B4-BE49-F238E27FC236}">
                <a16:creationId xmlns:a16="http://schemas.microsoft.com/office/drawing/2014/main" id="{2A350083-9A8D-EE7B-10A9-B226E32898E9}"/>
              </a:ext>
            </a:extLst>
          </p:cNvPr>
          <p:cNvPicPr>
            <a:picLocks noChangeAspect="1"/>
          </p:cNvPicPr>
          <p:nvPr/>
        </p:nvPicPr>
        <p:blipFill>
          <a:blip r:embed="rId6"/>
          <a:stretch>
            <a:fillRect/>
          </a:stretch>
        </p:blipFill>
        <p:spPr>
          <a:xfrm>
            <a:off x="3669669" y="4777480"/>
            <a:ext cx="3825528" cy="1704010"/>
          </a:xfrm>
          <a:prstGeom prst="rect">
            <a:avLst/>
          </a:prstGeom>
        </p:spPr>
      </p:pic>
    </p:spTree>
    <p:extLst>
      <p:ext uri="{BB962C8B-B14F-4D97-AF65-F5344CB8AC3E}">
        <p14:creationId xmlns:p14="http://schemas.microsoft.com/office/powerpoint/2010/main" val="400175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747897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una vez que hemos creado nuestra vista similar a la parte superior.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Dos pasos: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controlador definir los datos de entrada de la vista.</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nuestra vista definir la estructura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para poder recibir esos datos.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@Vista: Configuramos en la cabecera para usar el gestor de </a:t>
            </a:r>
            <a:r>
              <a:rPr lang="es-ES" sz="1200" dirty="0" err="1">
                <a:latin typeface="Titillium Web" panose="00000500000000000000" pitchFamily="2" charset="0"/>
                <a:sym typeface="Wingdings" panose="05000000000000000000" pitchFamily="2" charset="2"/>
              </a:rPr>
              <a:t>plantilllas</a:t>
            </a:r>
            <a:r>
              <a:rPr lang="es-ES" sz="1200" dirty="0">
                <a:latin typeface="Titillium Web" panose="00000500000000000000" pitchFamily="2" charset="0"/>
                <a:sym typeface="Wingdings" panose="05000000000000000000" pitchFamily="2" charset="2"/>
              </a:rPr>
              <a:t> de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para recibir los datos del controlador en la etiqueta del campo realizaremos: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&lt;h1 </a:t>
            </a:r>
            <a:r>
              <a:rPr lang="es-ES" sz="1200" dirty="0" err="1">
                <a:latin typeface="Titillium Web" panose="00000500000000000000" pitchFamily="2" charset="0"/>
                <a:sym typeface="Wingdings" panose="05000000000000000000" pitchFamily="2" charset="2"/>
              </a:rPr>
              <a:t>th:text</a:t>
            </a:r>
            <a:r>
              <a:rPr lang="es-ES" sz="1200" dirty="0">
                <a:latin typeface="Titillium Web" panose="00000500000000000000" pitchFamily="2" charset="0"/>
                <a:sym typeface="Wingdings" panose="05000000000000000000" pitchFamily="2" charset="2"/>
              </a:rPr>
              <a:t>=“${</a:t>
            </a:r>
            <a:r>
              <a:rPr lang="es-ES" sz="1200" dirty="0" err="1">
                <a:latin typeface="Titillium Web" panose="00000500000000000000" pitchFamily="2" charset="0"/>
                <a:sym typeface="Wingdings" panose="05000000000000000000" pitchFamily="2" charset="2"/>
              </a:rPr>
              <a:t>nombre_variable_controlador</a:t>
            </a:r>
            <a:r>
              <a:rPr lang="es-ES" sz="1200" dirty="0">
                <a:latin typeface="Titillium Web" panose="00000500000000000000" pitchFamily="2" charset="0"/>
                <a:sym typeface="Wingdings" panose="05000000000000000000" pitchFamily="2" charset="2"/>
              </a:rPr>
              <a:t>}”&gt; &lt;/h1&gt;</a:t>
            </a: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71D73539-973A-2F53-FA0D-D320685D88BA}"/>
              </a:ext>
            </a:extLst>
          </p:cNvPr>
          <p:cNvPicPr>
            <a:picLocks noChangeAspect="1"/>
          </p:cNvPicPr>
          <p:nvPr/>
        </p:nvPicPr>
        <p:blipFill>
          <a:blip r:embed="rId5"/>
          <a:stretch>
            <a:fillRect/>
          </a:stretch>
        </p:blipFill>
        <p:spPr>
          <a:xfrm>
            <a:off x="7139836" y="121700"/>
            <a:ext cx="3689014" cy="987295"/>
          </a:xfrm>
          <a:prstGeom prst="rect">
            <a:avLst/>
          </a:prstGeom>
        </p:spPr>
      </p:pic>
      <p:pic>
        <p:nvPicPr>
          <p:cNvPr id="10" name="Imagen 9">
            <a:extLst>
              <a:ext uri="{FF2B5EF4-FFF2-40B4-BE49-F238E27FC236}">
                <a16:creationId xmlns:a16="http://schemas.microsoft.com/office/drawing/2014/main" id="{67CC91AF-4C45-D50E-B6E8-EEF0DDFEFE7F}"/>
              </a:ext>
            </a:extLst>
          </p:cNvPr>
          <p:cNvPicPr>
            <a:picLocks noChangeAspect="1"/>
          </p:cNvPicPr>
          <p:nvPr/>
        </p:nvPicPr>
        <p:blipFill>
          <a:blip r:embed="rId6"/>
          <a:stretch>
            <a:fillRect/>
          </a:stretch>
        </p:blipFill>
        <p:spPr>
          <a:xfrm>
            <a:off x="7139836" y="1173230"/>
            <a:ext cx="3689015" cy="1904293"/>
          </a:xfrm>
          <a:prstGeom prst="rect">
            <a:avLst/>
          </a:prstGeom>
        </p:spPr>
      </p:pic>
    </p:spTree>
    <p:extLst>
      <p:ext uri="{BB962C8B-B14F-4D97-AF65-F5344CB8AC3E}">
        <p14:creationId xmlns:p14="http://schemas.microsoft.com/office/powerpoint/2010/main" val="3151998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creamos la vista: </a:t>
            </a:r>
            <a:r>
              <a:rPr lang="es-ES" sz="1200" dirty="0" err="1">
                <a:latin typeface="Titillium Web" panose="00000500000000000000" pitchFamily="2" charset="0"/>
                <a:sym typeface="Wingdings" panose="05000000000000000000" pitchFamily="2" charset="2"/>
              </a:rPr>
              <a:t>Resources</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Template</a:t>
            </a:r>
            <a:r>
              <a:rPr lang="es-ES" sz="1200" dirty="0">
                <a:latin typeface="Titillium Web" panose="00000500000000000000" pitchFamily="2" charset="0"/>
                <a:sym typeface="Wingdings" panose="05000000000000000000" pitchFamily="2" charset="2"/>
              </a:rPr>
              <a:t>( login.html)</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una vez que hemos creado nuestra vista similar a la parte superior.</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Dos pasos:</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nuestro controlador definir los datos de entrada de la vista.</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nuestra vista definir la estructura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para poder recibir esos datos.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ejecutamos nuestra aplicación y accedemos a la url:</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2"/>
            <a:r>
              <a:rPr lang="es-ES" sz="1200" dirty="0">
                <a:solidFill>
                  <a:schemeClr val="accent3">
                    <a:lumMod val="60000"/>
                    <a:lumOff val="40000"/>
                  </a:schemeClr>
                </a:solidFill>
                <a:latin typeface="Titillium Web" panose="00000500000000000000" pitchFamily="2" charset="0"/>
                <a:sym typeface="Wingdings" panose="05000000000000000000" pitchFamily="2" charset="2"/>
              </a:rPr>
              <a:t> 	http://localhost:8080/user/login</a:t>
            </a: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14231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66940"/>
            <a:ext cx="9079954" cy="175432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5BB080C9-5360-6881-0267-5BBBC6972259}"/>
              </a:ext>
            </a:extLst>
          </p:cNvPr>
          <p:cNvPicPr>
            <a:picLocks noChangeAspect="1"/>
          </p:cNvPicPr>
          <p:nvPr/>
        </p:nvPicPr>
        <p:blipFill>
          <a:blip r:embed="rId5"/>
          <a:stretch>
            <a:fillRect/>
          </a:stretch>
        </p:blipFill>
        <p:spPr>
          <a:xfrm>
            <a:off x="3303802" y="2050742"/>
            <a:ext cx="5845978" cy="4105922"/>
          </a:xfrm>
          <a:prstGeom prst="rect">
            <a:avLst/>
          </a:prstGeom>
        </p:spPr>
      </p:pic>
    </p:spTree>
    <p:extLst>
      <p:ext uri="{BB962C8B-B14F-4D97-AF65-F5344CB8AC3E}">
        <p14:creationId xmlns:p14="http://schemas.microsoft.com/office/powerpoint/2010/main" val="247109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185104" y="1951312"/>
            <a:ext cx="9079954" cy="6555641"/>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Información  destacable:</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En Spring </a:t>
            </a:r>
            <a:r>
              <a:rPr lang="es-ES" sz="1200" dirty="0" err="1">
                <a:latin typeface="Titillium Web" panose="00000500000000000000" pitchFamily="2" charset="0"/>
                <a:sym typeface="Wingdings" panose="05000000000000000000" pitchFamily="2" charset="2"/>
              </a:rPr>
              <a:t>Dashboard</a:t>
            </a:r>
            <a:r>
              <a:rPr lang="es-ES" sz="1200" dirty="0">
                <a:latin typeface="Titillium Web" panose="00000500000000000000" pitchFamily="2" charset="0"/>
                <a:sym typeface="Wingdings" panose="05000000000000000000" pitchFamily="2" charset="2"/>
              </a:rPr>
              <a:t> ya tendríamos datos:</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Ya tendríamos configurado los </a:t>
            </a:r>
            <a:r>
              <a:rPr lang="es-ES" sz="1200" dirty="0" err="1">
                <a:latin typeface="Titillium Web" panose="00000500000000000000" pitchFamily="2" charset="0"/>
                <a:sym typeface="Wingdings" panose="05000000000000000000" pitchFamily="2" charset="2"/>
              </a:rPr>
              <a:t>Bean</a:t>
            </a:r>
            <a:r>
              <a:rPr lang="es-ES" sz="1200" dirty="0">
                <a:latin typeface="Titillium Web" panose="00000500000000000000" pitchFamily="2" charset="0"/>
                <a:sym typeface="Wingdings" panose="05000000000000000000" pitchFamily="2" charset="2"/>
              </a:rPr>
              <a:t> que están definidos</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Y en </a:t>
            </a:r>
            <a:r>
              <a:rPr lang="es-ES" sz="1200" dirty="0" err="1">
                <a:latin typeface="Titillium Web" panose="00000500000000000000" pitchFamily="2" charset="0"/>
                <a:sym typeface="Wingdings" panose="05000000000000000000" pitchFamily="2" charset="2"/>
              </a:rPr>
              <a:t>Endpoints</a:t>
            </a:r>
            <a:r>
              <a:rPr lang="es-ES" sz="1200" dirty="0">
                <a:latin typeface="Titillium Web" panose="00000500000000000000" pitchFamily="2" charset="0"/>
                <a:sym typeface="Wingdings" panose="05000000000000000000" pitchFamily="2" charset="2"/>
              </a:rPr>
              <a:t>, tendríamos ya definido nuestro primer </a:t>
            </a:r>
            <a:r>
              <a:rPr lang="es-ES" sz="1200" dirty="0" err="1">
                <a:latin typeface="Titillium Web" panose="00000500000000000000" pitchFamily="2" charset="0"/>
                <a:sym typeface="Wingdings" panose="05000000000000000000" pitchFamily="2" charset="2"/>
              </a:rPr>
              <a:t>Endpoint</a:t>
            </a:r>
            <a:r>
              <a:rPr lang="es-ES" sz="1200" dirty="0">
                <a:latin typeface="Titillium Web" panose="00000500000000000000" pitchFamily="2" charset="0"/>
                <a:sym typeface="Wingdings" panose="05000000000000000000" pitchFamily="2" charset="2"/>
              </a:rPr>
              <a:t>.</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07BD7C9-BBAF-B5A8-A5C7-EC46B2A7826C}"/>
              </a:ext>
            </a:extLst>
          </p:cNvPr>
          <p:cNvPicPr>
            <a:picLocks noChangeAspect="1"/>
          </p:cNvPicPr>
          <p:nvPr/>
        </p:nvPicPr>
        <p:blipFill>
          <a:blip r:embed="rId5"/>
          <a:stretch>
            <a:fillRect/>
          </a:stretch>
        </p:blipFill>
        <p:spPr>
          <a:xfrm>
            <a:off x="5538895" y="373267"/>
            <a:ext cx="4454191" cy="713690"/>
          </a:xfrm>
          <a:prstGeom prst="rect">
            <a:avLst/>
          </a:prstGeom>
        </p:spPr>
      </p:pic>
      <p:pic>
        <p:nvPicPr>
          <p:cNvPr id="9" name="Imagen 8">
            <a:extLst>
              <a:ext uri="{FF2B5EF4-FFF2-40B4-BE49-F238E27FC236}">
                <a16:creationId xmlns:a16="http://schemas.microsoft.com/office/drawing/2014/main" id="{90232DF0-5C48-606A-33F8-81BEF581B9F3}"/>
              </a:ext>
            </a:extLst>
          </p:cNvPr>
          <p:cNvPicPr>
            <a:picLocks noChangeAspect="1"/>
          </p:cNvPicPr>
          <p:nvPr/>
        </p:nvPicPr>
        <p:blipFill>
          <a:blip r:embed="rId6"/>
          <a:stretch>
            <a:fillRect/>
          </a:stretch>
        </p:blipFill>
        <p:spPr>
          <a:xfrm>
            <a:off x="5538895" y="1237621"/>
            <a:ext cx="4324954" cy="1000265"/>
          </a:xfrm>
          <a:prstGeom prst="rect">
            <a:avLst/>
          </a:prstGeom>
        </p:spPr>
      </p:pic>
      <p:pic>
        <p:nvPicPr>
          <p:cNvPr id="12" name="Imagen 11">
            <a:extLst>
              <a:ext uri="{FF2B5EF4-FFF2-40B4-BE49-F238E27FC236}">
                <a16:creationId xmlns:a16="http://schemas.microsoft.com/office/drawing/2014/main" id="{9E008C56-DCA9-6F3C-2439-6F88815D4DEA}"/>
              </a:ext>
            </a:extLst>
          </p:cNvPr>
          <p:cNvPicPr>
            <a:picLocks noChangeAspect="1"/>
          </p:cNvPicPr>
          <p:nvPr/>
        </p:nvPicPr>
        <p:blipFill>
          <a:blip r:embed="rId7"/>
          <a:stretch>
            <a:fillRect/>
          </a:stretch>
        </p:blipFill>
        <p:spPr>
          <a:xfrm>
            <a:off x="2955472" y="4480435"/>
            <a:ext cx="6547784" cy="2004298"/>
          </a:xfrm>
          <a:prstGeom prst="rect">
            <a:avLst/>
          </a:prstGeom>
        </p:spPr>
      </p:pic>
    </p:spTree>
    <p:extLst>
      <p:ext uri="{BB962C8B-B14F-4D97-AF65-F5344CB8AC3E}">
        <p14:creationId xmlns:p14="http://schemas.microsoft.com/office/powerpoint/2010/main" val="66341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136118" y="1951312"/>
            <a:ext cx="9079954" cy="5078313"/>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Vemos nuestra aplicación Web.</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E386F605-0FE3-ED48-CF0A-7A4435E32B30}"/>
              </a:ext>
            </a:extLst>
          </p:cNvPr>
          <p:cNvPicPr>
            <a:picLocks noChangeAspect="1"/>
          </p:cNvPicPr>
          <p:nvPr/>
        </p:nvPicPr>
        <p:blipFill>
          <a:blip r:embed="rId5"/>
          <a:stretch>
            <a:fillRect/>
          </a:stretch>
        </p:blipFill>
        <p:spPr>
          <a:xfrm>
            <a:off x="2209194" y="2966975"/>
            <a:ext cx="8327757" cy="2031325"/>
          </a:xfrm>
          <a:prstGeom prst="rect">
            <a:avLst/>
          </a:prstGeom>
        </p:spPr>
      </p:pic>
    </p:spTree>
    <p:extLst>
      <p:ext uri="{BB962C8B-B14F-4D97-AF65-F5344CB8AC3E}">
        <p14:creationId xmlns:p14="http://schemas.microsoft.com/office/powerpoint/2010/main" val="4240154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136118" y="1951312"/>
            <a:ext cx="9079954" cy="7294305"/>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Una vez visto el paso a paso. </a:t>
            </a:r>
          </a:p>
          <a:p>
            <a:pPr lvl="2"/>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Ejercicio.</a:t>
            </a:r>
          </a:p>
          <a:p>
            <a:pPr lvl="3"/>
            <a:endParaRPr lang="es-ES" sz="1200" dirty="0">
              <a:latin typeface="Titillium Web" panose="00000500000000000000" pitchFamily="2" charset="0"/>
              <a:sym typeface="Wingdings" panose="05000000000000000000" pitchFamily="2" charset="2"/>
            </a:endParaRPr>
          </a:p>
          <a:p>
            <a:pPr lvl="3"/>
            <a:r>
              <a:rPr lang="es-ES" sz="1200" dirty="0">
                <a:latin typeface="Titillium Web" panose="00000500000000000000" pitchFamily="2" charset="0"/>
                <a:sym typeface="Wingdings" panose="05000000000000000000" pitchFamily="2" charset="2"/>
              </a:rPr>
              <a:t>Generar un aplicación Web en Spring donde podéis escoger la temática que vosotros queráis:</a:t>
            </a:r>
          </a:p>
          <a:p>
            <a:pPr lvl="3"/>
            <a:r>
              <a:rPr lang="es-ES" sz="1200" dirty="0">
                <a:latin typeface="Titillium Web" panose="00000500000000000000" pitchFamily="2" charset="0"/>
                <a:sym typeface="Wingdings" panose="05000000000000000000" pitchFamily="2" charset="2"/>
              </a:rPr>
              <a:t>Para este primer ejercicio:</a:t>
            </a: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Generar un formulario de </a:t>
            </a:r>
            <a:r>
              <a:rPr lang="es-ES" sz="1200" dirty="0" err="1">
                <a:latin typeface="Titillium Web" panose="00000500000000000000" pitchFamily="2" charset="0"/>
                <a:sym typeface="Wingdings" panose="05000000000000000000" pitchFamily="2" charset="2"/>
              </a:rPr>
              <a:t>login</a:t>
            </a:r>
            <a:r>
              <a:rPr lang="es-ES" sz="1200" dirty="0">
                <a:latin typeface="Titillium Web" panose="00000500000000000000" pitchFamily="2" charset="0"/>
                <a:sym typeface="Wingdings" panose="05000000000000000000" pitchFamily="2" charset="2"/>
              </a:rPr>
              <a:t>: Donde los datos van desde el Controlador a la Vista. </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Podéis seguir las explicaciones realizadas.</a:t>
            </a:r>
          </a:p>
          <a:p>
            <a:pPr marL="2000250" lvl="4"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Podéis utilizar el PowerPoint.</a:t>
            </a: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2000250" lvl="4"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4"/>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543050" lvl="3"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lvl="3"/>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810DBC45-8631-2AAB-F77A-39DB90A961A7}"/>
              </a:ext>
            </a:extLst>
          </p:cNvPr>
          <p:cNvPicPr>
            <a:picLocks noChangeAspect="1"/>
          </p:cNvPicPr>
          <p:nvPr/>
        </p:nvPicPr>
        <p:blipFill>
          <a:blip r:embed="rId5"/>
          <a:stretch>
            <a:fillRect/>
          </a:stretch>
        </p:blipFill>
        <p:spPr>
          <a:xfrm>
            <a:off x="3164890" y="4587781"/>
            <a:ext cx="5584894" cy="2021365"/>
          </a:xfrm>
          <a:prstGeom prst="rect">
            <a:avLst/>
          </a:prstGeom>
        </p:spPr>
      </p:pic>
    </p:spTree>
    <p:extLst>
      <p:ext uri="{BB962C8B-B14F-4D97-AF65-F5344CB8AC3E}">
        <p14:creationId xmlns:p14="http://schemas.microsoft.com/office/powerpoint/2010/main" val="348425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66940"/>
            <a:ext cx="9079954" cy="3416320"/>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r>
              <a:rPr lang="es-ES" sz="1200" b="1" dirty="0">
                <a:latin typeface="Titillium Web" panose="00000500000000000000" pitchFamily="2" charset="0"/>
                <a:sym typeface="Wingdings" panose="05000000000000000000" pitchFamily="2" charset="2"/>
              </a:rPr>
              <a:t>Modelo</a:t>
            </a:r>
            <a:r>
              <a:rPr lang="es-ES" sz="1200" dirty="0">
                <a:latin typeface="Titillium Web" panose="00000500000000000000" pitchFamily="2" charset="0"/>
                <a:sym typeface="Wingdings" panose="05000000000000000000" pitchFamily="2" charset="2"/>
              </a:rPr>
              <a:t>: MySQL Gestor de Base de datos.</a:t>
            </a:r>
          </a:p>
          <a:p>
            <a:pPr lvl="1"/>
            <a:endParaRPr lang="es-ES" sz="1200" dirty="0">
              <a:latin typeface="Titillium Web" panose="00000500000000000000" pitchFamily="2" charset="0"/>
              <a:sym typeface="Wingdings" panose="05000000000000000000" pitchFamily="2" charset="2"/>
            </a:endParaRPr>
          </a:p>
          <a:p>
            <a:pPr lvl="1"/>
            <a:r>
              <a:rPr lang="es-ES" sz="1200" b="1" dirty="0">
                <a:latin typeface="Titillium Web" panose="00000500000000000000" pitchFamily="2" charset="0"/>
                <a:sym typeface="Wingdings" panose="05000000000000000000" pitchFamily="2" charset="2"/>
              </a:rPr>
              <a:t>Vista</a:t>
            </a:r>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Ampliamos.</a:t>
            </a:r>
          </a:p>
          <a:p>
            <a:pPr lvl="1"/>
            <a:endParaRPr lang="es-ES" sz="1200" dirty="0">
              <a:latin typeface="Titillium Web" panose="00000500000000000000" pitchFamily="2" charset="0"/>
              <a:sym typeface="Wingdings" panose="05000000000000000000" pitchFamily="2" charset="2"/>
            </a:endParaRPr>
          </a:p>
          <a:p>
            <a:pPr lvl="1"/>
            <a:r>
              <a:rPr lang="es-ES" sz="1200" b="1" dirty="0">
                <a:latin typeface="Titillium Web" panose="00000500000000000000" pitchFamily="2" charset="0"/>
                <a:sym typeface="Wingdings" panose="05000000000000000000" pitchFamily="2" charset="2"/>
              </a:rPr>
              <a:t>Controlado</a:t>
            </a:r>
            <a:r>
              <a:rPr lang="es-ES" sz="1200" dirty="0">
                <a:latin typeface="Titillium Web" panose="00000500000000000000" pitchFamily="2" charset="0"/>
                <a:sym typeface="Wingdings" panose="05000000000000000000" pitchFamily="2" charset="2"/>
              </a:rPr>
              <a:t>r: @Controller</a:t>
            </a: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A082A0F9-CF3A-C210-D8A2-262A3F09FF06}"/>
              </a:ext>
            </a:extLst>
          </p:cNvPr>
          <p:cNvPicPr>
            <a:picLocks noChangeAspect="1"/>
          </p:cNvPicPr>
          <p:nvPr/>
        </p:nvPicPr>
        <p:blipFill>
          <a:blip r:embed="rId5"/>
          <a:stretch>
            <a:fillRect/>
          </a:stretch>
        </p:blipFill>
        <p:spPr>
          <a:xfrm>
            <a:off x="5457054" y="1252177"/>
            <a:ext cx="5077534" cy="3181794"/>
          </a:xfrm>
          <a:prstGeom prst="rect">
            <a:avLst/>
          </a:prstGeom>
        </p:spPr>
      </p:pic>
    </p:spTree>
    <p:extLst>
      <p:ext uri="{BB962C8B-B14F-4D97-AF65-F5344CB8AC3E}">
        <p14:creationId xmlns:p14="http://schemas.microsoft.com/office/powerpoint/2010/main" val="186037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97031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Dependencias:</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Spring Web.</a:t>
            </a:r>
          </a:p>
          <a:p>
            <a:pPr lvl="1"/>
            <a:r>
              <a:rPr lang="es-ES" sz="1200" dirty="0">
                <a:latin typeface="Titillium Web" panose="00000500000000000000" pitchFamily="2" charset="0"/>
                <a:sym typeface="Wingdings" panose="05000000000000000000" pitchFamily="2" charset="2"/>
              </a:rPr>
              <a:t>	Spring </a:t>
            </a:r>
            <a:r>
              <a:rPr lang="es-ES" sz="1200" dirty="0" err="1">
                <a:latin typeface="Titillium Web" panose="00000500000000000000" pitchFamily="2" charset="0"/>
                <a:sym typeface="Wingdings" panose="05000000000000000000" pitchFamily="2" charset="2"/>
              </a:rPr>
              <a:t>DevTools</a:t>
            </a:r>
            <a:r>
              <a:rPr lang="es-ES" sz="1200" dirty="0">
                <a:latin typeface="Titillium Web" panose="00000500000000000000" pitchFamily="2" charset="0"/>
                <a:sym typeface="Wingdings" panose="05000000000000000000" pitchFamily="2" charset="2"/>
              </a:rPr>
              <a:t>.</a:t>
            </a:r>
          </a:p>
          <a:p>
            <a:pPr lvl="1"/>
            <a:r>
              <a:rPr lang="es-ES" sz="1200" dirty="0">
                <a:latin typeface="Titillium Web" panose="00000500000000000000" pitchFamily="2" charset="0"/>
                <a:sym typeface="Wingdings" panose="05000000000000000000" pitchFamily="2" charset="2"/>
              </a:rPr>
              <a:t>	</a:t>
            </a:r>
            <a:r>
              <a:rPr lang="es-ES" sz="1200" dirty="0" err="1">
                <a:latin typeface="Titillium Web" panose="00000500000000000000" pitchFamily="2" charset="0"/>
                <a:sym typeface="Wingdings" panose="05000000000000000000" pitchFamily="2" charset="2"/>
              </a:rPr>
              <a:t>Thymeleaf</a:t>
            </a:r>
            <a:r>
              <a:rPr lang="es-ES" sz="1200" dirty="0">
                <a:latin typeface="Titillium Web" panose="00000500000000000000" pitchFamily="2" charset="0"/>
                <a:sym typeface="Wingdings" panose="05000000000000000000" pitchFamily="2" charset="2"/>
              </a:rPr>
              <a:t> Motor de </a:t>
            </a:r>
            <a:r>
              <a:rPr lang="es-ES" sz="1200" dirty="0" err="1">
                <a:latin typeface="Titillium Web" panose="00000500000000000000" pitchFamily="2" charset="0"/>
                <a:sym typeface="Wingdings" panose="05000000000000000000" pitchFamily="2" charset="2"/>
              </a:rPr>
              <a:t>Templates</a:t>
            </a:r>
            <a:r>
              <a:rPr lang="es-ES" sz="1200" dirty="0">
                <a:latin typeface="Titillium Web" panose="00000500000000000000" pitchFamily="2" charset="0"/>
                <a:sym typeface="Wingdings" panose="05000000000000000000" pitchFamily="2" charset="2"/>
              </a:rPr>
              <a:t>.</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r>
              <a:rPr lang="es-ES" sz="1200" dirty="0">
                <a:latin typeface="Titillium Web" panose="00000500000000000000" pitchFamily="2" charset="0"/>
                <a:sym typeface="Wingdings" panose="05000000000000000000" pitchFamily="2" charset="2"/>
              </a:rPr>
              <a:t>Vemos el paso a paso para la creación del proyecto.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spTree>
    <p:extLst>
      <p:ext uri="{BB962C8B-B14F-4D97-AF65-F5344CB8AC3E}">
        <p14:creationId xmlns:p14="http://schemas.microsoft.com/office/powerpoint/2010/main" val="244436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2677656"/>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7C4E672F-86CF-A3BE-0B30-0C5ACA0EEEE4}"/>
              </a:ext>
            </a:extLst>
          </p:cNvPr>
          <p:cNvPicPr>
            <a:picLocks noChangeAspect="1"/>
          </p:cNvPicPr>
          <p:nvPr/>
        </p:nvPicPr>
        <p:blipFill>
          <a:blip r:embed="rId5"/>
          <a:stretch>
            <a:fillRect/>
          </a:stretch>
        </p:blipFill>
        <p:spPr>
          <a:xfrm>
            <a:off x="1438183" y="2745912"/>
            <a:ext cx="3951656" cy="3767552"/>
          </a:xfrm>
          <a:prstGeom prst="rect">
            <a:avLst/>
          </a:prstGeom>
        </p:spPr>
      </p:pic>
      <p:pic>
        <p:nvPicPr>
          <p:cNvPr id="8" name="Imagen 7">
            <a:extLst>
              <a:ext uri="{FF2B5EF4-FFF2-40B4-BE49-F238E27FC236}">
                <a16:creationId xmlns:a16="http://schemas.microsoft.com/office/drawing/2014/main" id="{E3EA22AC-11D1-00F1-839C-45E6E5C8E31B}"/>
              </a:ext>
            </a:extLst>
          </p:cNvPr>
          <p:cNvPicPr>
            <a:picLocks noChangeAspect="1"/>
          </p:cNvPicPr>
          <p:nvPr/>
        </p:nvPicPr>
        <p:blipFill>
          <a:blip r:embed="rId6"/>
          <a:stretch>
            <a:fillRect/>
          </a:stretch>
        </p:blipFill>
        <p:spPr>
          <a:xfrm>
            <a:off x="5673538" y="1005340"/>
            <a:ext cx="5668166" cy="1933845"/>
          </a:xfrm>
          <a:prstGeom prst="rect">
            <a:avLst/>
          </a:prstGeom>
        </p:spPr>
      </p:pic>
      <p:pic>
        <p:nvPicPr>
          <p:cNvPr id="10" name="Imagen 9">
            <a:extLst>
              <a:ext uri="{FF2B5EF4-FFF2-40B4-BE49-F238E27FC236}">
                <a16:creationId xmlns:a16="http://schemas.microsoft.com/office/drawing/2014/main" id="{F5B510D2-451D-1183-1A8E-C94D588F2994}"/>
              </a:ext>
            </a:extLst>
          </p:cNvPr>
          <p:cNvPicPr>
            <a:picLocks noChangeAspect="1"/>
          </p:cNvPicPr>
          <p:nvPr/>
        </p:nvPicPr>
        <p:blipFill>
          <a:blip r:embed="rId7"/>
          <a:stretch>
            <a:fillRect/>
          </a:stretch>
        </p:blipFill>
        <p:spPr>
          <a:xfrm>
            <a:off x="5673538" y="3036665"/>
            <a:ext cx="4420217" cy="776396"/>
          </a:xfrm>
          <a:prstGeom prst="rect">
            <a:avLst/>
          </a:prstGeom>
        </p:spPr>
      </p:pic>
      <p:pic>
        <p:nvPicPr>
          <p:cNvPr id="12" name="Imagen 11">
            <a:extLst>
              <a:ext uri="{FF2B5EF4-FFF2-40B4-BE49-F238E27FC236}">
                <a16:creationId xmlns:a16="http://schemas.microsoft.com/office/drawing/2014/main" id="{CFD4487F-507D-4331-00E6-32F2BC7BD4DE}"/>
              </a:ext>
            </a:extLst>
          </p:cNvPr>
          <p:cNvPicPr>
            <a:picLocks noChangeAspect="1"/>
          </p:cNvPicPr>
          <p:nvPr/>
        </p:nvPicPr>
        <p:blipFill>
          <a:blip r:embed="rId8"/>
          <a:stretch>
            <a:fillRect/>
          </a:stretch>
        </p:blipFill>
        <p:spPr>
          <a:xfrm>
            <a:off x="5673538" y="3882751"/>
            <a:ext cx="5435983" cy="1406896"/>
          </a:xfrm>
          <a:prstGeom prst="rect">
            <a:avLst/>
          </a:prstGeom>
        </p:spPr>
      </p:pic>
    </p:spTree>
    <p:extLst>
      <p:ext uri="{BB962C8B-B14F-4D97-AF65-F5344CB8AC3E}">
        <p14:creationId xmlns:p14="http://schemas.microsoft.com/office/powerpoint/2010/main" val="183008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286232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este primer modelo que vamos a diseñar:</a:t>
            </a: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 </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F5A44952-F57C-36C8-CB50-2CBC8B38A46D}"/>
              </a:ext>
            </a:extLst>
          </p:cNvPr>
          <p:cNvPicPr>
            <a:picLocks noChangeAspect="1"/>
          </p:cNvPicPr>
          <p:nvPr/>
        </p:nvPicPr>
        <p:blipFill>
          <a:blip r:embed="rId5"/>
          <a:stretch>
            <a:fillRect/>
          </a:stretch>
        </p:blipFill>
        <p:spPr>
          <a:xfrm>
            <a:off x="1768617" y="2885656"/>
            <a:ext cx="8280905" cy="2139719"/>
          </a:xfrm>
          <a:prstGeom prst="rect">
            <a:avLst/>
          </a:prstGeom>
        </p:spPr>
      </p:pic>
    </p:spTree>
    <p:extLst>
      <p:ext uri="{BB962C8B-B14F-4D97-AF65-F5344CB8AC3E}">
        <p14:creationId xmlns:p14="http://schemas.microsoft.com/office/powerpoint/2010/main" val="153281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970318"/>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0145580F-6EC2-F382-5806-7DDDBCB06977}"/>
              </a:ext>
            </a:extLst>
          </p:cNvPr>
          <p:cNvPicPr>
            <a:picLocks noChangeAspect="1"/>
          </p:cNvPicPr>
          <p:nvPr/>
        </p:nvPicPr>
        <p:blipFill>
          <a:blip r:embed="rId5"/>
          <a:stretch>
            <a:fillRect/>
          </a:stretch>
        </p:blipFill>
        <p:spPr>
          <a:xfrm>
            <a:off x="308259" y="3692287"/>
            <a:ext cx="4552052" cy="1196207"/>
          </a:xfrm>
          <a:prstGeom prst="rect">
            <a:avLst/>
          </a:prstGeom>
        </p:spPr>
      </p:pic>
      <p:pic>
        <p:nvPicPr>
          <p:cNvPr id="8" name="Imagen 7">
            <a:extLst>
              <a:ext uri="{FF2B5EF4-FFF2-40B4-BE49-F238E27FC236}">
                <a16:creationId xmlns:a16="http://schemas.microsoft.com/office/drawing/2014/main" id="{F7085593-0AAA-8CF1-0218-F4E3E35D7FA4}"/>
              </a:ext>
            </a:extLst>
          </p:cNvPr>
          <p:cNvPicPr>
            <a:picLocks noChangeAspect="1"/>
          </p:cNvPicPr>
          <p:nvPr/>
        </p:nvPicPr>
        <p:blipFill>
          <a:blip r:embed="rId6"/>
          <a:stretch>
            <a:fillRect/>
          </a:stretch>
        </p:blipFill>
        <p:spPr>
          <a:xfrm>
            <a:off x="5010539" y="3760926"/>
            <a:ext cx="5397909" cy="1990746"/>
          </a:xfrm>
          <a:prstGeom prst="rect">
            <a:avLst/>
          </a:prstGeom>
        </p:spPr>
      </p:pic>
      <p:pic>
        <p:nvPicPr>
          <p:cNvPr id="10" name="Imagen 9">
            <a:extLst>
              <a:ext uri="{FF2B5EF4-FFF2-40B4-BE49-F238E27FC236}">
                <a16:creationId xmlns:a16="http://schemas.microsoft.com/office/drawing/2014/main" id="{B5187483-1AB9-DF03-4485-1C270A8886DA}"/>
              </a:ext>
            </a:extLst>
          </p:cNvPr>
          <p:cNvPicPr>
            <a:picLocks noChangeAspect="1"/>
          </p:cNvPicPr>
          <p:nvPr/>
        </p:nvPicPr>
        <p:blipFill>
          <a:blip r:embed="rId7"/>
          <a:stretch>
            <a:fillRect/>
          </a:stretch>
        </p:blipFill>
        <p:spPr>
          <a:xfrm>
            <a:off x="524656" y="5008884"/>
            <a:ext cx="4153480" cy="1209844"/>
          </a:xfrm>
          <a:prstGeom prst="rect">
            <a:avLst/>
          </a:prstGeom>
        </p:spPr>
      </p:pic>
    </p:spTree>
    <p:extLst>
      <p:ext uri="{BB962C8B-B14F-4D97-AF65-F5344CB8AC3E}">
        <p14:creationId xmlns:p14="http://schemas.microsoft.com/office/powerpoint/2010/main" val="57535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4154984"/>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7" name="Imagen 6">
            <a:extLst>
              <a:ext uri="{FF2B5EF4-FFF2-40B4-BE49-F238E27FC236}">
                <a16:creationId xmlns:a16="http://schemas.microsoft.com/office/drawing/2014/main" id="{4BCEEAEC-FEC8-F905-9866-FA3B0610C0B3}"/>
              </a:ext>
            </a:extLst>
          </p:cNvPr>
          <p:cNvPicPr>
            <a:picLocks noChangeAspect="1"/>
          </p:cNvPicPr>
          <p:nvPr/>
        </p:nvPicPr>
        <p:blipFill>
          <a:blip r:embed="rId5"/>
          <a:stretch>
            <a:fillRect/>
          </a:stretch>
        </p:blipFill>
        <p:spPr>
          <a:xfrm>
            <a:off x="1858392" y="3891026"/>
            <a:ext cx="5973009" cy="1086002"/>
          </a:xfrm>
          <a:prstGeom prst="rect">
            <a:avLst/>
          </a:prstGeom>
        </p:spPr>
      </p:pic>
      <p:pic>
        <p:nvPicPr>
          <p:cNvPr id="11" name="Imagen 10">
            <a:extLst>
              <a:ext uri="{FF2B5EF4-FFF2-40B4-BE49-F238E27FC236}">
                <a16:creationId xmlns:a16="http://schemas.microsoft.com/office/drawing/2014/main" id="{29FAF3AA-ECA0-BFD0-EA9B-2C39741FE794}"/>
              </a:ext>
            </a:extLst>
          </p:cNvPr>
          <p:cNvPicPr>
            <a:picLocks noChangeAspect="1"/>
          </p:cNvPicPr>
          <p:nvPr/>
        </p:nvPicPr>
        <p:blipFill>
          <a:blip r:embed="rId6"/>
          <a:stretch>
            <a:fillRect/>
          </a:stretch>
        </p:blipFill>
        <p:spPr>
          <a:xfrm>
            <a:off x="2665477" y="5139305"/>
            <a:ext cx="6506483" cy="1267002"/>
          </a:xfrm>
          <a:prstGeom prst="rect">
            <a:avLst/>
          </a:prstGeom>
        </p:spPr>
      </p:pic>
    </p:spTree>
    <p:extLst>
      <p:ext uri="{BB962C8B-B14F-4D97-AF65-F5344CB8AC3E}">
        <p14:creationId xmlns:p14="http://schemas.microsoft.com/office/powerpoint/2010/main" val="211780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Nuestro Equipo">
            <a:extLst>
              <a:ext uri="{FF2B5EF4-FFF2-40B4-BE49-F238E27FC236}">
                <a16:creationId xmlns:a16="http://schemas.microsoft.com/office/drawing/2014/main" id="{9948F5C4-A11B-BB63-E587-6CEB747B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3858" y="6068461"/>
            <a:ext cx="675692" cy="67569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1FA320B-398B-F9F1-38EA-BAF5DD083F19}"/>
              </a:ext>
            </a:extLst>
          </p:cNvPr>
          <p:cNvSpPr txBox="1"/>
          <p:nvPr/>
        </p:nvSpPr>
        <p:spPr>
          <a:xfrm>
            <a:off x="1253654" y="935650"/>
            <a:ext cx="9079954" cy="2031325"/>
          </a:xfrm>
          <a:prstGeom prst="rect">
            <a:avLst/>
          </a:prstGeom>
          <a:noFill/>
        </p:spPr>
        <p:txBody>
          <a:bodyPr wrap="square" rtlCol="0">
            <a:spAutoFit/>
          </a:bodyPr>
          <a:lstStyle/>
          <a:p>
            <a:r>
              <a:rPr lang="es-ES" dirty="0"/>
              <a:t>SPRING FRAMEWORK</a:t>
            </a:r>
          </a:p>
          <a:p>
            <a:pPr lvl="1"/>
            <a:endParaRPr lang="es-ES" sz="1200" dirty="0">
              <a:solidFill>
                <a:srgbClr val="FF0000"/>
              </a:solidFill>
              <a:latin typeface="Titillium Web" panose="00000500000000000000" pitchFamily="2" charset="0"/>
            </a:endParaRPr>
          </a:p>
          <a:p>
            <a:pPr lvl="1"/>
            <a:endParaRPr lang="es-ES" sz="1200" dirty="0">
              <a:solidFill>
                <a:schemeClr val="accent4">
                  <a:lumMod val="60000"/>
                  <a:lumOff val="40000"/>
                </a:schemeClr>
              </a:solidFill>
              <a:latin typeface="Titillium Web" panose="00000500000000000000" pitchFamily="2" charset="0"/>
            </a:endParaRPr>
          </a:p>
          <a:p>
            <a:pPr lvl="1"/>
            <a:r>
              <a:rPr lang="es-ES" sz="1200" dirty="0">
                <a:solidFill>
                  <a:schemeClr val="accent4">
                    <a:lumMod val="60000"/>
                    <a:lumOff val="40000"/>
                  </a:schemeClr>
                </a:solidFill>
                <a:latin typeface="Titillium Web" panose="00000500000000000000" pitchFamily="2" charset="0"/>
              </a:rPr>
              <a:t>SPRING MVC</a:t>
            </a:r>
          </a:p>
          <a:p>
            <a:pPr lvl="1"/>
            <a:endParaRPr lang="es-ES" sz="1200" dirty="0">
              <a:solidFill>
                <a:schemeClr val="accent4">
                  <a:lumMod val="60000"/>
                  <a:lumOff val="40000"/>
                </a:schemeClr>
              </a:solidFill>
              <a:latin typeface="Titillium Web" panose="00000500000000000000" pitchFamily="2" charset="0"/>
            </a:endParaRPr>
          </a:p>
          <a:p>
            <a:pPr lvl="1"/>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5" name="Picture 2" descr="Spring | Home">
            <a:extLst>
              <a:ext uri="{FF2B5EF4-FFF2-40B4-BE49-F238E27FC236}">
                <a16:creationId xmlns:a16="http://schemas.microsoft.com/office/drawing/2014/main" id="{6CBE6F06-F98A-B85B-B6AA-917CBDD1C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6011" y="5262959"/>
            <a:ext cx="1351386" cy="675693"/>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7BDFD5-86BF-359C-0E77-061F61200E12}"/>
              </a:ext>
            </a:extLst>
          </p:cNvPr>
          <p:cNvSpPr txBox="1"/>
          <p:nvPr/>
        </p:nvSpPr>
        <p:spPr>
          <a:xfrm>
            <a:off x="1253654" y="1952032"/>
            <a:ext cx="9079954" cy="3785652"/>
          </a:xfrm>
          <a:prstGeom prst="rect">
            <a:avLst/>
          </a:prstGeom>
          <a:noFill/>
        </p:spPr>
        <p:txBody>
          <a:bodyPr wrap="square" rtlCol="0">
            <a:spAutoFit/>
          </a:bodyPr>
          <a:lstStyle/>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Aplicación 1: </a:t>
            </a:r>
            <a:r>
              <a:rPr lang="es-ES" sz="1200" dirty="0" err="1">
                <a:latin typeface="Titillium Web" panose="00000500000000000000" pitchFamily="2" charset="0"/>
                <a:sym typeface="Wingdings" panose="05000000000000000000" pitchFamily="2" charset="2"/>
              </a:rPr>
              <a:t>DemoMVC</a:t>
            </a: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Creación del Controlador:</a:t>
            </a: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r>
              <a:rPr lang="es-ES" sz="1200" dirty="0">
                <a:latin typeface="Titillium Web" panose="00000500000000000000" pitchFamily="2" charset="0"/>
                <a:sym typeface="Wingdings" panose="05000000000000000000" pitchFamily="2" charset="2"/>
              </a:rPr>
              <a:t>Para crear el controlador, lo que realizaremos es trabajar en la vista que nos proporciona VSC. </a:t>
            </a:r>
          </a:p>
          <a:p>
            <a:pPr lvl="1"/>
            <a:endParaRPr lang="es-ES" sz="1200" dirty="0">
              <a:latin typeface="Titillium Web" panose="00000500000000000000" pitchFamily="2" charset="0"/>
              <a:sym typeface="Wingdings" panose="05000000000000000000" pitchFamily="2" charset="2"/>
            </a:endParaRP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Crearemos un nuevo paquete, acabando como .</a:t>
            </a:r>
            <a:r>
              <a:rPr lang="es-ES" sz="1200" dirty="0" err="1">
                <a:latin typeface="Titillium Web" panose="00000500000000000000" pitchFamily="2" charset="0"/>
                <a:sym typeface="Wingdings" panose="05000000000000000000" pitchFamily="2" charset="2"/>
              </a:rPr>
              <a:t>controllers</a:t>
            </a:r>
            <a:r>
              <a:rPr lang="es-ES" sz="1200" dirty="0">
                <a:latin typeface="Titillium Web" panose="00000500000000000000" pitchFamily="2" charset="0"/>
                <a:sym typeface="Wingdings" panose="05000000000000000000" pitchFamily="2" charset="2"/>
              </a:rPr>
              <a:t>. Utilizando la ruta por defecto del proceso.</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Ahora dentro creamos nuestra clase </a:t>
            </a:r>
            <a:r>
              <a:rPr lang="es-ES" sz="1200" dirty="0" err="1">
                <a:latin typeface="Titillium Web" panose="00000500000000000000" pitchFamily="2" charset="0"/>
                <a:sym typeface="Wingdings" panose="05000000000000000000" pitchFamily="2" charset="2"/>
              </a:rPr>
              <a:t>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r>
              <a:rPr lang="es-ES" sz="1200" dirty="0">
                <a:latin typeface="Titillium Web" panose="00000500000000000000" pitchFamily="2" charset="0"/>
                <a:sym typeface="Wingdings" panose="05000000000000000000" pitchFamily="2" charset="2"/>
              </a:rPr>
              <a:t>A la clase como, será la clase de verificación o clase de usuario. La llamaremos </a:t>
            </a:r>
            <a:r>
              <a:rPr lang="es-ES" sz="1200" dirty="0" err="1">
                <a:latin typeface="Titillium Web" panose="00000500000000000000" pitchFamily="2" charset="0"/>
                <a:sym typeface="Wingdings" panose="05000000000000000000" pitchFamily="2" charset="2"/>
              </a:rPr>
              <a:t>UserController</a:t>
            </a:r>
            <a:r>
              <a:rPr lang="es-ES" sz="1200" dirty="0">
                <a:latin typeface="Titillium Web" panose="00000500000000000000" pitchFamily="2" charset="0"/>
                <a:sym typeface="Wingdings" panose="05000000000000000000" pitchFamily="2" charset="2"/>
              </a:rPr>
              <a:t>. </a:t>
            </a:r>
          </a:p>
          <a:p>
            <a:pPr marL="628650" lvl="1"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lvl="1"/>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latin typeface="Titillium Web" panose="00000500000000000000" pitchFamily="2" charset="0"/>
              <a:sym typeface="Wingdings" panose="05000000000000000000" pitchFamily="2" charset="2"/>
            </a:endParaRPr>
          </a:p>
          <a:p>
            <a:pPr marL="1085850" lvl="2" indent="-171450">
              <a:buFont typeface="Arial" panose="020B0604020202020204" pitchFamily="34" charset="0"/>
              <a:buChar char="•"/>
            </a:pPr>
            <a:endParaRPr lang="es-ES" sz="1200" dirty="0">
              <a:solidFill>
                <a:schemeClr val="accent4">
                  <a:lumMod val="60000"/>
                  <a:lumOff val="40000"/>
                </a:schemeClr>
              </a:solidFill>
            </a:endParaRPr>
          </a:p>
          <a:p>
            <a:pPr lvl="1"/>
            <a:br>
              <a:rPr lang="es-ES" sz="1200" dirty="0">
                <a:solidFill>
                  <a:schemeClr val="accent4">
                    <a:lumMod val="60000"/>
                    <a:lumOff val="40000"/>
                  </a:schemeClr>
                </a:solidFill>
              </a:rPr>
            </a:br>
            <a:endParaRPr lang="es-ES" sz="1200" dirty="0">
              <a:solidFill>
                <a:schemeClr val="accent4">
                  <a:lumMod val="60000"/>
                  <a:lumOff val="40000"/>
                </a:schemeClr>
              </a:solidFill>
            </a:endParaRPr>
          </a:p>
          <a:p>
            <a:pPr lvl="1"/>
            <a:endParaRPr lang="es-ES" sz="1200" dirty="0">
              <a:solidFill>
                <a:schemeClr val="accent1">
                  <a:lumMod val="40000"/>
                  <a:lumOff val="60000"/>
                </a:schemeClr>
              </a:solidFill>
              <a:latin typeface="Titillium Web" panose="00000500000000000000" pitchFamily="2" charset="0"/>
            </a:endParaRPr>
          </a:p>
          <a:p>
            <a:pPr lvl="1"/>
            <a:endParaRPr lang="es-ES" sz="1200" b="0" i="0" dirty="0">
              <a:solidFill>
                <a:schemeClr val="accent4">
                  <a:lumMod val="60000"/>
                  <a:lumOff val="40000"/>
                </a:schemeClr>
              </a:solidFill>
              <a:effectLst/>
              <a:latin typeface="Titillium Web" panose="00000500000000000000" pitchFamily="2" charset="0"/>
            </a:endParaRPr>
          </a:p>
        </p:txBody>
      </p:sp>
      <p:pic>
        <p:nvPicPr>
          <p:cNvPr id="6" name="Imagen 5">
            <a:extLst>
              <a:ext uri="{FF2B5EF4-FFF2-40B4-BE49-F238E27FC236}">
                <a16:creationId xmlns:a16="http://schemas.microsoft.com/office/drawing/2014/main" id="{99DDE53A-1D3F-A5E2-945E-72FC88D8CCA4}"/>
              </a:ext>
            </a:extLst>
          </p:cNvPr>
          <p:cNvPicPr>
            <a:picLocks noChangeAspect="1"/>
          </p:cNvPicPr>
          <p:nvPr/>
        </p:nvPicPr>
        <p:blipFill>
          <a:blip r:embed="rId5"/>
          <a:stretch>
            <a:fillRect/>
          </a:stretch>
        </p:blipFill>
        <p:spPr>
          <a:xfrm>
            <a:off x="1967572" y="4371341"/>
            <a:ext cx="5868219" cy="1333686"/>
          </a:xfrm>
          <a:prstGeom prst="rect">
            <a:avLst/>
          </a:prstGeom>
        </p:spPr>
      </p:pic>
    </p:spTree>
    <p:extLst>
      <p:ext uri="{BB962C8B-B14F-4D97-AF65-F5344CB8AC3E}">
        <p14:creationId xmlns:p14="http://schemas.microsoft.com/office/powerpoint/2010/main" val="24142552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alla">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lla">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lla">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TM03457485[[fn=Malla]]</Template>
  <TotalTime>992</TotalTime>
  <Words>2320</Words>
  <Application>Microsoft Office PowerPoint</Application>
  <PresentationFormat>Panorámica</PresentationFormat>
  <Paragraphs>686</Paragraphs>
  <Slides>22</Slides>
  <Notes>21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Century Gothic</vt:lpstr>
      <vt:lpstr>Titillium Web</vt:lpstr>
      <vt:lpstr>Vollkorn</vt:lpstr>
      <vt:lpstr>Malla</vt:lpstr>
      <vt:lpstr> CURSO FORMACION EN spring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Antonio Miguel Pardo Ruiz</dc:creator>
  <cp:lastModifiedBy>Antonio Miguel Pardo Ruiz</cp:lastModifiedBy>
  <cp:revision>68</cp:revision>
  <dcterms:created xsi:type="dcterms:W3CDTF">2023-10-19T16:07:48Z</dcterms:created>
  <dcterms:modified xsi:type="dcterms:W3CDTF">2024-01-15T17:48:06Z</dcterms:modified>
</cp:coreProperties>
</file>