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03" r:id="rId3"/>
    <p:sldId id="304" r:id="rId4"/>
    <p:sldId id="305" r:id="rId5"/>
    <p:sldId id="306" r:id="rId6"/>
    <p:sldId id="307" r:id="rId7"/>
    <p:sldId id="308" r:id="rId8"/>
    <p:sldId id="309" r:id="rId9"/>
    <p:sldId id="311" r:id="rId10"/>
    <p:sldId id="310" r:id="rId11"/>
    <p:sldId id="312" r:id="rId12"/>
    <p:sldId id="313" r:id="rId13"/>
    <p:sldId id="314" r:id="rId14"/>
    <p:sldId id="315" r:id="rId15"/>
    <p:sldId id="316" r:id="rId16"/>
    <p:sldId id="317" r:id="rId17"/>
    <p:sldId id="322" r:id="rId18"/>
    <p:sldId id="323" r:id="rId19"/>
    <p:sldId id="324" r:id="rId20"/>
    <p:sldId id="325" r:id="rId21"/>
    <p:sldId id="326" r:id="rId22"/>
    <p:sldId id="318" r:id="rId23"/>
    <p:sldId id="319" r:id="rId24"/>
    <p:sldId id="327" r:id="rId25"/>
    <p:sldId id="328" r:id="rId26"/>
    <p:sldId id="329" r:id="rId27"/>
    <p:sldId id="330" r:id="rId28"/>
    <p:sldId id="32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4E8B3-BC3D-4B17-AD72-6EEF0757A344}" type="datetimeFigureOut">
              <a:rPr lang="es-ES" smtClean="0"/>
              <a:t>10/01/2024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2D9C-889D-4610-A762-E75BDBE57ED2}" type="slidenum">
              <a:rPr lang="es-ES" smtClean="0"/>
              <a:t>‹Nº›</a:t>
            </a:fld>
            <a:endParaRPr lang="es-ES"/>
          </a:p>
        </p:txBody>
      </p:sp>
    </p:spTree>
    <p:extLst>
      <p:ext uri="{BB962C8B-B14F-4D97-AF65-F5344CB8AC3E}">
        <p14:creationId xmlns:p14="http://schemas.microsoft.com/office/powerpoint/2010/main" val="102096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a:t>
            </a:fld>
            <a:endParaRPr lang="es-ES"/>
          </a:p>
        </p:txBody>
      </p:sp>
    </p:spTree>
    <p:extLst>
      <p:ext uri="{BB962C8B-B14F-4D97-AF65-F5344CB8AC3E}">
        <p14:creationId xmlns:p14="http://schemas.microsoft.com/office/powerpoint/2010/main" val="86846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11</a:t>
            </a:fld>
            <a:endParaRPr lang="es-ES"/>
          </a:p>
        </p:txBody>
      </p:sp>
    </p:spTree>
    <p:extLst>
      <p:ext uri="{BB962C8B-B14F-4D97-AF65-F5344CB8AC3E}">
        <p14:creationId xmlns:p14="http://schemas.microsoft.com/office/powerpoint/2010/main" val="974281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12</a:t>
            </a:fld>
            <a:endParaRPr lang="es-ES"/>
          </a:p>
        </p:txBody>
      </p:sp>
    </p:spTree>
    <p:extLst>
      <p:ext uri="{BB962C8B-B14F-4D97-AF65-F5344CB8AC3E}">
        <p14:creationId xmlns:p14="http://schemas.microsoft.com/office/powerpoint/2010/main" val="3642728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13</a:t>
            </a:fld>
            <a:endParaRPr lang="es-ES"/>
          </a:p>
        </p:txBody>
      </p:sp>
    </p:spTree>
    <p:extLst>
      <p:ext uri="{BB962C8B-B14F-4D97-AF65-F5344CB8AC3E}">
        <p14:creationId xmlns:p14="http://schemas.microsoft.com/office/powerpoint/2010/main" val="56928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14</a:t>
            </a:fld>
            <a:endParaRPr lang="es-ES"/>
          </a:p>
        </p:txBody>
      </p:sp>
    </p:spTree>
    <p:extLst>
      <p:ext uri="{BB962C8B-B14F-4D97-AF65-F5344CB8AC3E}">
        <p14:creationId xmlns:p14="http://schemas.microsoft.com/office/powerpoint/2010/main" val="2059228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15</a:t>
            </a:fld>
            <a:endParaRPr lang="es-ES"/>
          </a:p>
        </p:txBody>
      </p:sp>
    </p:spTree>
    <p:extLst>
      <p:ext uri="{BB962C8B-B14F-4D97-AF65-F5344CB8AC3E}">
        <p14:creationId xmlns:p14="http://schemas.microsoft.com/office/powerpoint/2010/main" val="3122342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16</a:t>
            </a:fld>
            <a:endParaRPr lang="es-ES"/>
          </a:p>
        </p:txBody>
      </p:sp>
    </p:spTree>
    <p:extLst>
      <p:ext uri="{BB962C8B-B14F-4D97-AF65-F5344CB8AC3E}">
        <p14:creationId xmlns:p14="http://schemas.microsoft.com/office/powerpoint/2010/main" val="4508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17</a:t>
            </a:fld>
            <a:endParaRPr lang="es-ES"/>
          </a:p>
        </p:txBody>
      </p:sp>
    </p:spTree>
    <p:extLst>
      <p:ext uri="{BB962C8B-B14F-4D97-AF65-F5344CB8AC3E}">
        <p14:creationId xmlns:p14="http://schemas.microsoft.com/office/powerpoint/2010/main" val="3850359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18</a:t>
            </a:fld>
            <a:endParaRPr lang="es-ES"/>
          </a:p>
        </p:txBody>
      </p:sp>
    </p:spTree>
    <p:extLst>
      <p:ext uri="{BB962C8B-B14F-4D97-AF65-F5344CB8AC3E}">
        <p14:creationId xmlns:p14="http://schemas.microsoft.com/office/powerpoint/2010/main" val="1126709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19</a:t>
            </a:fld>
            <a:endParaRPr lang="es-ES"/>
          </a:p>
        </p:txBody>
      </p:sp>
    </p:spTree>
    <p:extLst>
      <p:ext uri="{BB962C8B-B14F-4D97-AF65-F5344CB8AC3E}">
        <p14:creationId xmlns:p14="http://schemas.microsoft.com/office/powerpoint/2010/main" val="685737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20</a:t>
            </a:fld>
            <a:endParaRPr lang="es-ES"/>
          </a:p>
        </p:txBody>
      </p:sp>
    </p:spTree>
    <p:extLst>
      <p:ext uri="{BB962C8B-B14F-4D97-AF65-F5344CB8AC3E}">
        <p14:creationId xmlns:p14="http://schemas.microsoft.com/office/powerpoint/2010/main" val="1854881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a:t>
            </a:fld>
            <a:endParaRPr lang="es-ES"/>
          </a:p>
        </p:txBody>
      </p:sp>
    </p:spTree>
    <p:extLst>
      <p:ext uri="{BB962C8B-B14F-4D97-AF65-F5344CB8AC3E}">
        <p14:creationId xmlns:p14="http://schemas.microsoft.com/office/powerpoint/2010/main" val="2239871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21</a:t>
            </a:fld>
            <a:endParaRPr lang="es-ES"/>
          </a:p>
        </p:txBody>
      </p:sp>
    </p:spTree>
    <p:extLst>
      <p:ext uri="{BB962C8B-B14F-4D97-AF65-F5344CB8AC3E}">
        <p14:creationId xmlns:p14="http://schemas.microsoft.com/office/powerpoint/2010/main" val="75484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22</a:t>
            </a:fld>
            <a:endParaRPr lang="es-ES"/>
          </a:p>
        </p:txBody>
      </p:sp>
    </p:spTree>
    <p:extLst>
      <p:ext uri="{BB962C8B-B14F-4D97-AF65-F5344CB8AC3E}">
        <p14:creationId xmlns:p14="http://schemas.microsoft.com/office/powerpoint/2010/main" val="2002256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23</a:t>
            </a:fld>
            <a:endParaRPr lang="es-ES"/>
          </a:p>
        </p:txBody>
      </p:sp>
    </p:spTree>
    <p:extLst>
      <p:ext uri="{BB962C8B-B14F-4D97-AF65-F5344CB8AC3E}">
        <p14:creationId xmlns:p14="http://schemas.microsoft.com/office/powerpoint/2010/main" val="1055274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24</a:t>
            </a:fld>
            <a:endParaRPr lang="es-ES"/>
          </a:p>
        </p:txBody>
      </p:sp>
    </p:spTree>
    <p:extLst>
      <p:ext uri="{BB962C8B-B14F-4D97-AF65-F5344CB8AC3E}">
        <p14:creationId xmlns:p14="http://schemas.microsoft.com/office/powerpoint/2010/main" val="2591885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25</a:t>
            </a:fld>
            <a:endParaRPr lang="es-ES"/>
          </a:p>
        </p:txBody>
      </p:sp>
    </p:spTree>
    <p:extLst>
      <p:ext uri="{BB962C8B-B14F-4D97-AF65-F5344CB8AC3E}">
        <p14:creationId xmlns:p14="http://schemas.microsoft.com/office/powerpoint/2010/main" val="2332696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26</a:t>
            </a:fld>
            <a:endParaRPr lang="es-ES"/>
          </a:p>
        </p:txBody>
      </p:sp>
    </p:spTree>
    <p:extLst>
      <p:ext uri="{BB962C8B-B14F-4D97-AF65-F5344CB8AC3E}">
        <p14:creationId xmlns:p14="http://schemas.microsoft.com/office/powerpoint/2010/main" val="2344308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27</a:t>
            </a:fld>
            <a:endParaRPr lang="es-ES"/>
          </a:p>
        </p:txBody>
      </p:sp>
    </p:spTree>
    <p:extLst>
      <p:ext uri="{BB962C8B-B14F-4D97-AF65-F5344CB8AC3E}">
        <p14:creationId xmlns:p14="http://schemas.microsoft.com/office/powerpoint/2010/main" val="4269023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28</a:t>
            </a:fld>
            <a:endParaRPr lang="es-ES"/>
          </a:p>
        </p:txBody>
      </p:sp>
    </p:spTree>
    <p:extLst>
      <p:ext uri="{BB962C8B-B14F-4D97-AF65-F5344CB8AC3E}">
        <p14:creationId xmlns:p14="http://schemas.microsoft.com/office/powerpoint/2010/main" val="1387588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29</a:t>
            </a:fld>
            <a:endParaRPr lang="es-ES"/>
          </a:p>
        </p:txBody>
      </p:sp>
    </p:spTree>
    <p:extLst>
      <p:ext uri="{BB962C8B-B14F-4D97-AF65-F5344CB8AC3E}">
        <p14:creationId xmlns:p14="http://schemas.microsoft.com/office/powerpoint/2010/main" val="3977082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30</a:t>
            </a:fld>
            <a:endParaRPr lang="es-ES"/>
          </a:p>
        </p:txBody>
      </p:sp>
    </p:spTree>
    <p:extLst>
      <p:ext uri="{BB962C8B-B14F-4D97-AF65-F5344CB8AC3E}">
        <p14:creationId xmlns:p14="http://schemas.microsoft.com/office/powerpoint/2010/main" val="1217259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a:t>
            </a:fld>
            <a:endParaRPr lang="es-ES"/>
          </a:p>
        </p:txBody>
      </p:sp>
    </p:spTree>
    <p:extLst>
      <p:ext uri="{BB962C8B-B14F-4D97-AF65-F5344CB8AC3E}">
        <p14:creationId xmlns:p14="http://schemas.microsoft.com/office/powerpoint/2010/main" val="984153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31</a:t>
            </a:fld>
            <a:endParaRPr lang="es-ES"/>
          </a:p>
        </p:txBody>
      </p:sp>
    </p:spTree>
    <p:extLst>
      <p:ext uri="{BB962C8B-B14F-4D97-AF65-F5344CB8AC3E}">
        <p14:creationId xmlns:p14="http://schemas.microsoft.com/office/powerpoint/2010/main" val="4228127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32</a:t>
            </a:fld>
            <a:endParaRPr lang="es-ES"/>
          </a:p>
        </p:txBody>
      </p:sp>
    </p:spTree>
    <p:extLst>
      <p:ext uri="{BB962C8B-B14F-4D97-AF65-F5344CB8AC3E}">
        <p14:creationId xmlns:p14="http://schemas.microsoft.com/office/powerpoint/2010/main" val="2949629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33</a:t>
            </a:fld>
            <a:endParaRPr lang="es-ES"/>
          </a:p>
        </p:txBody>
      </p:sp>
    </p:spTree>
    <p:extLst>
      <p:ext uri="{BB962C8B-B14F-4D97-AF65-F5344CB8AC3E}">
        <p14:creationId xmlns:p14="http://schemas.microsoft.com/office/powerpoint/2010/main" val="469990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34</a:t>
            </a:fld>
            <a:endParaRPr lang="es-ES"/>
          </a:p>
        </p:txBody>
      </p:sp>
    </p:spTree>
    <p:extLst>
      <p:ext uri="{BB962C8B-B14F-4D97-AF65-F5344CB8AC3E}">
        <p14:creationId xmlns:p14="http://schemas.microsoft.com/office/powerpoint/2010/main" val="1295091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35</a:t>
            </a:fld>
            <a:endParaRPr lang="es-ES"/>
          </a:p>
        </p:txBody>
      </p:sp>
    </p:spTree>
    <p:extLst>
      <p:ext uri="{BB962C8B-B14F-4D97-AF65-F5344CB8AC3E}">
        <p14:creationId xmlns:p14="http://schemas.microsoft.com/office/powerpoint/2010/main" val="3490287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36</a:t>
            </a:fld>
            <a:endParaRPr lang="es-ES"/>
          </a:p>
        </p:txBody>
      </p:sp>
    </p:spTree>
    <p:extLst>
      <p:ext uri="{BB962C8B-B14F-4D97-AF65-F5344CB8AC3E}">
        <p14:creationId xmlns:p14="http://schemas.microsoft.com/office/powerpoint/2010/main" val="9010532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37</a:t>
            </a:fld>
            <a:endParaRPr lang="es-ES"/>
          </a:p>
        </p:txBody>
      </p:sp>
    </p:spTree>
    <p:extLst>
      <p:ext uri="{BB962C8B-B14F-4D97-AF65-F5344CB8AC3E}">
        <p14:creationId xmlns:p14="http://schemas.microsoft.com/office/powerpoint/2010/main" val="2013556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38</a:t>
            </a:fld>
            <a:endParaRPr lang="es-ES"/>
          </a:p>
        </p:txBody>
      </p:sp>
    </p:spTree>
    <p:extLst>
      <p:ext uri="{BB962C8B-B14F-4D97-AF65-F5344CB8AC3E}">
        <p14:creationId xmlns:p14="http://schemas.microsoft.com/office/powerpoint/2010/main" val="25514564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39</a:t>
            </a:fld>
            <a:endParaRPr lang="es-ES"/>
          </a:p>
        </p:txBody>
      </p:sp>
    </p:spTree>
    <p:extLst>
      <p:ext uri="{BB962C8B-B14F-4D97-AF65-F5344CB8AC3E}">
        <p14:creationId xmlns:p14="http://schemas.microsoft.com/office/powerpoint/2010/main" val="5794050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40</a:t>
            </a:fld>
            <a:endParaRPr lang="es-ES"/>
          </a:p>
        </p:txBody>
      </p:sp>
    </p:spTree>
    <p:extLst>
      <p:ext uri="{BB962C8B-B14F-4D97-AF65-F5344CB8AC3E}">
        <p14:creationId xmlns:p14="http://schemas.microsoft.com/office/powerpoint/2010/main" val="2245497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5</a:t>
            </a:fld>
            <a:endParaRPr lang="es-ES"/>
          </a:p>
        </p:txBody>
      </p:sp>
    </p:spTree>
    <p:extLst>
      <p:ext uri="{BB962C8B-B14F-4D97-AF65-F5344CB8AC3E}">
        <p14:creationId xmlns:p14="http://schemas.microsoft.com/office/powerpoint/2010/main" val="20870117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41</a:t>
            </a:fld>
            <a:endParaRPr lang="es-ES"/>
          </a:p>
        </p:txBody>
      </p:sp>
    </p:spTree>
    <p:extLst>
      <p:ext uri="{BB962C8B-B14F-4D97-AF65-F5344CB8AC3E}">
        <p14:creationId xmlns:p14="http://schemas.microsoft.com/office/powerpoint/2010/main" val="34758820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42</a:t>
            </a:fld>
            <a:endParaRPr lang="es-ES"/>
          </a:p>
        </p:txBody>
      </p:sp>
    </p:spTree>
    <p:extLst>
      <p:ext uri="{BB962C8B-B14F-4D97-AF65-F5344CB8AC3E}">
        <p14:creationId xmlns:p14="http://schemas.microsoft.com/office/powerpoint/2010/main" val="2620818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43</a:t>
            </a:fld>
            <a:endParaRPr lang="es-ES"/>
          </a:p>
        </p:txBody>
      </p:sp>
    </p:spTree>
    <p:extLst>
      <p:ext uri="{BB962C8B-B14F-4D97-AF65-F5344CB8AC3E}">
        <p14:creationId xmlns:p14="http://schemas.microsoft.com/office/powerpoint/2010/main" val="67953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6</a:t>
            </a:fld>
            <a:endParaRPr lang="es-ES"/>
          </a:p>
        </p:txBody>
      </p:sp>
    </p:spTree>
    <p:extLst>
      <p:ext uri="{BB962C8B-B14F-4D97-AF65-F5344CB8AC3E}">
        <p14:creationId xmlns:p14="http://schemas.microsoft.com/office/powerpoint/2010/main" val="2660365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7</a:t>
            </a:fld>
            <a:endParaRPr lang="es-ES"/>
          </a:p>
        </p:txBody>
      </p:sp>
    </p:spTree>
    <p:extLst>
      <p:ext uri="{BB962C8B-B14F-4D97-AF65-F5344CB8AC3E}">
        <p14:creationId xmlns:p14="http://schemas.microsoft.com/office/powerpoint/2010/main" val="2478605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8</a:t>
            </a:fld>
            <a:endParaRPr lang="es-ES"/>
          </a:p>
        </p:txBody>
      </p:sp>
    </p:spTree>
    <p:extLst>
      <p:ext uri="{BB962C8B-B14F-4D97-AF65-F5344CB8AC3E}">
        <p14:creationId xmlns:p14="http://schemas.microsoft.com/office/powerpoint/2010/main" val="102565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9</a:t>
            </a:fld>
            <a:endParaRPr lang="es-ES"/>
          </a:p>
        </p:txBody>
      </p:sp>
    </p:spTree>
    <p:extLst>
      <p:ext uri="{BB962C8B-B14F-4D97-AF65-F5344CB8AC3E}">
        <p14:creationId xmlns:p14="http://schemas.microsoft.com/office/powerpoint/2010/main" val="4138520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10</a:t>
            </a:fld>
            <a:endParaRPr lang="es-ES"/>
          </a:p>
        </p:txBody>
      </p:sp>
    </p:spTree>
    <p:extLst>
      <p:ext uri="{BB962C8B-B14F-4D97-AF65-F5344CB8AC3E}">
        <p14:creationId xmlns:p14="http://schemas.microsoft.com/office/powerpoint/2010/main" val="3638542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40722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10/01/2024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5100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22343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7070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1214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668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82064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36022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66639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78035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7708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7214D7-428D-4601-A337-8B3EF9271EE1}" type="datetimeFigureOut">
              <a:rPr lang="es-ES" smtClean="0"/>
              <a:t>10/01/2024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31846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7214D7-428D-4601-A337-8B3EF9271EE1}" type="datetimeFigureOut">
              <a:rPr lang="es-ES" smtClean="0"/>
              <a:t>10/01/2024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239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7214D7-428D-4601-A337-8B3EF9271EE1}" type="datetimeFigureOut">
              <a:rPr lang="es-ES" smtClean="0"/>
              <a:t>10/01/2024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1219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14D7-428D-4601-A337-8B3EF9271EE1}" type="datetimeFigureOut">
              <a:rPr lang="es-ES" smtClean="0"/>
              <a:t>10/01/2024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9701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10/01/2024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25055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CD7214D7-428D-4601-A337-8B3EF9271EE1}" type="datetimeFigureOut">
              <a:rPr lang="es-ES" smtClean="0"/>
              <a:t>10/01/2024</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0245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D7214D7-428D-4601-A337-8B3EF9271EE1}" type="datetimeFigureOut">
              <a:rPr lang="es-ES" smtClean="0"/>
              <a:t>10/01/2024</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30780A-7C6A-4F0F-8117-C4C44C7330A5}" type="slidenum">
              <a:rPr lang="es-ES" smtClean="0"/>
              <a:t>‹Nº›</a:t>
            </a:fld>
            <a:endParaRPr lang="es-ES"/>
          </a:p>
        </p:txBody>
      </p:sp>
    </p:spTree>
    <p:extLst>
      <p:ext uri="{BB962C8B-B14F-4D97-AF65-F5344CB8AC3E}">
        <p14:creationId xmlns:p14="http://schemas.microsoft.com/office/powerpoint/2010/main" val="310462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jpe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baeldung.com/spring-cors" TargetMode="External"/><Relationship Id="rId4" Type="http://schemas.openxmlformats.org/officeDocument/2006/relationships/hyperlink" Target="https://docs.spring.io/spring-security/reference/reactive/integrations/cors.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7.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9.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987E-AC81-5B07-D38F-36002AD580E7}"/>
              </a:ext>
            </a:extLst>
          </p:cNvPr>
          <p:cNvSpPr>
            <a:spLocks noGrp="1"/>
          </p:cNvSpPr>
          <p:nvPr>
            <p:ph type="ctrTitle"/>
          </p:nvPr>
        </p:nvSpPr>
        <p:spPr/>
        <p:txBody>
          <a:bodyPr>
            <a:normAutofit/>
          </a:bodyPr>
          <a:lstStyle/>
          <a:p>
            <a:r>
              <a:rPr lang="es-ES" dirty="0"/>
              <a:t> CURSO FORMACION EN </a:t>
            </a:r>
            <a:r>
              <a:rPr lang="es-ES" dirty="0" err="1"/>
              <a:t>spring</a:t>
            </a:r>
            <a:r>
              <a:rPr lang="es-ES" dirty="0"/>
              <a:t> java</a:t>
            </a:r>
          </a:p>
        </p:txBody>
      </p:sp>
      <p:sp>
        <p:nvSpPr>
          <p:cNvPr id="3" name="Subtítulo 2">
            <a:extLst>
              <a:ext uri="{FF2B5EF4-FFF2-40B4-BE49-F238E27FC236}">
                <a16:creationId xmlns:a16="http://schemas.microsoft.com/office/drawing/2014/main" id="{0A0FF4A9-3AD2-C3C2-7206-56C12AAC7510}"/>
              </a:ext>
            </a:extLst>
          </p:cNvPr>
          <p:cNvSpPr>
            <a:spLocks noGrp="1"/>
          </p:cNvSpPr>
          <p:nvPr>
            <p:ph type="subTitle" idx="1"/>
          </p:nvPr>
        </p:nvSpPr>
        <p:spPr/>
        <p:txBody>
          <a:bodyPr/>
          <a:lstStyle/>
          <a:p>
            <a:r>
              <a:rPr lang="es-ES" dirty="0"/>
              <a:t>CURSO 2024</a:t>
            </a:r>
          </a:p>
        </p:txBody>
      </p:sp>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705" y="6011201"/>
            <a:ext cx="807968" cy="8079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ring | Home">
            <a:extLst>
              <a:ext uri="{FF2B5EF4-FFF2-40B4-BE49-F238E27FC236}">
                <a16:creationId xmlns:a16="http://schemas.microsoft.com/office/drawing/2014/main" id="{1B53E5CD-C494-D3B0-47A5-2DBE7C154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948" y="310628"/>
            <a:ext cx="3464510" cy="173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7" y="964040"/>
            <a:ext cx="9430463" cy="5293757"/>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@RestController</a:t>
            </a:r>
          </a:p>
          <a:p>
            <a:pPr lvl="1"/>
            <a:endParaRPr lang="es-ES" sz="1200" dirty="0"/>
          </a:p>
          <a:p>
            <a:pPr lvl="1"/>
            <a:r>
              <a:rPr lang="es-ES" sz="1200" dirty="0"/>
              <a:t>Ahora sabemos que cuando enviemos una respuesta, la información ira en el </a:t>
            </a:r>
            <a:r>
              <a:rPr lang="es-ES" sz="1200" dirty="0" err="1"/>
              <a:t>body</a:t>
            </a:r>
            <a:r>
              <a:rPr lang="es-ES" sz="1200" dirty="0"/>
              <a:t> de la petición http. </a:t>
            </a:r>
          </a:p>
          <a:p>
            <a:pPr lvl="1"/>
            <a:endParaRPr lang="es-ES" sz="1200"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 name="Imagen 9">
            <a:extLst>
              <a:ext uri="{FF2B5EF4-FFF2-40B4-BE49-F238E27FC236}">
                <a16:creationId xmlns:a16="http://schemas.microsoft.com/office/drawing/2014/main" id="{69013A3F-BD0F-48A4-8BEF-61722FD49984}"/>
              </a:ext>
            </a:extLst>
          </p:cNvPr>
          <p:cNvPicPr>
            <a:picLocks noChangeAspect="1"/>
          </p:cNvPicPr>
          <p:nvPr/>
        </p:nvPicPr>
        <p:blipFill>
          <a:blip r:embed="rId5"/>
          <a:stretch>
            <a:fillRect/>
          </a:stretch>
        </p:blipFill>
        <p:spPr>
          <a:xfrm>
            <a:off x="6756631" y="887860"/>
            <a:ext cx="4979986" cy="1674630"/>
          </a:xfrm>
          <a:prstGeom prst="rect">
            <a:avLst/>
          </a:prstGeom>
        </p:spPr>
      </p:pic>
      <p:pic>
        <p:nvPicPr>
          <p:cNvPr id="12" name="Imagen 11">
            <a:extLst>
              <a:ext uri="{FF2B5EF4-FFF2-40B4-BE49-F238E27FC236}">
                <a16:creationId xmlns:a16="http://schemas.microsoft.com/office/drawing/2014/main" id="{495BF567-1443-D2DD-9174-43361C814EBD}"/>
              </a:ext>
            </a:extLst>
          </p:cNvPr>
          <p:cNvPicPr>
            <a:picLocks noChangeAspect="1"/>
          </p:cNvPicPr>
          <p:nvPr/>
        </p:nvPicPr>
        <p:blipFill>
          <a:blip r:embed="rId6"/>
          <a:stretch>
            <a:fillRect/>
          </a:stretch>
        </p:blipFill>
        <p:spPr>
          <a:xfrm>
            <a:off x="1793575" y="3569857"/>
            <a:ext cx="6411611" cy="2759670"/>
          </a:xfrm>
          <a:prstGeom prst="rect">
            <a:avLst/>
          </a:prstGeom>
        </p:spPr>
      </p:pic>
    </p:spTree>
    <p:extLst>
      <p:ext uri="{BB962C8B-B14F-4D97-AF65-F5344CB8AC3E}">
        <p14:creationId xmlns:p14="http://schemas.microsoft.com/office/powerpoint/2010/main" val="304268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7" y="964041"/>
            <a:ext cx="9257419" cy="7879080"/>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@RestController</a:t>
            </a:r>
          </a:p>
          <a:p>
            <a:pPr lvl="1"/>
            <a:endParaRPr lang="es-ES" sz="1200" dirty="0"/>
          </a:p>
          <a:p>
            <a:pPr lvl="1"/>
            <a:r>
              <a:rPr lang="es-ES" sz="1200" dirty="0"/>
              <a:t>Ahora sabemos que cuando enviemos una respuesta, la información ira en el </a:t>
            </a:r>
            <a:r>
              <a:rPr lang="es-ES" sz="1200" dirty="0" err="1"/>
              <a:t>body</a:t>
            </a:r>
            <a:r>
              <a:rPr lang="es-ES" sz="1200" dirty="0"/>
              <a:t> de la petición http. En este caso nosotros ahora en nuestra aplicación, @Rest o nuestro controlador dentro del método, lo que realizaremos será él envió de datos como respuesta. </a:t>
            </a:r>
          </a:p>
          <a:p>
            <a:pPr lvl="1"/>
            <a:endParaRPr lang="es-ES" sz="1200" dirty="0"/>
          </a:p>
          <a:p>
            <a:pPr lvl="1"/>
            <a:r>
              <a:rPr lang="es-ES" sz="1200" dirty="0"/>
              <a:t>Anteriormente lo que hacíamos era enviar los datos mediante la clase </a:t>
            </a:r>
            <a:r>
              <a:rPr lang="es-ES" sz="1200" dirty="0" err="1"/>
              <a:t>Model</a:t>
            </a:r>
            <a:r>
              <a:rPr lang="es-ES" sz="1200" dirty="0"/>
              <a:t> a nuestra plantilla, hecha con </a:t>
            </a:r>
            <a:r>
              <a:rPr lang="es-ES" sz="1200" dirty="0" err="1"/>
              <a:t>Html</a:t>
            </a:r>
            <a:r>
              <a:rPr lang="es-ES" sz="1200" dirty="0"/>
              <a:t> y </a:t>
            </a:r>
            <a:r>
              <a:rPr lang="es-ES" sz="1200" dirty="0" err="1"/>
              <a:t>Thymeleaf</a:t>
            </a:r>
            <a:r>
              <a:rPr lang="es-ES" sz="1200" dirty="0"/>
              <a:t>, en este caso lo que enviaremos serán los datos o la contestación de que el proceso ha sido correcto mediante un campo de estado. </a:t>
            </a:r>
          </a:p>
          <a:p>
            <a:pPr lvl="1"/>
            <a:endParaRPr lang="es-ES" sz="1200" dirty="0"/>
          </a:p>
          <a:p>
            <a:pPr lvl="1"/>
            <a:r>
              <a:rPr lang="es-ES" sz="1200" dirty="0">
                <a:solidFill>
                  <a:schemeClr val="accent4">
                    <a:lumMod val="60000"/>
                    <a:lumOff val="40000"/>
                  </a:schemeClr>
                </a:solidFill>
              </a:rPr>
              <a:t>¿Podemos combinar dentro de una aplicación MVC, una aplicación REST?. </a:t>
            </a:r>
          </a:p>
          <a:p>
            <a:pPr lvl="1"/>
            <a:endParaRPr lang="es-ES" sz="1200" dirty="0">
              <a:solidFill>
                <a:schemeClr val="accent4">
                  <a:lumMod val="60000"/>
                  <a:lumOff val="40000"/>
                </a:schemeClr>
              </a:solidFill>
            </a:endParaRPr>
          </a:p>
          <a:p>
            <a:pPr lvl="1"/>
            <a:r>
              <a:rPr lang="es-ES" sz="1200" dirty="0"/>
              <a:t>En este caso con Spring podremos tener dentro de nuestra aplicación MVC una aplicación REST, es decir podremos usar esas dos estructuras, lo importante es evitar que los métodos o </a:t>
            </a:r>
            <a:r>
              <a:rPr lang="es-ES" sz="1200" dirty="0" err="1"/>
              <a:t>endpoints</a:t>
            </a:r>
            <a:r>
              <a:rPr lang="es-ES" sz="1200" dirty="0"/>
              <a:t> estén duplicados.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@RequestMapping(“/dirección_url”)</a:t>
            </a:r>
          </a:p>
          <a:p>
            <a:pPr lvl="1"/>
            <a:endParaRPr lang="es-ES" sz="1200" dirty="0"/>
          </a:p>
          <a:p>
            <a:pPr lvl="1"/>
            <a:endParaRPr lang="es-ES" sz="1200"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API REST | Aprendiendo Arduino">
            <a:extLst>
              <a:ext uri="{FF2B5EF4-FFF2-40B4-BE49-F238E27FC236}">
                <a16:creationId xmlns:a16="http://schemas.microsoft.com/office/drawing/2014/main" id="{3D342A52-682D-72D7-0E79-5599E42EEF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550" y="652956"/>
            <a:ext cx="4268230" cy="171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133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7" y="964041"/>
            <a:ext cx="9257419" cy="8248412"/>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t>Abrimos VSC.</a:t>
            </a:r>
          </a:p>
          <a:p>
            <a:pPr marL="628650" lvl="1" indent="-171450">
              <a:buFont typeface="Arial" panose="020B0604020202020204" pitchFamily="34" charset="0"/>
              <a:buChar char="•"/>
            </a:pPr>
            <a:r>
              <a:rPr lang="es-ES" sz="1200" dirty="0"/>
              <a:t>Mediante el plugin de “</a:t>
            </a:r>
            <a:r>
              <a:rPr lang="es-ES" sz="1200" dirty="0" err="1">
                <a:solidFill>
                  <a:schemeClr val="accent3">
                    <a:lumMod val="75000"/>
                  </a:schemeClr>
                </a:solidFill>
              </a:rPr>
              <a:t>Getting</a:t>
            </a:r>
            <a:r>
              <a:rPr lang="es-ES" sz="1200" dirty="0">
                <a:solidFill>
                  <a:schemeClr val="accent3">
                    <a:lumMod val="75000"/>
                  </a:schemeClr>
                </a:solidFill>
              </a:rPr>
              <a:t> </a:t>
            </a:r>
            <a:r>
              <a:rPr lang="es-ES" sz="1200" dirty="0" err="1">
                <a:solidFill>
                  <a:schemeClr val="accent3">
                    <a:lumMod val="75000"/>
                  </a:schemeClr>
                </a:solidFill>
              </a:rPr>
              <a:t>Started</a:t>
            </a:r>
            <a:r>
              <a:rPr lang="es-ES" sz="1200" dirty="0">
                <a:solidFill>
                  <a:schemeClr val="accent3">
                    <a:lumMod val="75000"/>
                  </a:schemeClr>
                </a:solidFill>
              </a:rPr>
              <a:t> </a:t>
            </a:r>
            <a:r>
              <a:rPr lang="es-ES" sz="1200" dirty="0" err="1">
                <a:solidFill>
                  <a:schemeClr val="accent3">
                    <a:lumMod val="75000"/>
                  </a:schemeClr>
                </a:solidFill>
              </a:rPr>
              <a:t>with</a:t>
            </a:r>
            <a:r>
              <a:rPr lang="es-ES" sz="1200" dirty="0">
                <a:solidFill>
                  <a:schemeClr val="accent3">
                    <a:lumMod val="75000"/>
                  </a:schemeClr>
                </a:solidFill>
              </a:rPr>
              <a:t> Spring </a:t>
            </a:r>
            <a:r>
              <a:rPr lang="es-ES" sz="1200" dirty="0" err="1">
                <a:solidFill>
                  <a:schemeClr val="accent3">
                    <a:lumMod val="75000"/>
                  </a:schemeClr>
                </a:solidFill>
              </a:rPr>
              <a:t>Boot</a:t>
            </a:r>
            <a:r>
              <a:rPr lang="es-ES" sz="1200" dirty="0">
                <a:solidFill>
                  <a:schemeClr val="accent3">
                    <a:lumMod val="75000"/>
                  </a:schemeClr>
                </a:solidFill>
              </a:rPr>
              <a:t> in VSCODE</a:t>
            </a:r>
            <a:r>
              <a:rPr lang="es-ES" sz="1200" dirty="0"/>
              <a:t>”.</a:t>
            </a:r>
          </a:p>
          <a:p>
            <a:pPr marL="628650" lvl="1" indent="-171450">
              <a:buFont typeface="Arial" panose="020B0604020202020204" pitchFamily="34" charset="0"/>
              <a:buChar char="•"/>
            </a:pPr>
            <a:r>
              <a:rPr lang="es-ES" sz="1200" dirty="0"/>
              <a:t>Escogemos la versión de Spring </a:t>
            </a:r>
            <a:r>
              <a:rPr lang="es-ES" sz="1200" dirty="0" err="1"/>
              <a:t>Boot</a:t>
            </a:r>
            <a:r>
              <a:rPr lang="es-ES" sz="1200" dirty="0"/>
              <a:t> 3.2.1.</a:t>
            </a:r>
          </a:p>
          <a:p>
            <a:pPr marL="628650" lvl="1" indent="-171450">
              <a:buFont typeface="Arial" panose="020B0604020202020204" pitchFamily="34" charset="0"/>
              <a:buChar char="•"/>
            </a:pPr>
            <a:r>
              <a:rPr lang="es-ES" sz="1200" dirty="0"/>
              <a:t>Seleccionamos el lenguaje Java.</a:t>
            </a:r>
          </a:p>
          <a:p>
            <a:pPr marL="628650" lvl="1" indent="-171450">
              <a:buFont typeface="Arial" panose="020B0604020202020204" pitchFamily="34" charset="0"/>
              <a:buChar char="•"/>
            </a:pPr>
            <a:r>
              <a:rPr lang="es-ES" sz="1200" dirty="0"/>
              <a:t>Seleccionamos el </a:t>
            </a:r>
            <a:r>
              <a:rPr lang="es-ES" sz="1200" dirty="0" err="1">
                <a:solidFill>
                  <a:schemeClr val="accent3">
                    <a:lumMod val="75000"/>
                  </a:schemeClr>
                </a:solidFill>
              </a:rPr>
              <a:t>GroupId</a:t>
            </a:r>
            <a:r>
              <a:rPr lang="es-ES" sz="1200" dirty="0"/>
              <a:t>, en este caso podéis dejarlo por defecto.</a:t>
            </a:r>
          </a:p>
          <a:p>
            <a:pPr marL="628650" lvl="1" indent="-171450">
              <a:buFont typeface="Arial" panose="020B0604020202020204" pitchFamily="34" charset="0"/>
              <a:buChar char="•"/>
            </a:pPr>
            <a:r>
              <a:rPr lang="es-ES" sz="1200" dirty="0"/>
              <a:t>El nombre del proyecto para este ejemplo: </a:t>
            </a:r>
            <a:r>
              <a:rPr lang="es-ES" sz="1200" dirty="0" err="1"/>
              <a:t>demorest</a:t>
            </a:r>
            <a:endParaRPr lang="es-ES" sz="1200" dirty="0"/>
          </a:p>
          <a:p>
            <a:pPr marL="628650" lvl="1" indent="-171450">
              <a:buFont typeface="Arial" panose="020B0604020202020204" pitchFamily="34" charset="0"/>
              <a:buChar char="•"/>
            </a:pPr>
            <a:r>
              <a:rPr lang="es-ES" sz="1200" dirty="0"/>
              <a:t>Seleccionamos y decimos que sea de tipo </a:t>
            </a:r>
            <a:r>
              <a:rPr lang="es-ES" sz="1200" dirty="0" err="1"/>
              <a:t>war</a:t>
            </a:r>
            <a:r>
              <a:rPr lang="es-ES" sz="1200" dirty="0"/>
              <a:t> el empaquetado.</a:t>
            </a:r>
          </a:p>
          <a:p>
            <a:pPr marL="628650" lvl="1" indent="-171450">
              <a:buFont typeface="Arial" panose="020B0604020202020204" pitchFamily="34" charset="0"/>
              <a:buChar char="•"/>
            </a:pPr>
            <a:r>
              <a:rPr lang="es-ES" sz="1200" dirty="0"/>
              <a:t>Y la versión de Java usaremos la 17.</a:t>
            </a:r>
          </a:p>
          <a:p>
            <a:pPr marL="628650" lvl="1" indent="-171450">
              <a:buFont typeface="Arial" panose="020B0604020202020204" pitchFamily="34" charset="0"/>
              <a:buChar char="•"/>
            </a:pPr>
            <a:endParaRPr lang="es-ES" sz="1200" dirty="0"/>
          </a:p>
          <a:p>
            <a:pPr marL="628650" lvl="1" indent="-171450">
              <a:buFont typeface="Arial" panose="020B0604020202020204" pitchFamily="34" charset="0"/>
              <a:buChar char="•"/>
            </a:pPr>
            <a:r>
              <a:rPr lang="es-ES" sz="1200" dirty="0"/>
              <a:t> Dependencias:</a:t>
            </a:r>
          </a:p>
          <a:p>
            <a:pPr marL="1085850" lvl="2" indent="-171450">
              <a:buFont typeface="Arial" panose="020B0604020202020204" pitchFamily="34" charset="0"/>
              <a:buChar char="•"/>
            </a:pPr>
            <a:r>
              <a:rPr lang="es-ES" sz="1200" dirty="0"/>
              <a:t>Spring web</a:t>
            </a:r>
          </a:p>
          <a:p>
            <a:pPr marL="1085850" lvl="2" indent="-171450">
              <a:buFont typeface="Arial" panose="020B0604020202020204" pitchFamily="34" charset="0"/>
              <a:buChar char="•"/>
            </a:pPr>
            <a:r>
              <a:rPr lang="es-ES" sz="1200" dirty="0"/>
              <a:t>Spring </a:t>
            </a:r>
            <a:r>
              <a:rPr lang="es-ES" sz="1200" dirty="0" err="1"/>
              <a:t>devtools</a:t>
            </a:r>
            <a:endParaRPr lang="es-ES" sz="1200" dirty="0"/>
          </a:p>
          <a:p>
            <a:pPr marL="1085850" lvl="2" indent="-171450">
              <a:buFont typeface="Arial" panose="020B0604020202020204" pitchFamily="34" charset="0"/>
              <a:buChar char="•"/>
            </a:pPr>
            <a:r>
              <a:rPr lang="es-ES" sz="1200" dirty="0"/>
              <a:t>Spring </a:t>
            </a:r>
            <a:r>
              <a:rPr lang="es-ES" sz="1200" dirty="0" err="1"/>
              <a:t>Mysqlconector</a:t>
            </a:r>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DD148D85-377D-A389-4C62-F2D124C652E8}"/>
              </a:ext>
            </a:extLst>
          </p:cNvPr>
          <p:cNvPicPr>
            <a:picLocks noChangeAspect="1"/>
          </p:cNvPicPr>
          <p:nvPr/>
        </p:nvPicPr>
        <p:blipFill>
          <a:blip r:embed="rId5"/>
          <a:stretch>
            <a:fillRect/>
          </a:stretch>
        </p:blipFill>
        <p:spPr>
          <a:xfrm>
            <a:off x="8264740" y="1241139"/>
            <a:ext cx="2116484" cy="848179"/>
          </a:xfrm>
          <a:prstGeom prst="rect">
            <a:avLst/>
          </a:prstGeom>
        </p:spPr>
      </p:pic>
      <p:pic>
        <p:nvPicPr>
          <p:cNvPr id="7" name="Imagen 6">
            <a:extLst>
              <a:ext uri="{FF2B5EF4-FFF2-40B4-BE49-F238E27FC236}">
                <a16:creationId xmlns:a16="http://schemas.microsoft.com/office/drawing/2014/main" id="{AC01C53C-A836-27C0-B629-9EA9E48A2E16}"/>
              </a:ext>
            </a:extLst>
          </p:cNvPr>
          <p:cNvPicPr>
            <a:picLocks noChangeAspect="1"/>
          </p:cNvPicPr>
          <p:nvPr/>
        </p:nvPicPr>
        <p:blipFill>
          <a:blip r:embed="rId6"/>
          <a:stretch>
            <a:fillRect/>
          </a:stretch>
        </p:blipFill>
        <p:spPr>
          <a:xfrm>
            <a:off x="8264740" y="2366415"/>
            <a:ext cx="2979170" cy="811933"/>
          </a:xfrm>
          <a:prstGeom prst="rect">
            <a:avLst/>
          </a:prstGeom>
        </p:spPr>
      </p:pic>
      <p:pic>
        <p:nvPicPr>
          <p:cNvPr id="10" name="Imagen 9">
            <a:extLst>
              <a:ext uri="{FF2B5EF4-FFF2-40B4-BE49-F238E27FC236}">
                <a16:creationId xmlns:a16="http://schemas.microsoft.com/office/drawing/2014/main" id="{72EA729D-A024-D471-D013-E10AA64992D6}"/>
              </a:ext>
            </a:extLst>
          </p:cNvPr>
          <p:cNvPicPr>
            <a:picLocks noChangeAspect="1"/>
          </p:cNvPicPr>
          <p:nvPr/>
        </p:nvPicPr>
        <p:blipFill>
          <a:blip r:embed="rId7"/>
          <a:stretch>
            <a:fillRect/>
          </a:stretch>
        </p:blipFill>
        <p:spPr>
          <a:xfrm>
            <a:off x="7524569" y="3395682"/>
            <a:ext cx="3817135" cy="1447282"/>
          </a:xfrm>
          <a:prstGeom prst="rect">
            <a:avLst/>
          </a:prstGeom>
        </p:spPr>
      </p:pic>
    </p:spTree>
    <p:extLst>
      <p:ext uri="{BB962C8B-B14F-4D97-AF65-F5344CB8AC3E}">
        <p14:creationId xmlns:p14="http://schemas.microsoft.com/office/powerpoint/2010/main" val="81791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7" y="964041"/>
            <a:ext cx="9257419" cy="8617744"/>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t>Abrimos VSC.</a:t>
            </a:r>
          </a:p>
          <a:p>
            <a:pPr marL="628650" lvl="1" indent="-171450">
              <a:buFont typeface="Arial" panose="020B0604020202020204" pitchFamily="34" charset="0"/>
              <a:buChar char="•"/>
            </a:pPr>
            <a:r>
              <a:rPr lang="es-ES" sz="1200" dirty="0"/>
              <a:t>Mediante el plugin de “</a:t>
            </a:r>
            <a:r>
              <a:rPr lang="es-ES" sz="1200" dirty="0" err="1">
                <a:solidFill>
                  <a:schemeClr val="accent3">
                    <a:lumMod val="75000"/>
                  </a:schemeClr>
                </a:solidFill>
              </a:rPr>
              <a:t>Getting</a:t>
            </a:r>
            <a:r>
              <a:rPr lang="es-ES" sz="1200" dirty="0">
                <a:solidFill>
                  <a:schemeClr val="accent3">
                    <a:lumMod val="75000"/>
                  </a:schemeClr>
                </a:solidFill>
              </a:rPr>
              <a:t> </a:t>
            </a:r>
            <a:r>
              <a:rPr lang="es-ES" sz="1200" dirty="0" err="1">
                <a:solidFill>
                  <a:schemeClr val="accent3">
                    <a:lumMod val="75000"/>
                  </a:schemeClr>
                </a:solidFill>
              </a:rPr>
              <a:t>Started</a:t>
            </a:r>
            <a:r>
              <a:rPr lang="es-ES" sz="1200" dirty="0">
                <a:solidFill>
                  <a:schemeClr val="accent3">
                    <a:lumMod val="75000"/>
                  </a:schemeClr>
                </a:solidFill>
              </a:rPr>
              <a:t> </a:t>
            </a:r>
            <a:r>
              <a:rPr lang="es-ES" sz="1200" dirty="0" err="1">
                <a:solidFill>
                  <a:schemeClr val="accent3">
                    <a:lumMod val="75000"/>
                  </a:schemeClr>
                </a:solidFill>
              </a:rPr>
              <a:t>with</a:t>
            </a:r>
            <a:r>
              <a:rPr lang="es-ES" sz="1200" dirty="0">
                <a:solidFill>
                  <a:schemeClr val="accent3">
                    <a:lumMod val="75000"/>
                  </a:schemeClr>
                </a:solidFill>
              </a:rPr>
              <a:t> Spring </a:t>
            </a:r>
            <a:r>
              <a:rPr lang="es-ES" sz="1200" dirty="0" err="1">
                <a:solidFill>
                  <a:schemeClr val="accent3">
                    <a:lumMod val="75000"/>
                  </a:schemeClr>
                </a:solidFill>
              </a:rPr>
              <a:t>Boot</a:t>
            </a:r>
            <a:r>
              <a:rPr lang="es-ES" sz="1200" dirty="0">
                <a:solidFill>
                  <a:schemeClr val="accent3">
                    <a:lumMod val="75000"/>
                  </a:schemeClr>
                </a:solidFill>
              </a:rPr>
              <a:t> in VSCODE</a:t>
            </a:r>
            <a:r>
              <a:rPr lang="es-ES" sz="1200" dirty="0"/>
              <a:t>”.</a:t>
            </a:r>
          </a:p>
          <a:p>
            <a:pPr marL="628650" lvl="1" indent="-171450">
              <a:buFont typeface="Arial" panose="020B0604020202020204" pitchFamily="34" charset="0"/>
              <a:buChar char="•"/>
            </a:pPr>
            <a:r>
              <a:rPr lang="es-ES" sz="1200" dirty="0"/>
              <a:t>Escogemos la versión de Spring </a:t>
            </a:r>
            <a:r>
              <a:rPr lang="es-ES" sz="1200" dirty="0" err="1"/>
              <a:t>Boot</a:t>
            </a:r>
            <a:r>
              <a:rPr lang="es-ES" sz="1200" dirty="0"/>
              <a:t> 3.2.1.</a:t>
            </a:r>
          </a:p>
          <a:p>
            <a:pPr marL="628650" lvl="1" indent="-171450">
              <a:buFont typeface="Arial" panose="020B0604020202020204" pitchFamily="34" charset="0"/>
              <a:buChar char="•"/>
            </a:pPr>
            <a:r>
              <a:rPr lang="es-ES" sz="1200" dirty="0"/>
              <a:t>Seleccionamos el lenguaje Java.</a:t>
            </a:r>
          </a:p>
          <a:p>
            <a:pPr marL="628650" lvl="1" indent="-171450">
              <a:buFont typeface="Arial" panose="020B0604020202020204" pitchFamily="34" charset="0"/>
              <a:buChar char="•"/>
            </a:pPr>
            <a:r>
              <a:rPr lang="es-ES" sz="1200" dirty="0"/>
              <a:t>Seleccionamos el </a:t>
            </a:r>
            <a:r>
              <a:rPr lang="es-ES" sz="1200" dirty="0" err="1">
                <a:solidFill>
                  <a:schemeClr val="accent3">
                    <a:lumMod val="75000"/>
                  </a:schemeClr>
                </a:solidFill>
              </a:rPr>
              <a:t>GroupId</a:t>
            </a:r>
            <a:r>
              <a:rPr lang="es-ES" sz="1200" dirty="0"/>
              <a:t>, en este caso podéis dejarlo por defecto.</a:t>
            </a:r>
          </a:p>
          <a:p>
            <a:pPr marL="628650" lvl="1" indent="-171450">
              <a:buFont typeface="Arial" panose="020B0604020202020204" pitchFamily="34" charset="0"/>
              <a:buChar char="•"/>
            </a:pPr>
            <a:r>
              <a:rPr lang="es-ES" sz="1200" dirty="0"/>
              <a:t>El nombre del proyecto para este ejemplo: </a:t>
            </a:r>
            <a:r>
              <a:rPr lang="es-ES" sz="1200" dirty="0" err="1"/>
              <a:t>demorest</a:t>
            </a:r>
            <a:endParaRPr lang="es-ES" sz="1200" dirty="0"/>
          </a:p>
          <a:p>
            <a:pPr marL="628650" lvl="1" indent="-171450">
              <a:buFont typeface="Arial" panose="020B0604020202020204" pitchFamily="34" charset="0"/>
              <a:buChar char="•"/>
            </a:pPr>
            <a:r>
              <a:rPr lang="es-ES" sz="1200" dirty="0"/>
              <a:t>Seleccionamos y decimos que sea de tipo </a:t>
            </a:r>
            <a:r>
              <a:rPr lang="es-ES" sz="1200" dirty="0" err="1"/>
              <a:t>war</a:t>
            </a:r>
            <a:r>
              <a:rPr lang="es-ES" sz="1200" dirty="0"/>
              <a:t> el empaquetado.</a:t>
            </a:r>
          </a:p>
          <a:p>
            <a:pPr marL="628650" lvl="1" indent="-171450">
              <a:buFont typeface="Arial" panose="020B0604020202020204" pitchFamily="34" charset="0"/>
              <a:buChar char="•"/>
            </a:pPr>
            <a:r>
              <a:rPr lang="es-ES" sz="1200" dirty="0"/>
              <a:t>Y la versión de Java usaremos la 17.</a:t>
            </a:r>
          </a:p>
          <a:p>
            <a:pPr marL="628650" lvl="1" indent="-171450">
              <a:buFont typeface="Arial" panose="020B0604020202020204" pitchFamily="34" charset="0"/>
              <a:buChar char="•"/>
            </a:pPr>
            <a:endParaRPr lang="es-ES" sz="1200" dirty="0"/>
          </a:p>
          <a:p>
            <a:pPr marL="628650" lvl="1" indent="-171450">
              <a:buFont typeface="Arial" panose="020B0604020202020204" pitchFamily="34" charset="0"/>
              <a:buChar char="•"/>
            </a:pPr>
            <a:r>
              <a:rPr lang="es-ES" sz="1200" dirty="0"/>
              <a:t> Dependencias:</a:t>
            </a:r>
          </a:p>
          <a:p>
            <a:pPr marL="1085850" lvl="2" indent="-171450">
              <a:buFont typeface="Arial" panose="020B0604020202020204" pitchFamily="34" charset="0"/>
              <a:buChar char="•"/>
            </a:pPr>
            <a:r>
              <a:rPr lang="es-ES" sz="1200" dirty="0"/>
              <a:t>Spring web</a:t>
            </a:r>
          </a:p>
          <a:p>
            <a:pPr marL="1085850" lvl="2" indent="-171450">
              <a:buFont typeface="Arial" panose="020B0604020202020204" pitchFamily="34" charset="0"/>
              <a:buChar char="•"/>
            </a:pPr>
            <a:r>
              <a:rPr lang="es-ES" sz="1200" dirty="0"/>
              <a:t>Spring </a:t>
            </a:r>
            <a:r>
              <a:rPr lang="es-ES" sz="1200" dirty="0" err="1"/>
              <a:t>devtools</a:t>
            </a:r>
            <a:endParaRPr lang="es-ES" sz="1200" dirty="0"/>
          </a:p>
          <a:p>
            <a:pPr marL="1085850" lvl="2" indent="-171450">
              <a:buFont typeface="Arial" panose="020B0604020202020204" pitchFamily="34" charset="0"/>
              <a:buChar char="•"/>
            </a:pPr>
            <a:r>
              <a:rPr lang="es-ES" sz="1200" dirty="0"/>
              <a:t>Spring </a:t>
            </a:r>
            <a:r>
              <a:rPr lang="es-ES" sz="1200" dirty="0" err="1"/>
              <a:t>Mysqlconector</a:t>
            </a:r>
            <a:endParaRPr lang="es-ES" sz="1200" dirty="0"/>
          </a:p>
          <a:p>
            <a:pPr marL="1085850" lvl="2" indent="-171450">
              <a:buFont typeface="Arial" panose="020B0604020202020204" pitchFamily="34" charset="0"/>
              <a:buChar char="•"/>
            </a:pPr>
            <a:endParaRPr lang="es-ES" sz="1200" dirty="0"/>
          </a:p>
          <a:p>
            <a:pPr marL="1085850" lvl="2" indent="-171450">
              <a:buFont typeface="Arial" panose="020B0604020202020204" pitchFamily="34" charset="0"/>
              <a:buChar char="•"/>
            </a:pPr>
            <a:r>
              <a:rPr lang="es-ES" sz="1200" dirty="0"/>
              <a:t>Y generamos el proyecto. </a:t>
            </a: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DD148D85-377D-A389-4C62-F2D124C652E8}"/>
              </a:ext>
            </a:extLst>
          </p:cNvPr>
          <p:cNvPicPr>
            <a:picLocks noChangeAspect="1"/>
          </p:cNvPicPr>
          <p:nvPr/>
        </p:nvPicPr>
        <p:blipFill>
          <a:blip r:embed="rId5"/>
          <a:stretch>
            <a:fillRect/>
          </a:stretch>
        </p:blipFill>
        <p:spPr>
          <a:xfrm>
            <a:off x="8264740" y="1241139"/>
            <a:ext cx="2116484" cy="848179"/>
          </a:xfrm>
          <a:prstGeom prst="rect">
            <a:avLst/>
          </a:prstGeom>
        </p:spPr>
      </p:pic>
      <p:pic>
        <p:nvPicPr>
          <p:cNvPr id="7" name="Imagen 6">
            <a:extLst>
              <a:ext uri="{FF2B5EF4-FFF2-40B4-BE49-F238E27FC236}">
                <a16:creationId xmlns:a16="http://schemas.microsoft.com/office/drawing/2014/main" id="{AC01C53C-A836-27C0-B629-9EA9E48A2E16}"/>
              </a:ext>
            </a:extLst>
          </p:cNvPr>
          <p:cNvPicPr>
            <a:picLocks noChangeAspect="1"/>
          </p:cNvPicPr>
          <p:nvPr/>
        </p:nvPicPr>
        <p:blipFill>
          <a:blip r:embed="rId6"/>
          <a:stretch>
            <a:fillRect/>
          </a:stretch>
        </p:blipFill>
        <p:spPr>
          <a:xfrm>
            <a:off x="8264740" y="2366415"/>
            <a:ext cx="2979170" cy="811933"/>
          </a:xfrm>
          <a:prstGeom prst="rect">
            <a:avLst/>
          </a:prstGeom>
        </p:spPr>
      </p:pic>
      <p:pic>
        <p:nvPicPr>
          <p:cNvPr id="10" name="Imagen 9">
            <a:extLst>
              <a:ext uri="{FF2B5EF4-FFF2-40B4-BE49-F238E27FC236}">
                <a16:creationId xmlns:a16="http://schemas.microsoft.com/office/drawing/2014/main" id="{72EA729D-A024-D471-D013-E10AA64992D6}"/>
              </a:ext>
            </a:extLst>
          </p:cNvPr>
          <p:cNvPicPr>
            <a:picLocks noChangeAspect="1"/>
          </p:cNvPicPr>
          <p:nvPr/>
        </p:nvPicPr>
        <p:blipFill>
          <a:blip r:embed="rId7"/>
          <a:stretch>
            <a:fillRect/>
          </a:stretch>
        </p:blipFill>
        <p:spPr>
          <a:xfrm>
            <a:off x="7524569" y="3395682"/>
            <a:ext cx="3817135" cy="1447282"/>
          </a:xfrm>
          <a:prstGeom prst="rect">
            <a:avLst/>
          </a:prstGeom>
        </p:spPr>
      </p:pic>
    </p:spTree>
    <p:extLst>
      <p:ext uri="{BB962C8B-B14F-4D97-AF65-F5344CB8AC3E}">
        <p14:creationId xmlns:p14="http://schemas.microsoft.com/office/powerpoint/2010/main" val="3068844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714041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nuestro primer controlador:</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Nos vamos a la parte de vista de VSC de tipo JAVA</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Creamos un nuevo paquete con nombre @Controllers.</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r>
              <a:rPr lang="es-ES" sz="1200" dirty="0"/>
              <a:t>Dentro del paquete creamos nuestro primer @RestController con nombre </a:t>
            </a:r>
            <a:r>
              <a:rPr lang="es-ES" sz="1200" dirty="0" err="1"/>
              <a:t>UserController</a:t>
            </a:r>
            <a:r>
              <a:rPr lang="es-ES" sz="1200" dirty="0"/>
              <a:t>. </a:t>
            </a: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3850580E-8CDE-7A8F-72E6-027BE8E2F277}"/>
              </a:ext>
            </a:extLst>
          </p:cNvPr>
          <p:cNvPicPr>
            <a:picLocks noChangeAspect="1"/>
          </p:cNvPicPr>
          <p:nvPr/>
        </p:nvPicPr>
        <p:blipFill>
          <a:blip r:embed="rId5"/>
          <a:stretch>
            <a:fillRect/>
          </a:stretch>
        </p:blipFill>
        <p:spPr>
          <a:xfrm>
            <a:off x="7387628" y="753745"/>
            <a:ext cx="4219477" cy="1735671"/>
          </a:xfrm>
          <a:prstGeom prst="rect">
            <a:avLst/>
          </a:prstGeom>
        </p:spPr>
      </p:pic>
      <p:pic>
        <p:nvPicPr>
          <p:cNvPr id="11" name="Imagen 10">
            <a:extLst>
              <a:ext uri="{FF2B5EF4-FFF2-40B4-BE49-F238E27FC236}">
                <a16:creationId xmlns:a16="http://schemas.microsoft.com/office/drawing/2014/main" id="{1F7418C4-A9F7-55DA-E01D-768F57636A73}"/>
              </a:ext>
            </a:extLst>
          </p:cNvPr>
          <p:cNvPicPr>
            <a:picLocks noChangeAspect="1"/>
          </p:cNvPicPr>
          <p:nvPr/>
        </p:nvPicPr>
        <p:blipFill>
          <a:blip r:embed="rId6"/>
          <a:stretch>
            <a:fillRect/>
          </a:stretch>
        </p:blipFill>
        <p:spPr>
          <a:xfrm>
            <a:off x="7387629" y="2660344"/>
            <a:ext cx="4219476" cy="615778"/>
          </a:xfrm>
          <a:prstGeom prst="rect">
            <a:avLst/>
          </a:prstGeom>
        </p:spPr>
      </p:pic>
      <p:pic>
        <p:nvPicPr>
          <p:cNvPr id="13" name="Imagen 12">
            <a:extLst>
              <a:ext uri="{FF2B5EF4-FFF2-40B4-BE49-F238E27FC236}">
                <a16:creationId xmlns:a16="http://schemas.microsoft.com/office/drawing/2014/main" id="{466BA550-E605-8DF3-A2B2-F287691675D7}"/>
              </a:ext>
            </a:extLst>
          </p:cNvPr>
          <p:cNvPicPr>
            <a:picLocks noChangeAspect="1"/>
          </p:cNvPicPr>
          <p:nvPr/>
        </p:nvPicPr>
        <p:blipFill>
          <a:blip r:embed="rId7"/>
          <a:stretch>
            <a:fillRect/>
          </a:stretch>
        </p:blipFill>
        <p:spPr>
          <a:xfrm>
            <a:off x="7387628" y="4507089"/>
            <a:ext cx="2972215" cy="876422"/>
          </a:xfrm>
          <a:prstGeom prst="rect">
            <a:avLst/>
          </a:prstGeom>
        </p:spPr>
      </p:pic>
    </p:spTree>
    <p:extLst>
      <p:ext uri="{BB962C8B-B14F-4D97-AF65-F5344CB8AC3E}">
        <p14:creationId xmlns:p14="http://schemas.microsoft.com/office/powerpoint/2010/main" val="161881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7879080"/>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nuestro primer controlador:</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Nos vamos a la parte de vista de VSC de tipo JAVA</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Creamos un nuevo paquete con nombre @Controllers.</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r>
              <a:rPr lang="es-ES" sz="1200" dirty="0"/>
              <a:t>Dentro del paquete creamos nuestro primer @RestController con nombre </a:t>
            </a:r>
            <a:r>
              <a:rPr lang="es-ES" sz="1200" dirty="0" err="1"/>
              <a:t>UserController</a:t>
            </a:r>
            <a:r>
              <a:rPr lang="es-ES" sz="1200" dirty="0"/>
              <a:t>. E importamos la anotación @RestController de</a:t>
            </a:r>
          </a:p>
          <a:p>
            <a:pPr lvl="2"/>
            <a:br>
              <a:rPr lang="es-ES" sz="1200" b="0" dirty="0">
                <a:solidFill>
                  <a:srgbClr val="839496"/>
                </a:solidFill>
                <a:effectLst/>
                <a:latin typeface="Consolas" panose="020B0609020204030204" pitchFamily="49" charset="0"/>
              </a:rPr>
            </a:br>
            <a:r>
              <a:rPr lang="es-ES" sz="1200" dirty="0" err="1">
                <a:solidFill>
                  <a:schemeClr val="accent5">
                    <a:lumMod val="60000"/>
                    <a:lumOff val="40000"/>
                  </a:schemeClr>
                </a:solidFill>
              </a:rPr>
              <a:t>import</a:t>
            </a:r>
            <a:r>
              <a:rPr lang="es-ES" sz="1200" dirty="0">
                <a:solidFill>
                  <a:schemeClr val="accent5">
                    <a:lumMod val="60000"/>
                    <a:lumOff val="40000"/>
                  </a:schemeClr>
                </a:solidFill>
              </a:rPr>
              <a:t> </a:t>
            </a:r>
            <a:r>
              <a:rPr lang="es-ES" sz="1200" dirty="0" err="1">
                <a:solidFill>
                  <a:schemeClr val="accent5">
                    <a:lumMod val="60000"/>
                    <a:lumOff val="40000"/>
                  </a:schemeClr>
                </a:solidFill>
              </a:rPr>
              <a:t>org.springframework.web.bind.annotation.RestController</a:t>
            </a:r>
            <a:r>
              <a:rPr lang="es-ES" sz="1200" dirty="0">
                <a:solidFill>
                  <a:schemeClr val="accent5">
                    <a:lumMod val="60000"/>
                    <a:lumOff val="40000"/>
                  </a:schemeClr>
                </a:solidFill>
              </a:rPr>
              <a:t>;</a:t>
            </a: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3850580E-8CDE-7A8F-72E6-027BE8E2F277}"/>
              </a:ext>
            </a:extLst>
          </p:cNvPr>
          <p:cNvPicPr>
            <a:picLocks noChangeAspect="1"/>
          </p:cNvPicPr>
          <p:nvPr/>
        </p:nvPicPr>
        <p:blipFill>
          <a:blip r:embed="rId5"/>
          <a:stretch>
            <a:fillRect/>
          </a:stretch>
        </p:blipFill>
        <p:spPr>
          <a:xfrm>
            <a:off x="7308977" y="772745"/>
            <a:ext cx="3552350" cy="1461250"/>
          </a:xfrm>
          <a:prstGeom prst="rect">
            <a:avLst/>
          </a:prstGeom>
        </p:spPr>
      </p:pic>
      <p:pic>
        <p:nvPicPr>
          <p:cNvPr id="11" name="Imagen 10">
            <a:extLst>
              <a:ext uri="{FF2B5EF4-FFF2-40B4-BE49-F238E27FC236}">
                <a16:creationId xmlns:a16="http://schemas.microsoft.com/office/drawing/2014/main" id="{1F7418C4-A9F7-55DA-E01D-768F57636A73}"/>
              </a:ext>
            </a:extLst>
          </p:cNvPr>
          <p:cNvPicPr>
            <a:picLocks noChangeAspect="1"/>
          </p:cNvPicPr>
          <p:nvPr/>
        </p:nvPicPr>
        <p:blipFill>
          <a:blip r:embed="rId6"/>
          <a:stretch>
            <a:fillRect/>
          </a:stretch>
        </p:blipFill>
        <p:spPr>
          <a:xfrm>
            <a:off x="7308977" y="2363804"/>
            <a:ext cx="4219476" cy="615778"/>
          </a:xfrm>
          <a:prstGeom prst="rect">
            <a:avLst/>
          </a:prstGeom>
        </p:spPr>
      </p:pic>
      <p:pic>
        <p:nvPicPr>
          <p:cNvPr id="13" name="Imagen 12">
            <a:extLst>
              <a:ext uri="{FF2B5EF4-FFF2-40B4-BE49-F238E27FC236}">
                <a16:creationId xmlns:a16="http://schemas.microsoft.com/office/drawing/2014/main" id="{466BA550-E605-8DF3-A2B2-F287691675D7}"/>
              </a:ext>
            </a:extLst>
          </p:cNvPr>
          <p:cNvPicPr>
            <a:picLocks noChangeAspect="1"/>
          </p:cNvPicPr>
          <p:nvPr/>
        </p:nvPicPr>
        <p:blipFill>
          <a:blip r:embed="rId7"/>
          <a:stretch>
            <a:fillRect/>
          </a:stretch>
        </p:blipFill>
        <p:spPr>
          <a:xfrm>
            <a:off x="7308977" y="3109391"/>
            <a:ext cx="3176755" cy="936735"/>
          </a:xfrm>
          <a:prstGeom prst="rect">
            <a:avLst/>
          </a:prstGeom>
        </p:spPr>
      </p:pic>
      <p:pic>
        <p:nvPicPr>
          <p:cNvPr id="4" name="Imagen 3">
            <a:extLst>
              <a:ext uri="{FF2B5EF4-FFF2-40B4-BE49-F238E27FC236}">
                <a16:creationId xmlns:a16="http://schemas.microsoft.com/office/drawing/2014/main" id="{104E58D3-F8B0-7FF0-2758-27CCF254BAA9}"/>
              </a:ext>
            </a:extLst>
          </p:cNvPr>
          <p:cNvPicPr>
            <a:picLocks noChangeAspect="1"/>
          </p:cNvPicPr>
          <p:nvPr/>
        </p:nvPicPr>
        <p:blipFill>
          <a:blip r:embed="rId8"/>
          <a:stretch>
            <a:fillRect/>
          </a:stretch>
        </p:blipFill>
        <p:spPr>
          <a:xfrm>
            <a:off x="2082297" y="5060336"/>
            <a:ext cx="3354624" cy="1008125"/>
          </a:xfrm>
          <a:prstGeom prst="rect">
            <a:avLst/>
          </a:prstGeom>
        </p:spPr>
      </p:pic>
    </p:spTree>
    <p:extLst>
      <p:ext uri="{BB962C8B-B14F-4D97-AF65-F5344CB8AC3E}">
        <p14:creationId xmlns:p14="http://schemas.microsoft.com/office/powerpoint/2010/main" val="239384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0279737"/>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En la clase del controlador, le damos un </a:t>
            </a:r>
            <a:r>
              <a:rPr lang="es-ES" sz="1200" dirty="0" err="1">
                <a:solidFill>
                  <a:schemeClr val="accent4">
                    <a:lumMod val="60000"/>
                    <a:lumOff val="40000"/>
                  </a:schemeClr>
                </a:solidFill>
              </a:rPr>
              <a:t>url</a:t>
            </a:r>
            <a:r>
              <a:rPr lang="es-ES" sz="1200" dirty="0">
                <a:solidFill>
                  <a:schemeClr val="accent4">
                    <a:lumMod val="60000"/>
                    <a:lumOff val="40000"/>
                  </a:schemeClr>
                </a:solidFill>
              </a:rPr>
              <a:t> por defecto, para separarlo de otras </a:t>
            </a:r>
            <a:r>
              <a:rPr lang="es-ES" sz="1200" dirty="0" err="1">
                <a:solidFill>
                  <a:schemeClr val="accent4">
                    <a:lumMod val="60000"/>
                    <a:lumOff val="40000"/>
                  </a:schemeClr>
                </a:solidFill>
              </a:rPr>
              <a:t>Entitys</a:t>
            </a:r>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@RequestMapping(“/url”). </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Creamos el primer método: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¿Qué es el </a:t>
            </a:r>
            <a:r>
              <a:rPr lang="es-ES" sz="1200" dirty="0" err="1">
                <a:solidFill>
                  <a:schemeClr val="accent4">
                    <a:lumMod val="60000"/>
                    <a:lumOff val="40000"/>
                  </a:schemeClr>
                </a:solidFill>
              </a:rPr>
              <a:t>cors</a:t>
            </a:r>
            <a:r>
              <a:rPr lang="es-ES" sz="1200" dirty="0">
                <a:solidFill>
                  <a:schemeClr val="accent4">
                    <a:lumMod val="60000"/>
                    <a:lumOff val="40000"/>
                  </a:schemeClr>
                </a:solidFill>
              </a:rPr>
              <a:t>?</a:t>
            </a:r>
          </a:p>
          <a:p>
            <a:pPr lvl="1"/>
            <a:endParaRPr lang="es-ES" sz="1200" dirty="0"/>
          </a:p>
          <a:p>
            <a:pPr lvl="1"/>
            <a:r>
              <a:rPr lang="es-ES" sz="1200" dirty="0"/>
              <a:t>CORS es el intercambio de recursos de origen cruzado. Es un mecanismo de seguridad utilizado en navegadores web para permitir que recursos web de un dominio( como scripts JavaScript, fuentes, estilos…</a:t>
            </a:r>
            <a:r>
              <a:rPr lang="es-ES" sz="1200" dirty="0" err="1"/>
              <a:t>etc</a:t>
            </a:r>
            <a:r>
              <a:rPr lang="es-ES" sz="1200" dirty="0"/>
              <a:t>) puedan ser solicitados e integrados desde otro dominio distinto al que origino la página web.</a:t>
            </a:r>
          </a:p>
          <a:p>
            <a:pPr lvl="1"/>
            <a:r>
              <a:rPr lang="es-ES" sz="1200" dirty="0"/>
              <a:t>¿Cómo afecta el </a:t>
            </a:r>
            <a:r>
              <a:rPr lang="es-ES" sz="1200" dirty="0" err="1"/>
              <a:t>Cors</a:t>
            </a:r>
            <a:r>
              <a:rPr lang="es-ES" sz="1200" dirty="0"/>
              <a:t>?</a:t>
            </a:r>
          </a:p>
          <a:p>
            <a:pPr lvl="1"/>
            <a:r>
              <a:rPr lang="es-ES" sz="1200" dirty="0"/>
              <a:t>	En este caso cuando trabajemos con API-</a:t>
            </a:r>
            <a:r>
              <a:rPr lang="es-ES" sz="1200" dirty="0" err="1"/>
              <a:t>Rest</a:t>
            </a:r>
            <a:r>
              <a:rPr lang="es-ES" sz="1200" dirty="0"/>
              <a:t>  y queramos recuperar cierta información de la API, en algunos casos es posible que nos de este error</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@CrossOrigin: </a:t>
            </a:r>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7" name="Imagen 6">
            <a:extLst>
              <a:ext uri="{FF2B5EF4-FFF2-40B4-BE49-F238E27FC236}">
                <a16:creationId xmlns:a16="http://schemas.microsoft.com/office/drawing/2014/main" id="{B59ECFD7-27D2-2C24-E414-AE39FA69AEE3}"/>
              </a:ext>
            </a:extLst>
          </p:cNvPr>
          <p:cNvPicPr>
            <a:picLocks noChangeAspect="1"/>
          </p:cNvPicPr>
          <p:nvPr/>
        </p:nvPicPr>
        <p:blipFill>
          <a:blip r:embed="rId5"/>
          <a:stretch>
            <a:fillRect/>
          </a:stretch>
        </p:blipFill>
        <p:spPr>
          <a:xfrm>
            <a:off x="5978305" y="753745"/>
            <a:ext cx="5583550" cy="1759447"/>
          </a:xfrm>
          <a:prstGeom prst="rect">
            <a:avLst/>
          </a:prstGeom>
        </p:spPr>
      </p:pic>
      <p:pic>
        <p:nvPicPr>
          <p:cNvPr id="2052" name="Picture 4">
            <a:extLst>
              <a:ext uri="{FF2B5EF4-FFF2-40B4-BE49-F238E27FC236}">
                <a16:creationId xmlns:a16="http://schemas.microsoft.com/office/drawing/2014/main" id="{EE8EFA6A-89A5-5AA3-915F-1E55E6673E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170" y="5262959"/>
            <a:ext cx="4785747" cy="145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00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009507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En la clase del controlador, le damos un </a:t>
            </a:r>
            <a:r>
              <a:rPr lang="es-ES" sz="1200" dirty="0" err="1">
                <a:solidFill>
                  <a:schemeClr val="accent4">
                    <a:lumMod val="60000"/>
                    <a:lumOff val="40000"/>
                  </a:schemeClr>
                </a:solidFill>
              </a:rPr>
              <a:t>url</a:t>
            </a:r>
            <a:r>
              <a:rPr lang="es-ES" sz="1200" dirty="0">
                <a:solidFill>
                  <a:schemeClr val="accent4">
                    <a:lumMod val="60000"/>
                    <a:lumOff val="40000"/>
                  </a:schemeClr>
                </a:solidFill>
              </a:rPr>
              <a:t> por defecto, para separarlo de otras </a:t>
            </a:r>
            <a:r>
              <a:rPr lang="es-ES" sz="1200" dirty="0" err="1">
                <a:solidFill>
                  <a:schemeClr val="accent4">
                    <a:lumMod val="60000"/>
                    <a:lumOff val="40000"/>
                  </a:schemeClr>
                </a:solidFill>
              </a:rPr>
              <a:t>Entitys</a:t>
            </a:r>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@RequestMapping(“/url”). </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Creamos el primer método: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¿Cómo solucionarlo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sym typeface="Wingdings" panose="05000000000000000000" pitchFamily="2" charset="2"/>
              </a:rPr>
              <a:t>Spring nos proporciona la anotación </a:t>
            </a:r>
            <a:r>
              <a:rPr lang="es-ES" sz="1200" dirty="0">
                <a:sym typeface="Wingdings" panose="05000000000000000000" pitchFamily="2" charset="2"/>
              </a:rPr>
              <a:t>@CrossOrigin(), </a:t>
            </a:r>
            <a:r>
              <a:rPr lang="es-ES" sz="1200" dirty="0">
                <a:solidFill>
                  <a:schemeClr val="accent4">
                    <a:lumMod val="60000"/>
                    <a:lumOff val="40000"/>
                  </a:schemeClr>
                </a:solidFill>
                <a:sym typeface="Wingdings" panose="05000000000000000000" pitchFamily="2" charset="2"/>
              </a:rPr>
              <a:t>la cual se puede añadir en el método o clase la cual se encargue de recibir peticiones.</a:t>
            </a:r>
          </a:p>
          <a:p>
            <a:pPr lvl="1"/>
            <a:r>
              <a:rPr lang="es-ES" sz="1200" dirty="0">
                <a:solidFill>
                  <a:schemeClr val="accent4">
                    <a:lumMod val="60000"/>
                    <a:lumOff val="40000"/>
                  </a:schemeClr>
                </a:solidFill>
                <a:sym typeface="Wingdings" panose="05000000000000000000" pitchFamily="2" charset="2"/>
              </a:rPr>
              <a:t> </a:t>
            </a:r>
          </a:p>
          <a:p>
            <a:pPr lvl="1"/>
            <a:r>
              <a:rPr lang="es-ES" sz="1200" dirty="0">
                <a:solidFill>
                  <a:schemeClr val="accent4">
                    <a:lumMod val="60000"/>
                    <a:lumOff val="40000"/>
                  </a:schemeClr>
                </a:solidFill>
                <a:sym typeface="Wingdings" panose="05000000000000000000" pitchFamily="2" charset="2"/>
              </a:rPr>
              <a:t>@CrossOrigin  Se utiliza para manejar las solicitudes de recursos desde un origen diferente al servidor donde está alojada la aplicación . Permite controlar y configurar las políticas de seguridad de intercambio de recursos entre diferentes dominios.</a:t>
            </a: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Como habilitamos el </a:t>
            </a:r>
            <a:r>
              <a:rPr lang="es-ES" sz="1200" dirty="0" err="1">
                <a:solidFill>
                  <a:schemeClr val="accent4">
                    <a:lumMod val="60000"/>
                    <a:lumOff val="40000"/>
                  </a:schemeClr>
                </a:solidFill>
                <a:sym typeface="Wingdings" panose="05000000000000000000" pitchFamily="2" charset="2"/>
              </a:rPr>
              <a:t>cors</a:t>
            </a:r>
            <a:r>
              <a:rPr lang="es-ES" sz="1200" dirty="0">
                <a:solidFill>
                  <a:schemeClr val="accent4">
                    <a:lumMod val="60000"/>
                    <a:lumOff val="40000"/>
                  </a:schemeClr>
                </a:solidFill>
                <a:sym typeface="Wingdings" panose="05000000000000000000" pitchFamily="2" charset="2"/>
              </a:rPr>
              <a:t> Añadiendo la sentencia @CrossOrigin</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7" name="Imagen 6">
            <a:extLst>
              <a:ext uri="{FF2B5EF4-FFF2-40B4-BE49-F238E27FC236}">
                <a16:creationId xmlns:a16="http://schemas.microsoft.com/office/drawing/2014/main" id="{B59ECFD7-27D2-2C24-E414-AE39FA69AEE3}"/>
              </a:ext>
            </a:extLst>
          </p:cNvPr>
          <p:cNvPicPr>
            <a:picLocks noChangeAspect="1"/>
          </p:cNvPicPr>
          <p:nvPr/>
        </p:nvPicPr>
        <p:blipFill>
          <a:blip r:embed="rId5"/>
          <a:stretch>
            <a:fillRect/>
          </a:stretch>
        </p:blipFill>
        <p:spPr>
          <a:xfrm>
            <a:off x="5978305" y="753745"/>
            <a:ext cx="5583550" cy="1759447"/>
          </a:xfrm>
          <a:prstGeom prst="rect">
            <a:avLst/>
          </a:prstGeom>
        </p:spPr>
      </p:pic>
    </p:spTree>
    <p:extLst>
      <p:ext uri="{BB962C8B-B14F-4D97-AF65-F5344CB8AC3E}">
        <p14:creationId xmlns:p14="http://schemas.microsoft.com/office/powerpoint/2010/main" val="2603797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031051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Podemos añadir el </a:t>
            </a:r>
            <a:r>
              <a:rPr lang="es-ES" sz="1200" dirty="0" err="1">
                <a:solidFill>
                  <a:schemeClr val="accent4">
                    <a:lumMod val="60000"/>
                    <a:lumOff val="40000"/>
                  </a:schemeClr>
                </a:solidFill>
                <a:sym typeface="Wingdings" panose="05000000000000000000" pitchFamily="2" charset="2"/>
              </a:rPr>
              <a:t>Cors</a:t>
            </a:r>
            <a:r>
              <a:rPr lang="es-ES" sz="1200" dirty="0">
                <a:solidFill>
                  <a:schemeClr val="accent4">
                    <a:lumMod val="60000"/>
                    <a:lumOff val="40000"/>
                  </a:schemeClr>
                </a:solidFill>
                <a:sym typeface="Wingdings" panose="05000000000000000000" pitchFamily="2" charset="2"/>
              </a:rPr>
              <a:t>.</a:t>
            </a:r>
          </a:p>
          <a:p>
            <a:pPr lvl="1"/>
            <a:endParaRPr lang="es-ES" sz="1200" dirty="0">
              <a:solidFill>
                <a:schemeClr val="accent4">
                  <a:lumMod val="60000"/>
                  <a:lumOff val="40000"/>
                </a:schemeClr>
              </a:solidFill>
              <a:sym typeface="Wingdings" panose="05000000000000000000" pitchFamily="2" charset="2"/>
            </a:endParaRP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	En el controlador:</a:t>
            </a:r>
          </a:p>
          <a:p>
            <a:pPr lvl="1"/>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En este caso tenemos ciertos atributos:</a:t>
            </a:r>
          </a:p>
          <a:p>
            <a:pPr lvl="2"/>
            <a:endParaRPr lang="es-ES" sz="1200" dirty="0">
              <a:solidFill>
                <a:schemeClr val="accent4">
                  <a:lumMod val="60000"/>
                  <a:lumOff val="40000"/>
                </a:schemeClr>
              </a:solidFill>
              <a:sym typeface="Wingdings" panose="05000000000000000000" pitchFamily="2" charset="2"/>
            </a:endParaRPr>
          </a:p>
          <a:p>
            <a:pPr marL="1600200" lvl="3" indent="-228600">
              <a:buFont typeface="+mj-lt"/>
              <a:buAutoNum type="arabicPeriod"/>
            </a:pPr>
            <a:r>
              <a:rPr lang="es-ES" sz="1200" dirty="0" err="1">
                <a:sym typeface="Wingdings" panose="05000000000000000000" pitchFamily="2" charset="2"/>
              </a:rPr>
              <a:t>Origins</a:t>
            </a:r>
            <a:r>
              <a:rPr lang="es-ES" sz="1200" dirty="0">
                <a:solidFill>
                  <a:schemeClr val="accent4">
                    <a:lumMod val="60000"/>
                    <a:lumOff val="40000"/>
                  </a:schemeClr>
                </a:solidFill>
                <a:sym typeface="Wingdings" panose="05000000000000000000" pitchFamily="2" charset="2"/>
              </a:rPr>
              <a:t> Solo nos permite mediante </a:t>
            </a:r>
            <a:r>
              <a:rPr lang="es-ES" sz="1200" dirty="0" err="1">
                <a:solidFill>
                  <a:schemeClr val="accent4">
                    <a:lumMod val="60000"/>
                    <a:lumOff val="40000"/>
                  </a:schemeClr>
                </a:solidFill>
                <a:sym typeface="Wingdings" panose="05000000000000000000" pitchFamily="2" charset="2"/>
              </a:rPr>
              <a:t>Origins</a:t>
            </a:r>
            <a:r>
              <a:rPr lang="es-ES" sz="1200" dirty="0">
                <a:solidFill>
                  <a:schemeClr val="accent4">
                    <a:lumMod val="60000"/>
                    <a:lumOff val="40000"/>
                  </a:schemeClr>
                </a:solidFill>
                <a:sym typeface="Wingdings" panose="05000000000000000000" pitchFamily="2" charset="2"/>
              </a:rPr>
              <a:t>, acceder a la ruta desde el dominio indicado.</a:t>
            </a:r>
          </a:p>
          <a:p>
            <a:pPr lvl="3"/>
            <a:r>
              <a:rPr lang="es-ES" sz="1200" dirty="0">
                <a:solidFill>
                  <a:schemeClr val="accent4">
                    <a:lumMod val="60000"/>
                    <a:lumOff val="40000"/>
                  </a:schemeClr>
                </a:solidFill>
                <a:sym typeface="Wingdings" panose="05000000000000000000" pitchFamily="2" charset="2"/>
              </a:rPr>
              <a:t>     Si añadimos </a:t>
            </a:r>
            <a:r>
              <a:rPr lang="es-ES" sz="1200" dirty="0" err="1">
                <a:sym typeface="Wingdings" panose="05000000000000000000" pitchFamily="2" charset="2"/>
              </a:rPr>
              <a:t>origins</a:t>
            </a:r>
            <a:r>
              <a:rPr lang="es-ES" sz="1200" dirty="0">
                <a:sym typeface="Wingdings" panose="05000000000000000000" pitchFamily="2" charset="2"/>
              </a:rPr>
              <a:t>={‘*’} </a:t>
            </a:r>
            <a:r>
              <a:rPr lang="es-ES" sz="1200" dirty="0">
                <a:solidFill>
                  <a:schemeClr val="accent4">
                    <a:lumMod val="60000"/>
                    <a:lumOff val="40000"/>
                  </a:schemeClr>
                </a:solidFill>
                <a:sym typeface="Wingdings" panose="05000000000000000000" pitchFamily="2" charset="2"/>
              </a:rPr>
              <a:t>permitimos todas las </a:t>
            </a:r>
            <a:r>
              <a:rPr lang="es-ES" sz="1200" dirty="0" err="1">
                <a:solidFill>
                  <a:schemeClr val="accent4">
                    <a:lumMod val="60000"/>
                    <a:lumOff val="40000"/>
                  </a:schemeClr>
                </a:solidFill>
                <a:sym typeface="Wingdings" panose="05000000000000000000" pitchFamily="2" charset="2"/>
              </a:rPr>
              <a:t>url</a:t>
            </a:r>
            <a:r>
              <a:rPr lang="es-ES" sz="1200" dirty="0">
                <a:solidFill>
                  <a:schemeClr val="accent4">
                    <a:lumMod val="60000"/>
                    <a:lumOff val="40000"/>
                  </a:schemeClr>
                </a:solidFill>
                <a:sym typeface="Wingdings" panose="05000000000000000000" pitchFamily="2" charset="2"/>
              </a:rPr>
              <a:t>. </a:t>
            </a:r>
          </a:p>
          <a:p>
            <a:pPr marL="1600200" lvl="3" indent="-228600">
              <a:buFont typeface="+mj-lt"/>
              <a:buAutoNum type="arabicPeriod"/>
            </a:pPr>
            <a:r>
              <a:rPr lang="es-ES" sz="1200" dirty="0" err="1">
                <a:sym typeface="Wingdings" panose="05000000000000000000" pitchFamily="2" charset="2"/>
              </a:rPr>
              <a:t>Methods</a:t>
            </a:r>
            <a:r>
              <a:rPr lang="es-ES" sz="1200" dirty="0">
                <a:solidFill>
                  <a:schemeClr val="accent4">
                    <a:lumMod val="60000"/>
                    <a:lumOff val="40000"/>
                  </a:schemeClr>
                </a:solidFill>
                <a:sym typeface="Wingdings" panose="05000000000000000000" pitchFamily="2" charset="2"/>
              </a:rPr>
              <a:t> Nos indica los métodos permitidos.</a:t>
            </a:r>
          </a:p>
          <a:p>
            <a:pPr marL="1600200" lvl="3" indent="-228600">
              <a:buFont typeface="+mj-lt"/>
              <a:buAutoNum type="arabicPeriod"/>
            </a:pPr>
            <a:r>
              <a:rPr lang="es-ES" sz="1200" dirty="0" err="1">
                <a:sym typeface="Wingdings" panose="05000000000000000000" pitchFamily="2" charset="2"/>
              </a:rPr>
              <a:t>allowedHeaders</a:t>
            </a:r>
            <a:r>
              <a:rPr lang="es-ES" sz="1200" dirty="0">
                <a:solidFill>
                  <a:schemeClr val="accent4">
                    <a:lumMod val="60000"/>
                    <a:lumOff val="40000"/>
                  </a:schemeClr>
                </a:solidFill>
                <a:sym typeface="Wingdings" panose="05000000000000000000" pitchFamily="2" charset="2"/>
              </a:rPr>
              <a:t> En este caso indicamos los encabezados permitidos(</a:t>
            </a:r>
            <a:r>
              <a:rPr lang="es-ES" sz="1200" dirty="0" err="1">
                <a:solidFill>
                  <a:schemeClr val="accent4">
                    <a:lumMod val="60000"/>
                    <a:lumOff val="40000"/>
                  </a:schemeClr>
                </a:solidFill>
                <a:sym typeface="Wingdings" panose="05000000000000000000" pitchFamily="2" charset="2"/>
              </a:rPr>
              <a:t>authorization</a:t>
            </a:r>
            <a:r>
              <a:rPr lang="es-ES" sz="1200" dirty="0">
                <a:solidFill>
                  <a:schemeClr val="accent4">
                    <a:lumMod val="60000"/>
                    <a:lumOff val="40000"/>
                  </a:schemeClr>
                </a:solidFill>
                <a:sym typeface="Wingdings" panose="05000000000000000000" pitchFamily="2" charset="2"/>
              </a:rPr>
              <a:t> y </a:t>
            </a:r>
            <a:r>
              <a:rPr lang="es-ES" sz="1200" dirty="0" err="1">
                <a:solidFill>
                  <a:schemeClr val="accent4">
                    <a:lumMod val="60000"/>
                    <a:lumOff val="40000"/>
                  </a:schemeClr>
                </a:solidFill>
                <a:sym typeface="Wingdings" panose="05000000000000000000" pitchFamily="2" charset="2"/>
              </a:rPr>
              <a:t>content-type</a:t>
            </a:r>
            <a:r>
              <a:rPr lang="es-ES" sz="1200" dirty="0">
                <a:solidFill>
                  <a:schemeClr val="accent4">
                    <a:lumMod val="60000"/>
                    <a:lumOff val="40000"/>
                  </a:schemeClr>
                </a:solidFill>
                <a:sym typeface="Wingdings" panose="05000000000000000000" pitchFamily="2" charset="2"/>
              </a:rPr>
              <a:t>)</a:t>
            </a:r>
          </a:p>
          <a:p>
            <a:pPr marL="1600200" lvl="3" indent="-228600">
              <a:buFont typeface="+mj-lt"/>
              <a:buAutoNum type="arabicPeriod"/>
            </a:pPr>
            <a:r>
              <a:rPr lang="es-ES" sz="1200" dirty="0" err="1">
                <a:sym typeface="Wingdings" panose="05000000000000000000" pitchFamily="2" charset="2"/>
              </a:rPr>
              <a:t>exposedHeaders</a:t>
            </a:r>
            <a:r>
              <a:rPr lang="es-ES" sz="1200" dirty="0">
                <a:solidFill>
                  <a:schemeClr val="accent4">
                    <a:lumMod val="60000"/>
                    <a:lumOff val="40000"/>
                  </a:schemeClr>
                </a:solidFill>
                <a:sym typeface="Wingdings" panose="05000000000000000000" pitchFamily="2" charset="2"/>
              </a:rPr>
              <a:t> Por si queremos añadir encabezados personalizados.</a:t>
            </a:r>
          </a:p>
          <a:p>
            <a:pPr marL="1600200" lvl="3" indent="-228600">
              <a:buFont typeface="+mj-lt"/>
              <a:buAutoNum type="arabicPeriod"/>
            </a:pPr>
            <a:r>
              <a:rPr lang="es-ES" sz="1200" dirty="0" err="1">
                <a:sym typeface="Wingdings" panose="05000000000000000000" pitchFamily="2" charset="2"/>
              </a:rPr>
              <a:t>allowCredencials</a:t>
            </a:r>
            <a:r>
              <a:rPr lang="es-ES" sz="1200" dirty="0">
                <a:solidFill>
                  <a:schemeClr val="accent4">
                    <a:lumMod val="60000"/>
                    <a:lumOff val="40000"/>
                  </a:schemeClr>
                </a:solidFill>
                <a:sym typeface="Wingdings" panose="05000000000000000000" pitchFamily="2" charset="2"/>
              </a:rPr>
              <a:t> Nos permite enviar credenciales en una solicitud de CORS, por ejemplo para la autorización mediante cookies o tokens. </a:t>
            </a:r>
          </a:p>
          <a:p>
            <a:pPr marL="1600200" lvl="3" indent="-228600">
              <a:buFont typeface="+mj-lt"/>
              <a:buAutoNum type="arabicPeriod"/>
            </a:pPr>
            <a:r>
              <a:rPr lang="es-ES" sz="1200" dirty="0" err="1">
                <a:sym typeface="Wingdings" panose="05000000000000000000" pitchFamily="2" charset="2"/>
              </a:rPr>
              <a:t>maxAge</a:t>
            </a:r>
            <a:r>
              <a:rPr lang="es-ES" sz="1200" dirty="0">
                <a:solidFill>
                  <a:schemeClr val="accent4">
                    <a:lumMod val="60000"/>
                    <a:lumOff val="40000"/>
                  </a:schemeClr>
                </a:solidFill>
                <a:sym typeface="Wingdings" panose="05000000000000000000" pitchFamily="2" charset="2"/>
              </a:rPr>
              <a:t> Tiempo máximo que permitimos de almacenamiento en cache(segundos).  3600 sería una hora. </a:t>
            </a:r>
          </a:p>
          <a:p>
            <a:pPr marL="685800" lvl="1" indent="-228600">
              <a:buFont typeface="+mj-lt"/>
              <a:buAutoNum type="arabicPeriod"/>
            </a:pPr>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4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F6937306-FCA5-F4C7-6B36-991969426238}"/>
              </a:ext>
            </a:extLst>
          </p:cNvPr>
          <p:cNvPicPr>
            <a:picLocks noChangeAspect="1"/>
          </p:cNvPicPr>
          <p:nvPr/>
        </p:nvPicPr>
        <p:blipFill>
          <a:blip r:embed="rId5"/>
          <a:stretch>
            <a:fillRect/>
          </a:stretch>
        </p:blipFill>
        <p:spPr>
          <a:xfrm>
            <a:off x="5618337" y="2270093"/>
            <a:ext cx="4593555" cy="574194"/>
          </a:xfrm>
          <a:prstGeom prst="rect">
            <a:avLst/>
          </a:prstGeom>
        </p:spPr>
      </p:pic>
      <p:pic>
        <p:nvPicPr>
          <p:cNvPr id="8" name="Imagen 7">
            <a:extLst>
              <a:ext uri="{FF2B5EF4-FFF2-40B4-BE49-F238E27FC236}">
                <a16:creationId xmlns:a16="http://schemas.microsoft.com/office/drawing/2014/main" id="{D87730E3-92FE-E314-FEC5-42B06FC2717D}"/>
              </a:ext>
            </a:extLst>
          </p:cNvPr>
          <p:cNvPicPr>
            <a:picLocks noChangeAspect="1"/>
          </p:cNvPicPr>
          <p:nvPr/>
        </p:nvPicPr>
        <p:blipFill>
          <a:blip r:embed="rId6"/>
          <a:stretch>
            <a:fillRect/>
          </a:stretch>
        </p:blipFill>
        <p:spPr>
          <a:xfrm>
            <a:off x="5618337" y="439270"/>
            <a:ext cx="2438132" cy="1512445"/>
          </a:xfrm>
          <a:prstGeom prst="rect">
            <a:avLst/>
          </a:prstGeom>
        </p:spPr>
      </p:pic>
      <p:pic>
        <p:nvPicPr>
          <p:cNvPr id="11" name="Imagen 10">
            <a:extLst>
              <a:ext uri="{FF2B5EF4-FFF2-40B4-BE49-F238E27FC236}">
                <a16:creationId xmlns:a16="http://schemas.microsoft.com/office/drawing/2014/main" id="{A09CAA60-480D-1238-4D4F-F916D14824D2}"/>
              </a:ext>
            </a:extLst>
          </p:cNvPr>
          <p:cNvPicPr>
            <a:picLocks noChangeAspect="1"/>
          </p:cNvPicPr>
          <p:nvPr/>
        </p:nvPicPr>
        <p:blipFill>
          <a:blip r:embed="rId7"/>
          <a:stretch>
            <a:fillRect/>
          </a:stretch>
        </p:blipFill>
        <p:spPr>
          <a:xfrm>
            <a:off x="8095837" y="753745"/>
            <a:ext cx="3734038" cy="1302571"/>
          </a:xfrm>
          <a:prstGeom prst="rect">
            <a:avLst/>
          </a:prstGeom>
        </p:spPr>
      </p:pic>
    </p:spTree>
    <p:extLst>
      <p:ext uri="{BB962C8B-B14F-4D97-AF65-F5344CB8AC3E}">
        <p14:creationId xmlns:p14="http://schemas.microsoft.com/office/powerpoint/2010/main" val="1729254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846385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Podemos añadir el CORS.</a:t>
            </a:r>
          </a:p>
          <a:p>
            <a:pPr lvl="1"/>
            <a:endParaRPr lang="es-ES" sz="1200" dirty="0">
              <a:solidFill>
                <a:schemeClr val="accent4">
                  <a:lumMod val="60000"/>
                  <a:lumOff val="40000"/>
                </a:schemeClr>
              </a:solidFill>
              <a:sym typeface="Wingdings" panose="05000000000000000000" pitchFamily="2" charset="2"/>
            </a:endParaRP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	En los métodos dentro de un controlador también.</a:t>
            </a:r>
          </a:p>
          <a:p>
            <a:pPr lvl="1"/>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En este caso: </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4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8" name="Imagen 7">
            <a:extLst>
              <a:ext uri="{FF2B5EF4-FFF2-40B4-BE49-F238E27FC236}">
                <a16:creationId xmlns:a16="http://schemas.microsoft.com/office/drawing/2014/main" id="{D87730E3-92FE-E314-FEC5-42B06FC2717D}"/>
              </a:ext>
            </a:extLst>
          </p:cNvPr>
          <p:cNvPicPr>
            <a:picLocks noChangeAspect="1"/>
          </p:cNvPicPr>
          <p:nvPr/>
        </p:nvPicPr>
        <p:blipFill>
          <a:blip r:embed="rId5"/>
          <a:stretch>
            <a:fillRect/>
          </a:stretch>
        </p:blipFill>
        <p:spPr>
          <a:xfrm>
            <a:off x="8687461" y="623936"/>
            <a:ext cx="2438132" cy="1512445"/>
          </a:xfrm>
          <a:prstGeom prst="rect">
            <a:avLst/>
          </a:prstGeom>
        </p:spPr>
      </p:pic>
      <p:pic>
        <p:nvPicPr>
          <p:cNvPr id="6" name="Imagen 5">
            <a:extLst>
              <a:ext uri="{FF2B5EF4-FFF2-40B4-BE49-F238E27FC236}">
                <a16:creationId xmlns:a16="http://schemas.microsoft.com/office/drawing/2014/main" id="{0AF626F9-6B1E-EB8C-DA7F-0D3DD68ADC55}"/>
              </a:ext>
            </a:extLst>
          </p:cNvPr>
          <p:cNvPicPr>
            <a:picLocks noChangeAspect="1"/>
          </p:cNvPicPr>
          <p:nvPr/>
        </p:nvPicPr>
        <p:blipFill>
          <a:blip r:embed="rId6"/>
          <a:stretch>
            <a:fillRect/>
          </a:stretch>
        </p:blipFill>
        <p:spPr>
          <a:xfrm>
            <a:off x="3461279" y="3873947"/>
            <a:ext cx="5753543" cy="2096630"/>
          </a:xfrm>
          <a:prstGeom prst="rect">
            <a:avLst/>
          </a:prstGeom>
        </p:spPr>
      </p:pic>
    </p:spTree>
    <p:extLst>
      <p:ext uri="{BB962C8B-B14F-4D97-AF65-F5344CB8AC3E}">
        <p14:creationId xmlns:p14="http://schemas.microsoft.com/office/powerpoint/2010/main" val="9781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5232202"/>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r>
              <a:rPr lang="es-ES" sz="1400" dirty="0">
                <a:solidFill>
                  <a:schemeClr val="accent4">
                    <a:lumMod val="60000"/>
                    <a:lumOff val="40000"/>
                  </a:schemeClr>
                </a:solidFill>
              </a:rPr>
              <a:t>¿Qué es una aplicación Api/</a:t>
            </a:r>
            <a:r>
              <a:rPr lang="es-ES" sz="1400" dirty="0" err="1">
                <a:solidFill>
                  <a:schemeClr val="accent4">
                    <a:lumMod val="60000"/>
                    <a:lumOff val="40000"/>
                  </a:schemeClr>
                </a:solidFill>
              </a:rPr>
              <a:t>Rest</a:t>
            </a:r>
            <a:r>
              <a:rPr lang="es-ES" sz="1400" dirty="0">
                <a:solidFill>
                  <a:schemeClr val="accent4">
                    <a:lumMod val="60000"/>
                    <a:lumOff val="40000"/>
                  </a:schemeClr>
                </a:solidFill>
              </a:rPr>
              <a:t>?</a:t>
            </a:r>
          </a:p>
          <a:p>
            <a:pPr lvl="1"/>
            <a:endParaRPr lang="es-ES" sz="1200" dirty="0">
              <a:solidFill>
                <a:schemeClr val="accent4">
                  <a:lumMod val="60000"/>
                  <a:lumOff val="40000"/>
                </a:schemeClr>
              </a:solidFill>
            </a:endParaRPr>
          </a:p>
          <a:p>
            <a:pPr lvl="1"/>
            <a:endParaRPr lang="es-ES" sz="1200" dirty="0"/>
          </a:p>
          <a:p>
            <a:pPr lvl="1"/>
            <a:r>
              <a:rPr lang="es-ES" sz="1400" dirty="0"/>
              <a:t>Una API, lo que todo mundialmente se conoce no es nada más que un interfaz de programación de aplicaciones, la cual es un conjunto de reglas que definen como las aplicaciones o los dispositivos pueden conectarse y comunicarse entre sí. </a:t>
            </a:r>
          </a:p>
          <a:p>
            <a:pPr lvl="1"/>
            <a:endParaRPr lang="es-ES" sz="1200" dirty="0"/>
          </a:p>
          <a:p>
            <a:pPr lvl="1"/>
            <a:endParaRPr lang="es-ES" sz="1200" dirty="0"/>
          </a:p>
          <a:p>
            <a:pPr lvl="1"/>
            <a:endParaRPr lang="es-ES" sz="1400" dirty="0"/>
          </a:p>
          <a:p>
            <a:pPr lvl="1"/>
            <a:r>
              <a:rPr lang="es-ES" sz="1400" dirty="0"/>
              <a:t>Una API/REST es una api que cumple los principios de diseño del estilo de Arquitectura REST O transferencia de estado representacional. Las API REST se conocen como API </a:t>
            </a:r>
            <a:r>
              <a:rPr lang="es-ES" sz="1400" dirty="0" err="1"/>
              <a:t>RESTful</a:t>
            </a:r>
            <a:r>
              <a:rPr lang="es-ES" sz="1400" dirty="0"/>
              <a:t>. </a:t>
            </a: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4182" y="873506"/>
            <a:ext cx="5601077" cy="139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449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920251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Podemos añadir el CORS.</a:t>
            </a:r>
          </a:p>
          <a:p>
            <a:pPr lvl="1"/>
            <a:endParaRPr lang="es-ES" sz="1200" dirty="0">
              <a:solidFill>
                <a:schemeClr val="accent4">
                  <a:lumMod val="60000"/>
                  <a:lumOff val="40000"/>
                </a:schemeClr>
              </a:solidFill>
              <a:sym typeface="Wingdings" panose="05000000000000000000" pitchFamily="2" charset="2"/>
            </a:endParaRP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A nivel  global también se podría configurar.</a:t>
            </a:r>
          </a:p>
          <a:p>
            <a:pPr marL="685800" lvl="1" indent="-228600">
              <a:buFont typeface="+mj-lt"/>
              <a:buAutoNum type="arabicPeriod"/>
            </a:pPr>
            <a:endParaRPr lang="es-ES" sz="1200" dirty="0">
              <a:solidFill>
                <a:schemeClr val="accent4">
                  <a:lumMod val="60000"/>
                  <a:lumOff val="40000"/>
                </a:schemeClr>
              </a:solidFill>
              <a:sym typeface="Wingdings" panose="05000000000000000000" pitchFamily="2" charset="2"/>
            </a:endParaRPr>
          </a:p>
          <a:p>
            <a:pPr marL="1143000" lvl="2" indent="-228600">
              <a:buFont typeface="+mj-lt"/>
              <a:buAutoNum type="arabicPeriod"/>
            </a:pPr>
            <a:r>
              <a:rPr lang="es-ES" sz="1200" dirty="0">
                <a:solidFill>
                  <a:schemeClr val="accent4">
                    <a:lumMod val="60000"/>
                    <a:lumOff val="40000"/>
                  </a:schemeClr>
                </a:solidFill>
                <a:sym typeface="Wingdings" panose="05000000000000000000" pitchFamily="2" charset="2"/>
              </a:rPr>
              <a:t>En este caso permiten solicitudes CORS desde cualquier origen a cualquier punto final de la aplicación. </a:t>
            </a: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4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8" name="Imagen 7">
            <a:extLst>
              <a:ext uri="{FF2B5EF4-FFF2-40B4-BE49-F238E27FC236}">
                <a16:creationId xmlns:a16="http://schemas.microsoft.com/office/drawing/2014/main" id="{D87730E3-92FE-E314-FEC5-42B06FC2717D}"/>
              </a:ext>
            </a:extLst>
          </p:cNvPr>
          <p:cNvPicPr>
            <a:picLocks noChangeAspect="1"/>
          </p:cNvPicPr>
          <p:nvPr/>
        </p:nvPicPr>
        <p:blipFill>
          <a:blip r:embed="rId5"/>
          <a:stretch>
            <a:fillRect/>
          </a:stretch>
        </p:blipFill>
        <p:spPr>
          <a:xfrm>
            <a:off x="8687461" y="623936"/>
            <a:ext cx="2438132" cy="1512445"/>
          </a:xfrm>
          <a:prstGeom prst="rect">
            <a:avLst/>
          </a:prstGeom>
        </p:spPr>
      </p:pic>
      <p:pic>
        <p:nvPicPr>
          <p:cNvPr id="4" name="Imagen 3">
            <a:extLst>
              <a:ext uri="{FF2B5EF4-FFF2-40B4-BE49-F238E27FC236}">
                <a16:creationId xmlns:a16="http://schemas.microsoft.com/office/drawing/2014/main" id="{216A5105-CFEA-375E-04B9-5EB1A1DE2E71}"/>
              </a:ext>
            </a:extLst>
          </p:cNvPr>
          <p:cNvPicPr>
            <a:picLocks noChangeAspect="1"/>
          </p:cNvPicPr>
          <p:nvPr/>
        </p:nvPicPr>
        <p:blipFill>
          <a:blip r:embed="rId6"/>
          <a:stretch>
            <a:fillRect/>
          </a:stretch>
        </p:blipFill>
        <p:spPr>
          <a:xfrm>
            <a:off x="2435515" y="4061965"/>
            <a:ext cx="4858428" cy="1876687"/>
          </a:xfrm>
          <a:prstGeom prst="rect">
            <a:avLst/>
          </a:prstGeom>
        </p:spPr>
      </p:pic>
    </p:spTree>
    <p:extLst>
      <p:ext uri="{BB962C8B-B14F-4D97-AF65-F5344CB8AC3E}">
        <p14:creationId xmlns:p14="http://schemas.microsoft.com/office/powerpoint/2010/main" val="3347471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197250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Podemos añadir el CORS.</a:t>
            </a:r>
          </a:p>
          <a:p>
            <a:pPr lvl="1"/>
            <a:endParaRPr lang="es-ES" sz="1200" dirty="0">
              <a:solidFill>
                <a:schemeClr val="accent4">
                  <a:lumMod val="60000"/>
                  <a:lumOff val="40000"/>
                </a:schemeClr>
              </a:solidFill>
              <a:sym typeface="Wingdings" panose="05000000000000000000" pitchFamily="2" charset="2"/>
            </a:endParaRP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A nivel  global también se podría configurar.</a:t>
            </a: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Si utilizamos Spring Security, tenemos que indicarlo en el  método </a:t>
            </a:r>
            <a:r>
              <a:rPr lang="es-ES" sz="1200" dirty="0" err="1">
                <a:solidFill>
                  <a:schemeClr val="accent4">
                    <a:lumMod val="60000"/>
                    <a:lumOff val="40000"/>
                  </a:schemeClr>
                </a:solidFill>
                <a:sym typeface="Wingdings" panose="05000000000000000000" pitchFamily="2" charset="2"/>
              </a:rPr>
              <a:t>filterChain</a:t>
            </a:r>
            <a:r>
              <a:rPr lang="es-ES" sz="1200" dirty="0">
                <a:solidFill>
                  <a:schemeClr val="accent4">
                    <a:lumMod val="60000"/>
                    <a:lumOff val="40000"/>
                  </a:schemeClr>
                </a:solidFill>
                <a:sym typeface="Wingdings" panose="05000000000000000000" pitchFamily="2" charset="2"/>
              </a:rPr>
              <a:t> con las sentencias…</a:t>
            </a:r>
          </a:p>
          <a:p>
            <a:pPr lvl="2"/>
            <a:r>
              <a:rPr lang="es-ES" sz="1200" dirty="0" err="1">
                <a:solidFill>
                  <a:schemeClr val="accent4">
                    <a:lumMod val="60000"/>
                    <a:lumOff val="40000"/>
                  </a:schemeClr>
                </a:solidFill>
                <a:sym typeface="Wingdings" panose="05000000000000000000" pitchFamily="2" charset="2"/>
              </a:rPr>
              <a:t>http.cors</a:t>
            </a:r>
            <a:r>
              <a:rPr lang="es-ES" sz="1200" dirty="0">
                <a:solidFill>
                  <a:schemeClr val="accent4">
                    <a:lumMod val="60000"/>
                    <a:lumOff val="40000"/>
                  </a:schemeClr>
                </a:solidFill>
                <a:sym typeface="Wingdings" panose="05000000000000000000" pitchFamily="2" charset="2"/>
              </a:rPr>
              <a:t>().and()</a:t>
            </a: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Aquí disponemos más información sobre como configurar </a:t>
            </a:r>
            <a:r>
              <a:rPr lang="es-ES" sz="1200" dirty="0" err="1">
                <a:solidFill>
                  <a:schemeClr val="accent4">
                    <a:lumMod val="60000"/>
                    <a:lumOff val="40000"/>
                  </a:schemeClr>
                </a:solidFill>
                <a:sym typeface="Wingdings" panose="05000000000000000000" pitchFamily="2" charset="2"/>
              </a:rPr>
              <a:t>Cors</a:t>
            </a:r>
            <a:r>
              <a:rPr lang="es-ES" sz="1200" dirty="0">
                <a:solidFill>
                  <a:schemeClr val="accent4">
                    <a:lumMod val="60000"/>
                    <a:lumOff val="40000"/>
                  </a:schemeClr>
                </a:solidFill>
                <a:sym typeface="Wingdings" panose="05000000000000000000" pitchFamily="2" charset="2"/>
              </a:rPr>
              <a:t> con Spring Security</a:t>
            </a: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hlinkClick r:id="rId4"/>
              </a:rPr>
              <a:t>https://docs.spring.io/spring-security/reference/reactive/integrations/cors.html</a:t>
            </a:r>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CORS se realizaría antes que la capa de seguridad. Necesitaríamos dos ficheros. </a:t>
            </a: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Si queréis más información del funcionamiento de CORS en esta web, se dispone de mucha más información:</a:t>
            </a: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hlinkClick r:id="rId5"/>
              </a:rPr>
              <a:t>https://www.baeldung.com/spring-cors</a:t>
            </a:r>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4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925B4221-CD02-C08B-E0B4-7BBD30A1B9F9}"/>
              </a:ext>
            </a:extLst>
          </p:cNvPr>
          <p:cNvPicPr>
            <a:picLocks noChangeAspect="1"/>
          </p:cNvPicPr>
          <p:nvPr/>
        </p:nvPicPr>
        <p:blipFill>
          <a:blip r:embed="rId7"/>
          <a:stretch>
            <a:fillRect/>
          </a:stretch>
        </p:blipFill>
        <p:spPr>
          <a:xfrm>
            <a:off x="5314384" y="652018"/>
            <a:ext cx="4180876" cy="1126326"/>
          </a:xfrm>
          <a:prstGeom prst="rect">
            <a:avLst/>
          </a:prstGeom>
        </p:spPr>
      </p:pic>
      <p:pic>
        <p:nvPicPr>
          <p:cNvPr id="10" name="Imagen 9">
            <a:extLst>
              <a:ext uri="{FF2B5EF4-FFF2-40B4-BE49-F238E27FC236}">
                <a16:creationId xmlns:a16="http://schemas.microsoft.com/office/drawing/2014/main" id="{BE89212A-E186-C01B-E845-C4D92058E15B}"/>
              </a:ext>
            </a:extLst>
          </p:cNvPr>
          <p:cNvPicPr>
            <a:picLocks noChangeAspect="1"/>
          </p:cNvPicPr>
          <p:nvPr/>
        </p:nvPicPr>
        <p:blipFill>
          <a:blip r:embed="rId8"/>
          <a:stretch>
            <a:fillRect/>
          </a:stretch>
        </p:blipFill>
        <p:spPr>
          <a:xfrm>
            <a:off x="5514698" y="1934816"/>
            <a:ext cx="5385001" cy="1184864"/>
          </a:xfrm>
          <a:prstGeom prst="rect">
            <a:avLst/>
          </a:prstGeom>
        </p:spPr>
      </p:pic>
    </p:spTree>
    <p:extLst>
      <p:ext uri="{BB962C8B-B14F-4D97-AF65-F5344CB8AC3E}">
        <p14:creationId xmlns:p14="http://schemas.microsoft.com/office/powerpoint/2010/main" val="312490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1203067"/>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En la clase del controlador, le damos un </a:t>
            </a:r>
            <a:r>
              <a:rPr lang="es-ES" sz="1200" dirty="0" err="1">
                <a:solidFill>
                  <a:schemeClr val="accent4">
                    <a:lumMod val="60000"/>
                    <a:lumOff val="40000"/>
                  </a:schemeClr>
                </a:solidFill>
              </a:rPr>
              <a:t>url</a:t>
            </a:r>
            <a:r>
              <a:rPr lang="es-ES" sz="1200" dirty="0">
                <a:solidFill>
                  <a:schemeClr val="accent4">
                    <a:lumMod val="60000"/>
                    <a:lumOff val="40000"/>
                  </a:schemeClr>
                </a:solidFill>
              </a:rPr>
              <a:t> por defecto, para separarlo de otras </a:t>
            </a:r>
            <a:r>
              <a:rPr lang="es-ES" sz="1200" dirty="0" err="1">
                <a:solidFill>
                  <a:schemeClr val="accent4">
                    <a:lumMod val="60000"/>
                    <a:lumOff val="40000"/>
                  </a:schemeClr>
                </a:solidFill>
              </a:rPr>
              <a:t>Entitys</a:t>
            </a:r>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@RequestMapping(“/url”). </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t>Creamos el primer método: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@GetMapping Puede ser </a:t>
            </a:r>
            <a:r>
              <a:rPr lang="es-ES" sz="1200" dirty="0" err="1">
                <a:solidFill>
                  <a:schemeClr val="accent4">
                    <a:lumMod val="60000"/>
                    <a:lumOff val="40000"/>
                  </a:schemeClr>
                </a:solidFill>
                <a:sym typeface="Wingdings" panose="05000000000000000000" pitchFamily="2" charset="2"/>
              </a:rPr>
              <a:t>Put</a:t>
            </a:r>
            <a:r>
              <a:rPr lang="es-ES" sz="1200" dirty="0">
                <a:solidFill>
                  <a:schemeClr val="accent4">
                    <a:lumMod val="60000"/>
                    <a:lumOff val="40000"/>
                  </a:schemeClr>
                </a:solidFill>
                <a:sym typeface="Wingdings" panose="05000000000000000000" pitchFamily="2" charset="2"/>
              </a:rPr>
              <a:t>, Post, </a:t>
            </a:r>
            <a:r>
              <a:rPr lang="es-ES" sz="1200" dirty="0" err="1">
                <a:solidFill>
                  <a:schemeClr val="accent4">
                    <a:lumMod val="60000"/>
                    <a:lumOff val="40000"/>
                  </a:schemeClr>
                </a:solidFill>
                <a:sym typeface="Wingdings" panose="05000000000000000000" pitchFamily="2" charset="2"/>
              </a:rPr>
              <a:t>Delete</a:t>
            </a:r>
            <a:r>
              <a:rPr lang="es-ES" sz="1200" dirty="0">
                <a:solidFill>
                  <a:schemeClr val="accent4">
                    <a:lumMod val="60000"/>
                    <a:lumOff val="40000"/>
                  </a:schemeClr>
                </a:solidFill>
                <a:sym typeface="Wingdings" panose="05000000000000000000" pitchFamily="2" charset="2"/>
              </a:rPr>
              <a:t> Acción http que vamos a realizar. Sería similar a añadir un 			         @RequestMapping. @GetMapping manejará las peticiones GET en la ruta que definamos</a:t>
            </a:r>
          </a:p>
          <a:p>
            <a:pPr lvl="1"/>
            <a:r>
              <a:rPr lang="es-ES" sz="1200" dirty="0">
                <a:solidFill>
                  <a:schemeClr val="accent4">
                    <a:lumMod val="60000"/>
                    <a:lumOff val="40000"/>
                  </a:schemeClr>
                </a:solidFill>
                <a:sym typeface="Wingdings" panose="05000000000000000000" pitchFamily="2" charset="2"/>
              </a:rPr>
              <a:t>		         </a:t>
            </a:r>
            <a:r>
              <a:rPr lang="es-ES" sz="1200" dirty="0">
                <a:sym typeface="Wingdings" panose="05000000000000000000" pitchFamily="2" charset="2"/>
              </a:rPr>
              <a:t>@GetMapping(“/url”).</a:t>
            </a:r>
          </a:p>
          <a:p>
            <a:pPr lvl="1"/>
            <a:endParaRPr lang="es-ES" sz="1200" dirty="0">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@PutMapping  Permite actualizar el elemento de la </a:t>
            </a:r>
            <a:r>
              <a:rPr lang="es-ES" sz="1200" dirty="0" err="1">
                <a:solidFill>
                  <a:schemeClr val="accent4">
                    <a:lumMod val="60000"/>
                    <a:lumOff val="40000"/>
                  </a:schemeClr>
                </a:solidFill>
                <a:sym typeface="Wingdings" panose="05000000000000000000" pitchFamily="2" charset="2"/>
              </a:rPr>
              <a:t>url</a:t>
            </a:r>
            <a:r>
              <a:rPr lang="es-ES" sz="1200" dirty="0">
                <a:solidFill>
                  <a:schemeClr val="accent4">
                    <a:lumMod val="60000"/>
                    <a:lumOff val="40000"/>
                  </a:schemeClr>
                </a:solidFill>
                <a:sym typeface="Wingdings" panose="05000000000000000000" pitchFamily="2" charset="2"/>
              </a:rPr>
              <a:t> que se defina, por ejemplo:</a:t>
            </a:r>
          </a:p>
          <a:p>
            <a:pPr lvl="1"/>
            <a:r>
              <a:rPr lang="es-ES" sz="1200" dirty="0">
                <a:solidFill>
                  <a:schemeClr val="accent4">
                    <a:lumMod val="60000"/>
                    <a:lumOff val="40000"/>
                  </a:schemeClr>
                </a:solidFill>
                <a:sym typeface="Wingdings" panose="05000000000000000000" pitchFamily="2" charset="2"/>
              </a:rPr>
              <a:t>			</a:t>
            </a:r>
            <a:r>
              <a:rPr lang="es-ES" sz="1200" dirty="0">
                <a:sym typeface="Wingdings" panose="05000000000000000000" pitchFamily="2" charset="2"/>
              </a:rPr>
              <a:t>@PutMapping(“/{id}”), donde dentro del método necesitaremos mediante un @PathVariable 			recuperar el valor que viene por parámetros. </a:t>
            </a:r>
          </a:p>
          <a:p>
            <a:pPr lvl="1"/>
            <a:endParaRPr lang="es-ES" sz="1200" dirty="0">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@PostMapping  Permite consolidar realizar un proceso post, o manejar una petición POST</a:t>
            </a:r>
          </a:p>
          <a:p>
            <a:pPr lvl="1"/>
            <a:r>
              <a:rPr lang="es-ES" sz="1200" dirty="0">
                <a:solidFill>
                  <a:schemeClr val="accent4">
                    <a:lumMod val="60000"/>
                    <a:lumOff val="40000"/>
                  </a:schemeClr>
                </a:solidFill>
                <a:sym typeface="Wingdings" panose="05000000000000000000" pitchFamily="2" charset="2"/>
              </a:rPr>
              <a:t>			</a:t>
            </a:r>
            <a:r>
              <a:rPr lang="es-ES" sz="1200" dirty="0">
                <a:sym typeface="Wingdings" panose="05000000000000000000" pitchFamily="2" charset="2"/>
              </a:rPr>
              <a:t>@PostMapping(“/url”)</a:t>
            </a:r>
          </a:p>
          <a:p>
            <a:pPr lvl="1"/>
            <a:r>
              <a:rPr lang="es-ES" sz="1200" dirty="0">
                <a:solidFill>
                  <a:schemeClr val="accent4">
                    <a:lumMod val="60000"/>
                    <a:lumOff val="40000"/>
                  </a:schemeClr>
                </a:solidFill>
                <a:sym typeface="Wingdings" panose="05000000000000000000" pitchFamily="2" charset="2"/>
              </a:rPr>
              <a:t>@DeleteMapping  Permite eliminar y escucha todas las solicitudes de tipo </a:t>
            </a:r>
            <a:r>
              <a:rPr lang="es-ES" sz="1200" dirty="0" err="1">
                <a:solidFill>
                  <a:schemeClr val="accent4">
                    <a:lumMod val="60000"/>
                    <a:lumOff val="40000"/>
                  </a:schemeClr>
                </a:solidFill>
                <a:sym typeface="Wingdings" panose="05000000000000000000" pitchFamily="2" charset="2"/>
              </a:rPr>
              <a:t>DELETE.En</a:t>
            </a:r>
            <a:r>
              <a:rPr lang="es-ES" sz="1200" dirty="0">
                <a:solidFill>
                  <a:schemeClr val="accent4">
                    <a:lumMod val="60000"/>
                    <a:lumOff val="40000"/>
                  </a:schemeClr>
                </a:solidFill>
                <a:sym typeface="Wingdings" panose="05000000000000000000" pitchFamily="2" charset="2"/>
              </a:rPr>
              <a:t> este ejemplo </a:t>
            </a:r>
            <a:r>
              <a:rPr lang="es-ES" sz="1200" dirty="0" err="1">
                <a:solidFill>
                  <a:schemeClr val="accent4">
                    <a:lumMod val="60000"/>
                    <a:lumOff val="40000"/>
                  </a:schemeClr>
                </a:solidFill>
                <a:sym typeface="Wingdings" panose="05000000000000000000" pitchFamily="2" charset="2"/>
              </a:rPr>
              <a:t>borrarremos</a:t>
            </a:r>
            <a:r>
              <a:rPr lang="es-ES" sz="1200" dirty="0">
                <a:solidFill>
                  <a:schemeClr val="accent4">
                    <a:lumMod val="60000"/>
                    <a:lumOff val="40000"/>
                  </a:schemeClr>
                </a:solidFill>
                <a:sym typeface="Wingdings" panose="05000000000000000000" pitchFamily="2" charset="2"/>
              </a:rPr>
              <a:t> a 			partir de un parámetro de entrada</a:t>
            </a:r>
          </a:p>
          <a:p>
            <a:pPr lvl="1"/>
            <a:r>
              <a:rPr lang="es-ES" sz="1200" dirty="0">
                <a:solidFill>
                  <a:schemeClr val="accent4">
                    <a:lumMod val="60000"/>
                    <a:lumOff val="40000"/>
                  </a:schemeClr>
                </a:solidFill>
                <a:sym typeface="Wingdings" panose="05000000000000000000" pitchFamily="2" charset="2"/>
              </a:rPr>
              <a:t>			</a:t>
            </a:r>
            <a:r>
              <a:rPr lang="es-ES" sz="1200" dirty="0">
                <a:sym typeface="Wingdings" panose="05000000000000000000" pitchFamily="2" charset="2"/>
              </a:rPr>
              <a:t>@DeleteMapping(“/url/({id}”)</a:t>
            </a:r>
          </a:p>
          <a:p>
            <a:pPr lvl="1"/>
            <a:endParaRPr lang="es-ES" sz="1200" dirty="0">
              <a:sym typeface="Wingdings" panose="05000000000000000000" pitchFamily="2" charset="2"/>
            </a:endParaRPr>
          </a:p>
          <a:p>
            <a:pPr lvl="1"/>
            <a:endParaRPr lang="es-ES" sz="1200" dirty="0">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r>
              <a:rPr lang="es-ES" sz="1200" dirty="0">
                <a:solidFill>
                  <a:schemeClr val="accent4">
                    <a:lumMod val="60000"/>
                    <a:lumOff val="40000"/>
                  </a:schemeClr>
                </a:solidFill>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7" name="Imagen 6">
            <a:extLst>
              <a:ext uri="{FF2B5EF4-FFF2-40B4-BE49-F238E27FC236}">
                <a16:creationId xmlns:a16="http://schemas.microsoft.com/office/drawing/2014/main" id="{B59ECFD7-27D2-2C24-E414-AE39FA69AEE3}"/>
              </a:ext>
            </a:extLst>
          </p:cNvPr>
          <p:cNvPicPr>
            <a:picLocks noChangeAspect="1"/>
          </p:cNvPicPr>
          <p:nvPr/>
        </p:nvPicPr>
        <p:blipFill>
          <a:blip r:embed="rId5"/>
          <a:stretch>
            <a:fillRect/>
          </a:stretch>
        </p:blipFill>
        <p:spPr>
          <a:xfrm>
            <a:off x="6844418" y="786750"/>
            <a:ext cx="4626901" cy="1457995"/>
          </a:xfrm>
          <a:prstGeom prst="rect">
            <a:avLst/>
          </a:prstGeom>
        </p:spPr>
      </p:pic>
    </p:spTree>
    <p:extLst>
      <p:ext uri="{BB962C8B-B14F-4D97-AF65-F5344CB8AC3E}">
        <p14:creationId xmlns:p14="http://schemas.microsoft.com/office/powerpoint/2010/main" val="2384506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991040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5">
                  <a:lumMod val="75000"/>
                </a:schemeClr>
              </a:solidFill>
              <a:sym typeface="Wingdings" panose="05000000000000000000" pitchFamily="2" charset="2"/>
            </a:endParaRPr>
          </a:p>
          <a:p>
            <a:pPr lvl="1"/>
            <a:r>
              <a:rPr lang="es-ES" sz="1200" dirty="0" err="1">
                <a:solidFill>
                  <a:schemeClr val="accent6">
                    <a:lumMod val="75000"/>
                  </a:schemeClr>
                </a:solidFill>
                <a:sym typeface="Wingdings" panose="05000000000000000000" pitchFamily="2" charset="2"/>
              </a:rPr>
              <a:t>ResponseEntity</a:t>
            </a:r>
            <a:endParaRPr lang="es-ES" sz="1200" dirty="0">
              <a:solidFill>
                <a:schemeClr val="accent6">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ES una clase que representa toda la respuesta HTTP; el cuerpo, encabezados y estado de la respuesta. Sirve para manejar respuesta HTTP en los controladores de Spring. Permite configurar completamente la respuesta HTTP. </a:t>
            </a:r>
          </a:p>
          <a:p>
            <a:pPr lvl="1"/>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 </a:t>
            </a:r>
          </a:p>
          <a:p>
            <a:pPr lvl="1"/>
            <a:r>
              <a:rPr lang="es-ES" sz="1200" dirty="0">
                <a:solidFill>
                  <a:schemeClr val="accent5">
                    <a:lumMod val="75000"/>
                  </a:schemeClr>
                </a:solidFill>
                <a:sym typeface="Wingdings" panose="05000000000000000000" pitchFamily="2" charset="2"/>
              </a:rPr>
              <a:t>Permite:</a:t>
            </a: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ym typeface="Wingdings" panose="05000000000000000000" pitchFamily="2" charset="2"/>
              </a:rPr>
              <a:t>Especificar el cuerpo de la respuesta.</a:t>
            </a:r>
          </a:p>
          <a:p>
            <a:pPr marL="628650" lvl="1" indent="-171450">
              <a:buFont typeface="Arial" panose="020B0604020202020204" pitchFamily="34" charset="0"/>
              <a:buChar char="•"/>
            </a:pPr>
            <a:r>
              <a:rPr lang="es-ES" sz="1200" dirty="0">
                <a:sym typeface="Wingdings" panose="05000000000000000000" pitchFamily="2" charset="2"/>
              </a:rPr>
              <a:t>Los encabezados.(Véase la figura)</a:t>
            </a:r>
          </a:p>
          <a:p>
            <a:pPr marL="628650" lvl="1" indent="-171450">
              <a:buFont typeface="Arial" panose="020B0604020202020204" pitchFamily="34" charset="0"/>
              <a:buChar char="•"/>
            </a:pPr>
            <a:r>
              <a:rPr lang="es-ES" sz="1200" dirty="0">
                <a:sym typeface="Wingdings" panose="05000000000000000000" pitchFamily="2" charset="2"/>
              </a:rPr>
              <a:t>Y el código de estado correspondiente.(Véase la figura).</a:t>
            </a: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			</a:t>
            </a:r>
          </a:p>
          <a:p>
            <a:pPr lvl="1"/>
            <a:endParaRPr lang="es-ES" sz="1200" dirty="0">
              <a:solidFill>
                <a:schemeClr val="accent5">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7" name="Imagen 6">
            <a:extLst>
              <a:ext uri="{FF2B5EF4-FFF2-40B4-BE49-F238E27FC236}">
                <a16:creationId xmlns:a16="http://schemas.microsoft.com/office/drawing/2014/main" id="{B59ECFD7-27D2-2C24-E414-AE39FA69AEE3}"/>
              </a:ext>
            </a:extLst>
          </p:cNvPr>
          <p:cNvPicPr>
            <a:picLocks noChangeAspect="1"/>
          </p:cNvPicPr>
          <p:nvPr/>
        </p:nvPicPr>
        <p:blipFill>
          <a:blip r:embed="rId5"/>
          <a:stretch>
            <a:fillRect/>
          </a:stretch>
        </p:blipFill>
        <p:spPr>
          <a:xfrm>
            <a:off x="6762938" y="685711"/>
            <a:ext cx="3893569" cy="1226913"/>
          </a:xfrm>
          <a:prstGeom prst="rect">
            <a:avLst/>
          </a:prstGeom>
        </p:spPr>
      </p:pic>
      <p:pic>
        <p:nvPicPr>
          <p:cNvPr id="4" name="Imagen 3">
            <a:extLst>
              <a:ext uri="{FF2B5EF4-FFF2-40B4-BE49-F238E27FC236}">
                <a16:creationId xmlns:a16="http://schemas.microsoft.com/office/drawing/2014/main" id="{16DA38F9-C284-6B6C-39EE-F1FD51E1BCCF}"/>
              </a:ext>
            </a:extLst>
          </p:cNvPr>
          <p:cNvPicPr>
            <a:picLocks noChangeAspect="1"/>
          </p:cNvPicPr>
          <p:nvPr/>
        </p:nvPicPr>
        <p:blipFill>
          <a:blip r:embed="rId6"/>
          <a:stretch>
            <a:fillRect/>
          </a:stretch>
        </p:blipFill>
        <p:spPr>
          <a:xfrm>
            <a:off x="6762938" y="2042433"/>
            <a:ext cx="4851646" cy="863873"/>
          </a:xfrm>
          <a:prstGeom prst="rect">
            <a:avLst/>
          </a:prstGeom>
        </p:spPr>
      </p:pic>
      <p:pic>
        <p:nvPicPr>
          <p:cNvPr id="8" name="Imagen 7">
            <a:extLst>
              <a:ext uri="{FF2B5EF4-FFF2-40B4-BE49-F238E27FC236}">
                <a16:creationId xmlns:a16="http://schemas.microsoft.com/office/drawing/2014/main" id="{74AD4E1A-5CFF-FC33-E7C6-94B2E4E05A11}"/>
              </a:ext>
            </a:extLst>
          </p:cNvPr>
          <p:cNvPicPr>
            <a:picLocks noChangeAspect="1"/>
          </p:cNvPicPr>
          <p:nvPr/>
        </p:nvPicPr>
        <p:blipFill>
          <a:blip r:embed="rId7"/>
          <a:stretch>
            <a:fillRect/>
          </a:stretch>
        </p:blipFill>
        <p:spPr>
          <a:xfrm>
            <a:off x="6762938" y="3783705"/>
            <a:ext cx="3503692" cy="1355551"/>
          </a:xfrm>
          <a:prstGeom prst="rect">
            <a:avLst/>
          </a:prstGeom>
        </p:spPr>
      </p:pic>
    </p:spTree>
    <p:extLst>
      <p:ext uri="{BB962C8B-B14F-4D97-AF65-F5344CB8AC3E}">
        <p14:creationId xmlns:p14="http://schemas.microsoft.com/office/powerpoint/2010/main" val="228366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101840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5">
                  <a:lumMod val="75000"/>
                </a:schemeClr>
              </a:solidFill>
              <a:sym typeface="Wingdings" panose="05000000000000000000" pitchFamily="2" charset="2"/>
            </a:endParaRPr>
          </a:p>
          <a:p>
            <a:pPr lvl="1"/>
            <a:r>
              <a:rPr lang="es-ES" sz="1200" dirty="0" err="1">
                <a:solidFill>
                  <a:schemeClr val="accent6">
                    <a:lumMod val="75000"/>
                  </a:schemeClr>
                </a:solidFill>
                <a:sym typeface="Wingdings" panose="05000000000000000000" pitchFamily="2" charset="2"/>
              </a:rPr>
              <a:t>ResponseEntity</a:t>
            </a:r>
            <a:endParaRPr lang="es-ES" sz="1200" dirty="0">
              <a:solidFill>
                <a:schemeClr val="accent6">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ES una clase que representa toda la respuesta HTTP; el cuerpo, encabezados y estado de la respuesta. Sirve para manejar respuesta HTTP en los controladores de Spring. </a:t>
            </a:r>
          </a:p>
          <a:p>
            <a:pPr lvl="1"/>
            <a:r>
              <a:rPr lang="es-ES" sz="1200" dirty="0">
                <a:solidFill>
                  <a:schemeClr val="accent5">
                    <a:lumMod val="75000"/>
                  </a:schemeClr>
                </a:solidFill>
                <a:sym typeface="Wingdings" panose="05000000000000000000" pitchFamily="2" charset="2"/>
              </a:rPr>
              <a:t>Permite configurar completamente la respuesta HTTP. </a:t>
            </a:r>
          </a:p>
          <a:p>
            <a:pPr lvl="1"/>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En detalle:</a:t>
            </a: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ym typeface="Wingdings" panose="05000000000000000000" pitchFamily="2" charset="2"/>
              </a:rPr>
              <a:t>Especificar el cuerpo de la respuesta.</a:t>
            </a:r>
          </a:p>
          <a:p>
            <a:pPr marL="628650" lvl="1" indent="-171450">
              <a:buFont typeface="Arial" panose="020B0604020202020204" pitchFamily="34" charset="0"/>
              <a:buChar char="•"/>
            </a:pPr>
            <a:r>
              <a:rPr lang="es-ES" sz="1200" dirty="0">
                <a:sym typeface="Wingdings" panose="05000000000000000000" pitchFamily="2" charset="2"/>
              </a:rPr>
              <a:t>Los encabezados.(Véase la figura)</a:t>
            </a:r>
          </a:p>
          <a:p>
            <a:pPr marL="628650" lvl="1" indent="-171450">
              <a:buFont typeface="Arial" panose="020B0604020202020204" pitchFamily="34" charset="0"/>
              <a:buChar char="•"/>
            </a:pPr>
            <a:r>
              <a:rPr lang="es-ES" sz="1200" dirty="0">
                <a:sym typeface="Wingdings" panose="05000000000000000000" pitchFamily="2" charset="2"/>
              </a:rPr>
              <a:t>Y el código de estado correspondiente.(Véase la figura).</a:t>
            </a:r>
          </a:p>
          <a:p>
            <a:pPr marL="628650" lvl="1" indent="-171450">
              <a:buFont typeface="Arial" panose="020B0604020202020204" pitchFamily="34" charset="0"/>
              <a:buChar char="•"/>
            </a:pPr>
            <a:r>
              <a:rPr lang="es-ES" sz="1200" dirty="0">
                <a:sym typeface="Wingdings" panose="05000000000000000000" pitchFamily="2" charset="2"/>
              </a:rPr>
              <a:t>Configurar el </a:t>
            </a:r>
            <a:r>
              <a:rPr lang="es-ES" sz="1200" dirty="0" err="1">
                <a:sym typeface="Wingdings" panose="05000000000000000000" pitchFamily="2" charset="2"/>
              </a:rPr>
              <a:t>Body</a:t>
            </a:r>
            <a:r>
              <a:rPr lang="es-ES" sz="1200" dirty="0">
                <a:sym typeface="Wingdings" panose="05000000000000000000" pitchFamily="2" charset="2"/>
              </a:rPr>
              <a:t> de la respuesta. </a:t>
            </a:r>
          </a:p>
          <a:p>
            <a:pPr lvl="1"/>
            <a:endParaRPr lang="es-ES" sz="1200" dirty="0">
              <a:sym typeface="Wingdings" panose="05000000000000000000" pitchFamily="2" charset="2"/>
            </a:endParaRPr>
          </a:p>
          <a:p>
            <a:pPr lvl="1"/>
            <a:endParaRPr lang="es-ES" sz="1200" dirty="0">
              <a:sym typeface="Wingdings" panose="05000000000000000000" pitchFamily="2" charset="2"/>
            </a:endParaRPr>
          </a:p>
          <a:p>
            <a:pPr marL="628650" lvl="1" indent="-171450">
              <a:buFont typeface="Arial" panose="020B0604020202020204" pitchFamily="34" charset="0"/>
              <a:buChar char="•"/>
            </a:pPr>
            <a:r>
              <a:rPr lang="es-ES" sz="1200" dirty="0">
                <a:sym typeface="Wingdings" panose="05000000000000000000" pitchFamily="2" charset="2"/>
              </a:rPr>
              <a:t>En general como hemos comentado, nos permite configurar completamente la respuesta HTTP.</a:t>
            </a:r>
          </a:p>
          <a:p>
            <a:pPr marL="1085850" lvl="2"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			</a:t>
            </a:r>
          </a:p>
          <a:p>
            <a:pPr lvl="1"/>
            <a:endParaRPr lang="es-ES" sz="1200" dirty="0">
              <a:solidFill>
                <a:schemeClr val="accent5">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1325A3A9-D056-82DC-8687-AB3AF629954B}"/>
              </a:ext>
            </a:extLst>
          </p:cNvPr>
          <p:cNvPicPr>
            <a:picLocks noChangeAspect="1"/>
          </p:cNvPicPr>
          <p:nvPr/>
        </p:nvPicPr>
        <p:blipFill>
          <a:blip r:embed="rId5"/>
          <a:stretch>
            <a:fillRect/>
          </a:stretch>
        </p:blipFill>
        <p:spPr>
          <a:xfrm>
            <a:off x="7242771" y="1194346"/>
            <a:ext cx="3910887" cy="1253166"/>
          </a:xfrm>
          <a:prstGeom prst="rect">
            <a:avLst/>
          </a:prstGeom>
        </p:spPr>
      </p:pic>
    </p:spTree>
    <p:extLst>
      <p:ext uri="{BB962C8B-B14F-4D97-AF65-F5344CB8AC3E}">
        <p14:creationId xmlns:p14="http://schemas.microsoft.com/office/powerpoint/2010/main" val="541397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101840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6">
                  <a:lumMod val="75000"/>
                </a:schemeClr>
              </a:solidFill>
              <a:sym typeface="Wingdings" panose="05000000000000000000" pitchFamily="2" charset="2"/>
            </a:endParaRPr>
          </a:p>
          <a:p>
            <a:pPr lvl="1"/>
            <a:r>
              <a:rPr lang="es-ES" sz="1200" dirty="0" err="1">
                <a:solidFill>
                  <a:schemeClr val="accent6">
                    <a:lumMod val="75000"/>
                  </a:schemeClr>
                </a:solidFill>
                <a:sym typeface="Wingdings" panose="05000000000000000000" pitchFamily="2" charset="2"/>
              </a:rPr>
              <a:t>ResponseEntity</a:t>
            </a:r>
            <a:endParaRPr lang="es-ES" sz="1200" dirty="0">
              <a:solidFill>
                <a:schemeClr val="accent6">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lvl="1"/>
            <a:r>
              <a:rPr lang="es-ES" sz="1200" b="1" dirty="0" err="1">
                <a:solidFill>
                  <a:schemeClr val="accent3">
                    <a:lumMod val="60000"/>
                    <a:lumOff val="40000"/>
                  </a:schemeClr>
                </a:solidFill>
                <a:sym typeface="Wingdings" panose="05000000000000000000" pitchFamily="2" charset="2"/>
              </a:rPr>
              <a:t>HttpStatus</a:t>
            </a:r>
            <a:endParaRPr lang="es-ES" sz="1200" b="1" dirty="0">
              <a:solidFill>
                <a:schemeClr val="accent3">
                  <a:lumMod val="60000"/>
                  <a:lumOff val="40000"/>
                </a:schemeClr>
              </a:solidFill>
              <a:sym typeface="Wingdings" panose="05000000000000000000" pitchFamily="2" charset="2"/>
            </a:endParaRPr>
          </a:p>
          <a:p>
            <a:pPr lvl="1"/>
            <a:endParaRPr lang="es-ES" sz="1200" dirty="0">
              <a:sym typeface="Wingdings" panose="05000000000000000000" pitchFamily="2" charset="2"/>
            </a:endParaRPr>
          </a:p>
          <a:p>
            <a:pPr lvl="1"/>
            <a:r>
              <a:rPr lang="es-ES" sz="1200" dirty="0">
                <a:sym typeface="Wingdings" panose="05000000000000000000" pitchFamily="2" charset="2"/>
              </a:rPr>
              <a:t>Mediante el objeto </a:t>
            </a:r>
            <a:r>
              <a:rPr lang="es-ES" sz="1200" dirty="0" err="1">
                <a:solidFill>
                  <a:schemeClr val="accent3">
                    <a:lumMod val="60000"/>
                    <a:lumOff val="40000"/>
                  </a:schemeClr>
                </a:solidFill>
                <a:sym typeface="Wingdings" panose="05000000000000000000" pitchFamily="2" charset="2"/>
              </a:rPr>
              <a:t>HttpStatus</a:t>
            </a:r>
            <a:r>
              <a:rPr lang="es-ES" sz="1200" dirty="0">
                <a:sym typeface="Wingdings" panose="05000000000000000000" pitchFamily="2" charset="2"/>
              </a:rPr>
              <a:t> nos permite indicar el estado de la petición http:</a:t>
            </a:r>
          </a:p>
          <a:p>
            <a:pPr lvl="1"/>
            <a:r>
              <a:rPr lang="es-ES" sz="1200" dirty="0">
                <a:sym typeface="Wingdings" panose="05000000000000000000" pitchFamily="2" charset="2"/>
              </a:rPr>
              <a:t>Aquí os dejo los métodos más usados.</a:t>
            </a:r>
          </a:p>
          <a:p>
            <a:pPr lvl="1"/>
            <a:endParaRPr lang="es-ES" sz="1200" dirty="0">
              <a:sym typeface="Wingdings" panose="05000000000000000000" pitchFamily="2" charset="2"/>
            </a:endParaRPr>
          </a:p>
          <a:p>
            <a:pPr lvl="1"/>
            <a:r>
              <a:rPr lang="es-ES" sz="1200" dirty="0" err="1">
                <a:solidFill>
                  <a:schemeClr val="accent3">
                    <a:lumMod val="60000"/>
                    <a:lumOff val="40000"/>
                  </a:schemeClr>
                </a:solidFill>
              </a:rPr>
              <a:t>org.springframework.http.HttpStatus</a:t>
            </a:r>
            <a:endParaRPr lang="es-ES" sz="1200" dirty="0">
              <a:solidFill>
                <a:schemeClr val="accent3">
                  <a:lumMod val="60000"/>
                  <a:lumOff val="40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ym typeface="Wingdings" panose="05000000000000000000" pitchFamily="2" charset="2"/>
              </a:rPr>
              <a:t>OK</a:t>
            </a:r>
            <a:r>
              <a:rPr lang="es-ES" sz="1200" dirty="0">
                <a:solidFill>
                  <a:schemeClr val="accent5">
                    <a:lumMod val="75000"/>
                  </a:schemeClr>
                </a:solidFill>
                <a:sym typeface="Wingdings" panose="05000000000000000000" pitchFamily="2" charset="2"/>
              </a:rPr>
              <a:t>. </a:t>
            </a:r>
            <a:r>
              <a:rPr lang="es-ES" sz="1200" dirty="0" err="1">
                <a:solidFill>
                  <a:schemeClr val="accent5">
                    <a:lumMod val="75000"/>
                  </a:schemeClr>
                </a:solidFill>
                <a:sym typeface="Wingdings" panose="05000000000000000000" pitchFamily="2" charset="2"/>
              </a:rPr>
              <a:t>Codigo</a:t>
            </a:r>
            <a:r>
              <a:rPr lang="es-ES" sz="1200" dirty="0">
                <a:solidFill>
                  <a:schemeClr val="accent5">
                    <a:lumMod val="75000"/>
                  </a:schemeClr>
                </a:solidFill>
                <a:sym typeface="Wingdings" panose="05000000000000000000" pitchFamily="2" charset="2"/>
              </a:rPr>
              <a:t> 200.</a:t>
            </a:r>
          </a:p>
          <a:p>
            <a:pPr marL="628650" lvl="1" indent="-171450">
              <a:buFont typeface="Arial" panose="020B0604020202020204" pitchFamily="34" charset="0"/>
              <a:buChar char="•"/>
            </a:pPr>
            <a:r>
              <a:rPr lang="es-ES" sz="1200" dirty="0">
                <a:sym typeface="Wingdings" panose="05000000000000000000" pitchFamily="2" charset="2"/>
              </a:rPr>
              <a:t>BAD_REQUEST-</a:t>
            </a:r>
            <a:r>
              <a:rPr lang="es-ES" sz="1200" dirty="0">
                <a:solidFill>
                  <a:schemeClr val="accent5">
                    <a:lumMod val="75000"/>
                  </a:schemeClr>
                </a:solidFill>
                <a:sym typeface="Wingdings" panose="05000000000000000000" pitchFamily="2" charset="2"/>
              </a:rPr>
              <a:t> Código 400</a:t>
            </a:r>
          </a:p>
          <a:p>
            <a:pPr marL="628650" lvl="1" indent="-171450">
              <a:buFont typeface="Arial" panose="020B0604020202020204" pitchFamily="34" charset="0"/>
              <a:buChar char="•"/>
            </a:pPr>
            <a:r>
              <a:rPr lang="es-ES" sz="1200" dirty="0">
                <a:sym typeface="Wingdings" panose="05000000000000000000" pitchFamily="2" charset="2"/>
              </a:rPr>
              <a:t>CREATED</a:t>
            </a:r>
            <a:r>
              <a:rPr lang="es-ES" sz="1200" dirty="0">
                <a:solidFill>
                  <a:schemeClr val="accent5">
                    <a:lumMod val="75000"/>
                  </a:schemeClr>
                </a:solidFill>
                <a:sym typeface="Wingdings" panose="05000000000000000000" pitchFamily="2" charset="2"/>
              </a:rPr>
              <a:t> Código 201. </a:t>
            </a:r>
          </a:p>
          <a:p>
            <a:pPr marL="628650" lvl="1" indent="-171450">
              <a:buFont typeface="Arial" panose="020B0604020202020204" pitchFamily="34" charset="0"/>
              <a:buChar char="•"/>
            </a:pPr>
            <a:r>
              <a:rPr lang="es-ES" sz="1200" dirty="0">
                <a:sym typeface="Wingdings" panose="05000000000000000000" pitchFamily="2" charset="2"/>
              </a:rPr>
              <a:t>BAD_GATEWAY</a:t>
            </a:r>
            <a:r>
              <a:rPr lang="es-ES" sz="1200" dirty="0">
                <a:solidFill>
                  <a:schemeClr val="accent5">
                    <a:lumMod val="75000"/>
                  </a:schemeClr>
                </a:solidFill>
                <a:sym typeface="Wingdings" panose="05000000000000000000" pitchFamily="2" charset="2"/>
              </a:rPr>
              <a:t> Código 502</a:t>
            </a:r>
          </a:p>
          <a:p>
            <a:pPr marL="628650" lvl="1" indent="-171450">
              <a:buFont typeface="Arial" panose="020B0604020202020204" pitchFamily="34" charset="0"/>
              <a:buChar char="•"/>
            </a:pPr>
            <a:r>
              <a:rPr lang="es-ES" sz="1200" dirty="0">
                <a:sym typeface="Wingdings" panose="05000000000000000000" pitchFamily="2" charset="2"/>
              </a:rPr>
              <a:t>NOT_FOUND</a:t>
            </a:r>
            <a:r>
              <a:rPr lang="es-ES" sz="1200" dirty="0">
                <a:solidFill>
                  <a:schemeClr val="accent5">
                    <a:lumMod val="75000"/>
                  </a:schemeClr>
                </a:solidFill>
                <a:sym typeface="Wingdings" panose="05000000000000000000" pitchFamily="2" charset="2"/>
              </a:rPr>
              <a:t> Código 404</a:t>
            </a:r>
          </a:p>
          <a:p>
            <a:pPr marL="1085850" lvl="2" indent="-171450">
              <a:buFont typeface="Arial" panose="020B0604020202020204" pitchFamily="34" charset="0"/>
              <a:buChar char="•"/>
            </a:pPr>
            <a:endParaRPr lang="es-ES" sz="1200" dirty="0">
              <a:sym typeface="Wingdings" panose="05000000000000000000" pitchFamily="2" charset="2"/>
            </a:endParaRPr>
          </a:p>
          <a:p>
            <a:pPr lvl="2"/>
            <a:r>
              <a:rPr lang="es-ES" sz="1200" dirty="0">
                <a:sym typeface="Wingdings" panose="05000000000000000000" pitchFamily="2" charset="2"/>
              </a:rPr>
              <a:t>Vemos en la documentación propia de Spring las respuestas:</a:t>
            </a:r>
          </a:p>
          <a:p>
            <a:pPr lvl="2"/>
            <a:r>
              <a:rPr lang="es-ES" sz="1200" dirty="0">
                <a:sym typeface="Wingdings" panose="05000000000000000000" pitchFamily="2" charset="2"/>
              </a:rPr>
              <a:t>	</a:t>
            </a:r>
          </a:p>
          <a:p>
            <a:pPr lvl="1"/>
            <a:r>
              <a:rPr lang="es-ES" sz="1200" dirty="0">
                <a:solidFill>
                  <a:schemeClr val="accent5">
                    <a:lumMod val="75000"/>
                  </a:schemeClr>
                </a:solidFill>
                <a:sym typeface="Wingdings" panose="05000000000000000000" pitchFamily="2" charset="2"/>
              </a:rPr>
              <a:t>https://docs.spring.io/spring-framework/docs/current/javadoc-api/org/springframework/http/HttpStatus.html</a:t>
            </a:r>
          </a:p>
          <a:p>
            <a:pPr lvl="1"/>
            <a:r>
              <a:rPr lang="es-ES" sz="1200" dirty="0">
                <a:solidFill>
                  <a:schemeClr val="accent5">
                    <a:lumMod val="75000"/>
                  </a:schemeClr>
                </a:solidFill>
                <a:sym typeface="Wingdings" panose="05000000000000000000" pitchFamily="2" charset="2"/>
              </a:rPr>
              <a:t>			</a:t>
            </a:r>
          </a:p>
          <a:p>
            <a:pPr lvl="1"/>
            <a:endParaRPr lang="es-ES" sz="1200" dirty="0">
              <a:solidFill>
                <a:schemeClr val="accent5">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2" name="Imagen 1">
            <a:extLst>
              <a:ext uri="{FF2B5EF4-FFF2-40B4-BE49-F238E27FC236}">
                <a16:creationId xmlns:a16="http://schemas.microsoft.com/office/drawing/2014/main" id="{445A2B98-2F58-9108-EB72-9112F6BBD7AA}"/>
              </a:ext>
            </a:extLst>
          </p:cNvPr>
          <p:cNvPicPr>
            <a:picLocks noChangeAspect="1"/>
          </p:cNvPicPr>
          <p:nvPr/>
        </p:nvPicPr>
        <p:blipFill>
          <a:blip r:embed="rId5"/>
          <a:stretch>
            <a:fillRect/>
          </a:stretch>
        </p:blipFill>
        <p:spPr>
          <a:xfrm>
            <a:off x="6822245" y="936881"/>
            <a:ext cx="3893569" cy="1226913"/>
          </a:xfrm>
          <a:prstGeom prst="rect">
            <a:avLst/>
          </a:prstGeom>
        </p:spPr>
      </p:pic>
    </p:spTree>
    <p:extLst>
      <p:ext uri="{BB962C8B-B14F-4D97-AF65-F5344CB8AC3E}">
        <p14:creationId xmlns:p14="http://schemas.microsoft.com/office/powerpoint/2010/main" val="2921654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991040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6">
                  <a:lumMod val="75000"/>
                </a:schemeClr>
              </a:solidFill>
              <a:sym typeface="Wingdings" panose="05000000000000000000" pitchFamily="2" charset="2"/>
            </a:endParaRPr>
          </a:p>
          <a:p>
            <a:pPr lvl="1"/>
            <a:r>
              <a:rPr lang="es-ES" sz="1200" dirty="0">
                <a:sym typeface="Wingdings" panose="05000000000000000000" pitchFamily="2" charset="2"/>
              </a:rPr>
              <a:t>Además de Response </a:t>
            </a:r>
            <a:r>
              <a:rPr lang="es-ES" sz="1200" dirty="0" err="1">
                <a:sym typeface="Wingdings" panose="05000000000000000000" pitchFamily="2" charset="2"/>
              </a:rPr>
              <a:t>Entity</a:t>
            </a:r>
            <a:r>
              <a:rPr lang="es-ES" sz="1200" dirty="0">
                <a:sym typeface="Wingdings" panose="05000000000000000000" pitchFamily="2" charset="2"/>
              </a:rPr>
              <a:t>. Tenemos otras opciones para enviar las respuestas HTTP al cliente. </a:t>
            </a:r>
          </a:p>
          <a:p>
            <a:pPr lvl="1"/>
            <a:endParaRPr lang="es-ES" sz="1200" dirty="0">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			</a:t>
            </a:r>
          </a:p>
          <a:p>
            <a:pPr marL="628650" lvl="1"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En el modelo clásico MVC teníamos el @ResponseBody, en este caso habitualmente devolvíamos paginas </a:t>
            </a:r>
            <a:r>
              <a:rPr lang="es-ES" sz="1200" dirty="0" err="1">
                <a:solidFill>
                  <a:schemeClr val="accent5">
                    <a:lumMod val="75000"/>
                  </a:schemeClr>
                </a:solidFill>
                <a:sym typeface="Wingdings" panose="05000000000000000000" pitchFamily="2" charset="2"/>
              </a:rPr>
              <a:t>Html</a:t>
            </a:r>
            <a:r>
              <a:rPr lang="es-ES" sz="1200" dirty="0">
                <a:solidFill>
                  <a:schemeClr val="accent5">
                    <a:lumMod val="75000"/>
                  </a:schemeClr>
                </a:solidFill>
                <a:sym typeface="Wingdings" panose="05000000000000000000" pitchFamily="2" charset="2"/>
              </a:rPr>
              <a:t>. Pero podemos usar el </a:t>
            </a:r>
            <a:r>
              <a:rPr lang="es-ES" sz="1200" dirty="0">
                <a:sym typeface="Wingdings" panose="05000000000000000000" pitchFamily="2" charset="2"/>
              </a:rPr>
              <a:t>@responseBody </a:t>
            </a:r>
            <a:r>
              <a:rPr lang="es-ES" sz="1200" dirty="0">
                <a:solidFill>
                  <a:schemeClr val="accent5">
                    <a:lumMod val="75000"/>
                  </a:schemeClr>
                </a:solidFill>
                <a:sym typeface="Wingdings" panose="05000000000000000000" pitchFamily="2" charset="2"/>
              </a:rPr>
              <a:t>como respuestas http. </a:t>
            </a: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@ResponseStatus.</a:t>
            </a:r>
          </a:p>
          <a:p>
            <a:pPr marL="1085850" lvl="2"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 Lo usamos para definir los códigos de estado HTTP que se devuelven como respuesta a una solicitud. Esta clase enumera los diferentes códigos de estado HTTP que pueden ser utilizados en una aplicación desarrollada con Spring </a:t>
            </a:r>
            <a:r>
              <a:rPr lang="es-ES" sz="1200" dirty="0" err="1">
                <a:solidFill>
                  <a:schemeClr val="accent5">
                    <a:lumMod val="75000"/>
                  </a:schemeClr>
                </a:solidFill>
                <a:sym typeface="Wingdings" panose="05000000000000000000" pitchFamily="2" charset="2"/>
              </a:rPr>
              <a:t>Boot</a:t>
            </a:r>
            <a:r>
              <a:rPr lang="es-ES" sz="1200" dirty="0">
                <a:solidFill>
                  <a:schemeClr val="accent5">
                    <a:lumMod val="75000"/>
                  </a:schemeClr>
                </a:solidFill>
                <a:sym typeface="Wingdings" panose="05000000000000000000" pitchFamily="2" charset="2"/>
              </a:rPr>
              <a:t>. Se pueden usar los mismos estados vistos anteriormente. En este caso en la propia anotación en el método que nosotros necesitemos enviar la respuesta. </a:t>
            </a:r>
          </a:p>
          <a:p>
            <a:pPr marL="1085850" lvl="2"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9D405AA8-20A6-2F81-6BCA-E7F74EF38636}"/>
              </a:ext>
            </a:extLst>
          </p:cNvPr>
          <p:cNvPicPr>
            <a:picLocks noChangeAspect="1"/>
          </p:cNvPicPr>
          <p:nvPr/>
        </p:nvPicPr>
        <p:blipFill>
          <a:blip r:embed="rId5"/>
          <a:stretch>
            <a:fillRect/>
          </a:stretch>
        </p:blipFill>
        <p:spPr>
          <a:xfrm>
            <a:off x="1099961" y="5048447"/>
            <a:ext cx="3773821" cy="701147"/>
          </a:xfrm>
          <a:prstGeom prst="rect">
            <a:avLst/>
          </a:prstGeom>
        </p:spPr>
      </p:pic>
      <p:pic>
        <p:nvPicPr>
          <p:cNvPr id="8" name="Imagen 7">
            <a:extLst>
              <a:ext uri="{FF2B5EF4-FFF2-40B4-BE49-F238E27FC236}">
                <a16:creationId xmlns:a16="http://schemas.microsoft.com/office/drawing/2014/main" id="{F32927E2-2F9D-1809-E4B9-0820622D2F49}"/>
              </a:ext>
            </a:extLst>
          </p:cNvPr>
          <p:cNvPicPr>
            <a:picLocks noChangeAspect="1"/>
          </p:cNvPicPr>
          <p:nvPr/>
        </p:nvPicPr>
        <p:blipFill>
          <a:blip r:embed="rId6"/>
          <a:stretch>
            <a:fillRect/>
          </a:stretch>
        </p:blipFill>
        <p:spPr>
          <a:xfrm>
            <a:off x="5522613" y="5042289"/>
            <a:ext cx="4200411" cy="726880"/>
          </a:xfrm>
          <a:prstGeom prst="rect">
            <a:avLst/>
          </a:prstGeom>
        </p:spPr>
      </p:pic>
    </p:spTree>
    <p:extLst>
      <p:ext uri="{BB962C8B-B14F-4D97-AF65-F5344CB8AC3E}">
        <p14:creationId xmlns:p14="http://schemas.microsoft.com/office/powerpoint/2010/main" val="4263997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972573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6">
                  <a:lumMod val="75000"/>
                </a:schemeClr>
              </a:solidFill>
              <a:sym typeface="Wingdings" panose="05000000000000000000" pitchFamily="2" charset="2"/>
            </a:endParaRPr>
          </a:p>
          <a:p>
            <a:pPr lvl="1"/>
            <a:r>
              <a:rPr lang="es-ES" sz="1200" dirty="0">
                <a:sym typeface="Wingdings" panose="05000000000000000000" pitchFamily="2" charset="2"/>
              </a:rPr>
              <a:t>Además de Response </a:t>
            </a:r>
            <a:r>
              <a:rPr lang="es-ES" sz="1200" dirty="0" err="1">
                <a:sym typeface="Wingdings" panose="05000000000000000000" pitchFamily="2" charset="2"/>
              </a:rPr>
              <a:t>Entity</a:t>
            </a:r>
            <a:r>
              <a:rPr lang="es-ES" sz="1200" dirty="0">
                <a:sym typeface="Wingdings" panose="05000000000000000000" pitchFamily="2" charset="2"/>
              </a:rPr>
              <a:t>. Tenemos otras opciones para enviar las respuestas HTTP al cliente. </a:t>
            </a:r>
          </a:p>
          <a:p>
            <a:pPr lvl="1"/>
            <a:endParaRPr lang="es-ES" sz="1200" dirty="0">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			</a:t>
            </a:r>
          </a:p>
          <a:p>
            <a:pPr marL="628650" lvl="1"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En el modelo clásico MVC teníamos el @ResponseBody, en este caso habitualmente devolvíamos paginas </a:t>
            </a:r>
            <a:r>
              <a:rPr lang="es-ES" sz="1200" dirty="0" err="1">
                <a:solidFill>
                  <a:schemeClr val="accent5">
                    <a:lumMod val="75000"/>
                  </a:schemeClr>
                </a:solidFill>
                <a:sym typeface="Wingdings" panose="05000000000000000000" pitchFamily="2" charset="2"/>
              </a:rPr>
              <a:t>Html</a:t>
            </a:r>
            <a:r>
              <a:rPr lang="es-ES" sz="1200" dirty="0">
                <a:solidFill>
                  <a:schemeClr val="accent5">
                    <a:lumMod val="75000"/>
                  </a:schemeClr>
                </a:solidFill>
                <a:sym typeface="Wingdings" panose="05000000000000000000" pitchFamily="2" charset="2"/>
              </a:rPr>
              <a:t>. Pero podemos usar el </a:t>
            </a:r>
            <a:r>
              <a:rPr lang="es-ES" sz="1200" dirty="0">
                <a:sym typeface="Wingdings" panose="05000000000000000000" pitchFamily="2" charset="2"/>
              </a:rPr>
              <a:t>@responseBody </a:t>
            </a:r>
            <a:r>
              <a:rPr lang="es-ES" sz="1200" dirty="0">
                <a:solidFill>
                  <a:schemeClr val="accent5">
                    <a:lumMod val="75000"/>
                  </a:schemeClr>
                </a:solidFill>
                <a:sym typeface="Wingdings" panose="05000000000000000000" pitchFamily="2" charset="2"/>
              </a:rPr>
              <a:t>como respuestas http. </a:t>
            </a: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@ResponseStatus.</a:t>
            </a: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Otra opción sería la manipulación directa de la respuesta, en este caso, sería similar a lo visto </a:t>
            </a:r>
            <a:r>
              <a:rPr lang="es-ES" sz="1200" dirty="0" err="1">
                <a:solidFill>
                  <a:schemeClr val="accent5">
                    <a:lumMod val="75000"/>
                  </a:schemeClr>
                </a:solidFill>
                <a:sym typeface="Wingdings" panose="05000000000000000000" pitchFamily="2" charset="2"/>
              </a:rPr>
              <a:t>JavaEE</a:t>
            </a:r>
            <a:r>
              <a:rPr lang="es-ES" sz="1200" dirty="0">
                <a:solidFill>
                  <a:schemeClr val="accent5">
                    <a:lumMod val="75000"/>
                  </a:schemeClr>
                </a:solidFill>
                <a:sym typeface="Wingdings" panose="05000000000000000000" pitchFamily="2" charset="2"/>
              </a:rPr>
              <a:t> con los </a:t>
            </a:r>
            <a:r>
              <a:rPr lang="es-ES" sz="1200" dirty="0" err="1">
                <a:solidFill>
                  <a:schemeClr val="accent5">
                    <a:lumMod val="75000"/>
                  </a:schemeClr>
                </a:solidFill>
                <a:sym typeface="Wingdings" panose="05000000000000000000" pitchFamily="2" charset="2"/>
              </a:rPr>
              <a:t>servlets</a:t>
            </a:r>
            <a:r>
              <a:rPr lang="es-ES" sz="1200" dirty="0">
                <a:solidFill>
                  <a:schemeClr val="accent5">
                    <a:lumMod val="75000"/>
                  </a:schemeClr>
                </a:solidFill>
                <a:sym typeface="Wingdings" panose="05000000000000000000" pitchFamily="2" charset="2"/>
              </a:rPr>
              <a:t>.</a:t>
            </a:r>
          </a:p>
          <a:p>
            <a:pPr marL="1085850" lvl="2"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BCE4BE3D-531D-466B-932C-FED2E836CCD7}"/>
              </a:ext>
            </a:extLst>
          </p:cNvPr>
          <p:cNvPicPr>
            <a:picLocks noChangeAspect="1"/>
          </p:cNvPicPr>
          <p:nvPr/>
        </p:nvPicPr>
        <p:blipFill>
          <a:blip r:embed="rId5"/>
          <a:stretch>
            <a:fillRect/>
          </a:stretch>
        </p:blipFill>
        <p:spPr>
          <a:xfrm>
            <a:off x="2906161" y="5025603"/>
            <a:ext cx="5967605" cy="1380704"/>
          </a:xfrm>
          <a:prstGeom prst="rect">
            <a:avLst/>
          </a:prstGeom>
        </p:spPr>
      </p:pic>
    </p:spTree>
    <p:extLst>
      <p:ext uri="{BB962C8B-B14F-4D97-AF65-F5344CB8AC3E}">
        <p14:creationId xmlns:p14="http://schemas.microsoft.com/office/powerpoint/2010/main" val="2258401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898707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endParaRPr lang="es-ES" sz="1200" dirty="0">
              <a:solidFill>
                <a:schemeClr val="accent4">
                  <a:lumMod val="60000"/>
                  <a:lumOff val="40000"/>
                </a:schemeClr>
              </a:solidFill>
            </a:endParaRPr>
          </a:p>
          <a:p>
            <a:pPr lvl="1"/>
            <a:endParaRPr lang="es-ES" sz="1200" dirty="0"/>
          </a:p>
          <a:p>
            <a:pPr lvl="1"/>
            <a:r>
              <a:rPr lang="es-ES" sz="1200" dirty="0"/>
              <a:t>Creamos el primer método:</a:t>
            </a:r>
            <a:endParaRPr lang="es-ES" sz="1200" dirty="0">
              <a:solidFill>
                <a:schemeClr val="accent4">
                  <a:lumMod val="60000"/>
                  <a:lumOff val="40000"/>
                </a:schemeClr>
              </a:solidFill>
            </a:endParaRPr>
          </a:p>
          <a:p>
            <a:pPr lvl="1"/>
            <a:endParaRPr lang="es-ES" sz="1200" dirty="0">
              <a:solidFill>
                <a:schemeClr val="accent4">
                  <a:lumMod val="60000"/>
                  <a:lumOff val="40000"/>
                </a:schemeClr>
              </a:solidFill>
              <a:sym typeface="Wingdings" panose="05000000000000000000" pitchFamily="2" charset="2"/>
            </a:endParaRPr>
          </a:p>
          <a:p>
            <a:pPr marL="628650" lvl="1" indent="-171450">
              <a:buFont typeface="Arial" panose="020B0604020202020204" pitchFamily="34" charset="0"/>
              <a:buChar char="•"/>
            </a:pPr>
            <a:r>
              <a:rPr lang="es-ES" sz="1200" dirty="0" err="1">
                <a:solidFill>
                  <a:schemeClr val="accent4">
                    <a:lumMod val="60000"/>
                    <a:lumOff val="40000"/>
                  </a:schemeClr>
                </a:solidFill>
                <a:sym typeface="Wingdings" panose="05000000000000000000" pitchFamily="2" charset="2"/>
              </a:rPr>
              <a:t>Exception</a:t>
            </a:r>
            <a:r>
              <a:rPr lang="es-ES" sz="1200" dirty="0">
                <a:solidFill>
                  <a:schemeClr val="accent4">
                    <a:lumMod val="60000"/>
                    <a:lumOff val="40000"/>
                  </a:schemeClr>
                </a:solidFill>
                <a:sym typeface="Wingdings" panose="05000000000000000000" pitchFamily="2" charset="2"/>
              </a:rPr>
              <a:t>, </a:t>
            </a:r>
            <a:r>
              <a:rPr lang="es-ES" sz="1200" dirty="0" err="1">
                <a:solidFill>
                  <a:schemeClr val="accent4">
                    <a:lumMod val="60000"/>
                    <a:lumOff val="40000"/>
                  </a:schemeClr>
                </a:solidFill>
                <a:sym typeface="Wingdings" panose="05000000000000000000" pitchFamily="2" charset="2"/>
              </a:rPr>
              <a:t>Throwable</a:t>
            </a: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r>
              <a:rPr lang="es-ES" sz="1200" dirty="0"/>
              <a:t>	</a:t>
            </a:r>
          </a:p>
          <a:p>
            <a:pPr lvl="1"/>
            <a:r>
              <a:rPr lang="es-ES" sz="1200" dirty="0"/>
              <a:t>Mediante </a:t>
            </a:r>
            <a:r>
              <a:rPr lang="es-ES" sz="1200" dirty="0" err="1"/>
              <a:t>Throwable</a:t>
            </a:r>
            <a:r>
              <a:rPr lang="es-ES" sz="1200" dirty="0"/>
              <a:t> podemos definir el control de que cualquier objeto se lance como excepción, en este caso en el método es recomendable añadir </a:t>
            </a:r>
            <a:r>
              <a:rPr lang="es-ES" sz="1200" dirty="0" err="1"/>
              <a:t>Exception</a:t>
            </a:r>
            <a:r>
              <a:rPr lang="es-ES" sz="1200" dirty="0"/>
              <a:t> y </a:t>
            </a:r>
            <a:r>
              <a:rPr lang="es-ES" sz="1200" dirty="0" err="1"/>
              <a:t>Throwable</a:t>
            </a:r>
            <a:r>
              <a:rPr lang="es-ES" sz="1200" dirty="0"/>
              <a:t> para e excepciones en el proceso propio </a:t>
            </a:r>
            <a:r>
              <a:rPr lang="es-ES" sz="1200" dirty="0" err="1"/>
              <a:t>Restful</a:t>
            </a:r>
            <a:r>
              <a:rPr lang="es-ES" sz="1200" dirty="0"/>
              <a:t> para su propio control. </a:t>
            </a:r>
          </a:p>
          <a:p>
            <a:pPr lvl="1"/>
            <a:endParaRPr lang="es-ES" sz="1200" dirty="0"/>
          </a:p>
          <a:p>
            <a:pPr lvl="1"/>
            <a:r>
              <a:rPr lang="es-ES" sz="1200" dirty="0"/>
              <a:t>En este caso podremos definir </a:t>
            </a:r>
            <a:r>
              <a:rPr lang="es-ES" sz="1200" b="1" dirty="0"/>
              <a:t>nuestras</a:t>
            </a:r>
            <a:r>
              <a:rPr lang="es-ES" sz="1200" dirty="0"/>
              <a:t> propias excepciones y lanzarlas en el caso de que se produzca </a:t>
            </a:r>
            <a:r>
              <a:rPr lang="es-ES" sz="1200" dirty="0" err="1"/>
              <a:t>algun</a:t>
            </a:r>
            <a:r>
              <a:rPr lang="es-ES" sz="1200" dirty="0"/>
              <a:t> tipo de error en nuestro flujo del proceso.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7" name="Imagen 6">
            <a:extLst>
              <a:ext uri="{FF2B5EF4-FFF2-40B4-BE49-F238E27FC236}">
                <a16:creationId xmlns:a16="http://schemas.microsoft.com/office/drawing/2014/main" id="{B59ECFD7-27D2-2C24-E414-AE39FA69AEE3}"/>
              </a:ext>
            </a:extLst>
          </p:cNvPr>
          <p:cNvPicPr>
            <a:picLocks noChangeAspect="1"/>
          </p:cNvPicPr>
          <p:nvPr/>
        </p:nvPicPr>
        <p:blipFill>
          <a:blip r:embed="rId5"/>
          <a:stretch>
            <a:fillRect/>
          </a:stretch>
        </p:blipFill>
        <p:spPr>
          <a:xfrm>
            <a:off x="5978305" y="753745"/>
            <a:ext cx="5583550" cy="1759447"/>
          </a:xfrm>
          <a:prstGeom prst="rect">
            <a:avLst/>
          </a:prstGeom>
        </p:spPr>
      </p:pic>
    </p:spTree>
    <p:extLst>
      <p:ext uri="{BB962C8B-B14F-4D97-AF65-F5344CB8AC3E}">
        <p14:creationId xmlns:p14="http://schemas.microsoft.com/office/powerpoint/2010/main" val="3754507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898707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marL="628650" lvl="1" indent="-171450">
              <a:buFont typeface="Arial" panose="020B0604020202020204" pitchFamily="34" charset="0"/>
              <a:buChar char="•"/>
            </a:pPr>
            <a:r>
              <a:rPr lang="es-ES" sz="1200" dirty="0">
                <a:solidFill>
                  <a:schemeClr val="accent4">
                    <a:lumMod val="60000"/>
                    <a:lumOff val="40000"/>
                  </a:schemeClr>
                </a:solidFill>
              </a:rPr>
              <a:t>Configuramos nuestra base de datos en el fichero de </a:t>
            </a:r>
            <a:r>
              <a:rPr lang="es-ES" sz="1200" dirty="0" err="1">
                <a:solidFill>
                  <a:schemeClr val="accent4">
                    <a:lumMod val="60000"/>
                    <a:lumOff val="40000"/>
                  </a:schemeClr>
                </a:solidFill>
              </a:rPr>
              <a:t>aplication</a:t>
            </a:r>
            <a:r>
              <a:rPr lang="es-ES" sz="1200" dirty="0">
                <a:solidFill>
                  <a:schemeClr val="accent4">
                    <a:lumMod val="60000"/>
                    <a:lumOff val="40000"/>
                  </a:schemeClr>
                </a:solidFill>
              </a:rPr>
              <a:t> </a:t>
            </a:r>
            <a:r>
              <a:rPr lang="es-ES" sz="1200" dirty="0" err="1">
                <a:solidFill>
                  <a:schemeClr val="accent4">
                    <a:lumMod val="60000"/>
                    <a:lumOff val="40000"/>
                  </a:schemeClr>
                </a:solidFill>
              </a:rPr>
              <a:t>properties</a:t>
            </a:r>
            <a:r>
              <a:rPr lang="es-ES" sz="1200" dirty="0">
                <a:solidFill>
                  <a:schemeClr val="accent4">
                    <a:lumMod val="60000"/>
                    <a:lumOff val="40000"/>
                  </a:schemeClr>
                </a:solidFill>
              </a:rPr>
              <a:t>.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En este caso estamos configurando una base de datos MySQL. </a:t>
            </a:r>
          </a:p>
          <a:p>
            <a:pPr lvl="1"/>
            <a:endParaRPr lang="es-ES" sz="1200" dirty="0">
              <a:solidFill>
                <a:schemeClr val="accent4">
                  <a:lumMod val="60000"/>
                  <a:lumOff val="40000"/>
                </a:schemeClr>
              </a:solidFill>
            </a:endParaRPr>
          </a:p>
          <a:p>
            <a:r>
              <a:rPr lang="es-ES" sz="1200" b="0" dirty="0">
                <a:solidFill>
                  <a:srgbClr val="839496"/>
                </a:solidFill>
                <a:effectLst/>
                <a:latin typeface="Consolas" panose="020B0609020204030204" pitchFamily="49" charset="0"/>
              </a:rPr>
              <a:t>	spring.datasource.url=</a:t>
            </a:r>
            <a:r>
              <a:rPr lang="es-ES" sz="1200" b="0" dirty="0" err="1">
                <a:solidFill>
                  <a:srgbClr val="2AA198"/>
                </a:solidFill>
                <a:effectLst/>
                <a:latin typeface="Consolas" panose="020B0609020204030204" pitchFamily="49" charset="0"/>
              </a:rPr>
              <a:t>jdbc:mysql</a:t>
            </a:r>
            <a:r>
              <a:rPr lang="es-ES" sz="1200" b="0" dirty="0">
                <a:solidFill>
                  <a:srgbClr val="2AA198"/>
                </a:solidFill>
                <a:effectLst/>
                <a:latin typeface="Consolas" panose="020B0609020204030204" pitchFamily="49" charset="0"/>
              </a:rPr>
              <a:t>://localhost:3306/</a:t>
            </a:r>
            <a:r>
              <a:rPr lang="es-ES" sz="1200" b="0" dirty="0" err="1">
                <a:solidFill>
                  <a:srgbClr val="2AA198"/>
                </a:solidFill>
                <a:effectLst/>
                <a:latin typeface="Consolas" panose="020B0609020204030204" pitchFamily="49" charset="0"/>
              </a:rPr>
              <a:t>myapp?serverTimezone</a:t>
            </a:r>
            <a:r>
              <a:rPr lang="es-ES" sz="1200" b="0" dirty="0">
                <a:solidFill>
                  <a:srgbClr val="2AA198"/>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Europe</a:t>
            </a:r>
            <a:r>
              <a:rPr lang="es-ES" sz="1200" b="0" dirty="0">
                <a:solidFill>
                  <a:srgbClr val="2AA198"/>
                </a:solidFill>
                <a:effectLst/>
                <a:latin typeface="Consolas" panose="020B0609020204030204" pitchFamily="49" charset="0"/>
              </a:rPr>
              <a:t>/Madrid</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err="1">
                <a:solidFill>
                  <a:srgbClr val="839496"/>
                </a:solidFill>
                <a:effectLst/>
                <a:latin typeface="Consolas" panose="020B0609020204030204" pitchFamily="49" charset="0"/>
              </a:rPr>
              <a:t>spring.datasource.username</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root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err="1">
                <a:solidFill>
                  <a:srgbClr val="839496"/>
                </a:solidFill>
                <a:effectLst/>
                <a:latin typeface="Consolas" panose="020B0609020204030204" pitchFamily="49" charset="0"/>
              </a:rPr>
              <a:t>spring.datasource.password</a:t>
            </a:r>
            <a:r>
              <a:rPr lang="es-ES" sz="1200" b="0" dirty="0">
                <a:solidFill>
                  <a:srgbClr val="839496"/>
                </a:solidFill>
                <a:effectLst/>
                <a:latin typeface="Consolas" panose="020B0609020204030204" pitchFamily="49" charset="0"/>
              </a:rPr>
              <a:t>=</a:t>
            </a:r>
            <a:r>
              <a:rPr lang="es-ES" sz="1200" b="0" dirty="0">
                <a:solidFill>
                  <a:srgbClr val="2AA198"/>
                </a:solidFill>
                <a:effectLst/>
                <a:latin typeface="Consolas" panose="020B0609020204030204" pitchFamily="49" charset="0"/>
              </a:rPr>
              <a:t>mysql123</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err="1">
                <a:solidFill>
                  <a:srgbClr val="839496"/>
                </a:solidFill>
                <a:effectLst/>
                <a:latin typeface="Consolas" panose="020B0609020204030204" pitchFamily="49" charset="0"/>
              </a:rPr>
              <a:t>spring.datasource.driver-class-name</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com.mysql.cj.jdbc.Driver</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err="1">
                <a:solidFill>
                  <a:srgbClr val="839496"/>
                </a:solidFill>
                <a:effectLst/>
                <a:latin typeface="Consolas" panose="020B0609020204030204" pitchFamily="49" charset="0"/>
              </a:rPr>
              <a:t>spring.jpa.database-platform</a:t>
            </a:r>
            <a:r>
              <a:rPr lang="es-ES" sz="1200" b="0" dirty="0">
                <a:solidFill>
                  <a:srgbClr val="839496"/>
                </a:solidFill>
                <a:effectLst/>
                <a:latin typeface="Consolas" panose="020B0609020204030204" pitchFamily="49" charset="0"/>
              </a:rPr>
              <a:t>=</a:t>
            </a:r>
            <a:r>
              <a:rPr lang="es-ES" sz="1200" b="0" dirty="0">
                <a:solidFill>
                  <a:srgbClr val="2AA198"/>
                </a:solidFill>
                <a:effectLst/>
                <a:latin typeface="Consolas" panose="020B0609020204030204" pitchFamily="49" charset="0"/>
              </a:rPr>
              <a:t>org.hibernate.dialect.MySQL8Dialect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err="1">
                <a:solidFill>
                  <a:srgbClr val="839496"/>
                </a:solidFill>
                <a:effectLst/>
                <a:latin typeface="Consolas" panose="020B0609020204030204" pitchFamily="49" charset="0"/>
              </a:rPr>
              <a:t>logging.level.org.hibernate.SQL</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debug</a:t>
            </a:r>
            <a:endParaRPr lang="es-ES" sz="1200" b="0" dirty="0">
              <a:solidFill>
                <a:srgbClr val="2AA198"/>
              </a:solidFill>
              <a:effectLst/>
              <a:latin typeface="Consolas" panose="020B0609020204030204" pitchFamily="49" charset="0"/>
            </a:endParaRPr>
          </a:p>
          <a:p>
            <a:endParaRPr lang="es-ES" sz="1200" dirty="0">
              <a:solidFill>
                <a:srgbClr val="2AA198"/>
              </a:solidFill>
              <a:latin typeface="Consolas" panose="020B0609020204030204" pitchFamily="49" charset="0"/>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D0446812-7B97-D854-FFAF-4B1327E90B29}"/>
              </a:ext>
            </a:extLst>
          </p:cNvPr>
          <p:cNvPicPr>
            <a:picLocks noChangeAspect="1"/>
          </p:cNvPicPr>
          <p:nvPr/>
        </p:nvPicPr>
        <p:blipFill>
          <a:blip r:embed="rId5"/>
          <a:stretch>
            <a:fillRect/>
          </a:stretch>
        </p:blipFill>
        <p:spPr>
          <a:xfrm>
            <a:off x="6159374" y="1009290"/>
            <a:ext cx="5583550" cy="1324759"/>
          </a:xfrm>
          <a:prstGeom prst="rect">
            <a:avLst/>
          </a:prstGeom>
        </p:spPr>
      </p:pic>
    </p:spTree>
    <p:extLst>
      <p:ext uri="{BB962C8B-B14F-4D97-AF65-F5344CB8AC3E}">
        <p14:creationId xmlns:p14="http://schemas.microsoft.com/office/powerpoint/2010/main" val="1512245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26494" y="873506"/>
            <a:ext cx="9079954" cy="637097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p>
          <a:p>
            <a:pPr lvl="1"/>
            <a:r>
              <a:rPr lang="es-ES" sz="1600" dirty="0"/>
              <a:t>Principios de Diseño de REST</a:t>
            </a:r>
            <a:endParaRPr lang="es-ES" sz="1600" dirty="0">
              <a:solidFill>
                <a:schemeClr val="accent4">
                  <a:lumMod val="60000"/>
                  <a:lumOff val="40000"/>
                </a:schemeClr>
              </a:solidFill>
            </a:endParaRPr>
          </a:p>
          <a:p>
            <a:pPr lvl="1"/>
            <a:endParaRPr lang="es-ES" sz="1600" dirty="0">
              <a:solidFill>
                <a:schemeClr val="accent4">
                  <a:lumMod val="60000"/>
                  <a:lumOff val="40000"/>
                </a:schemeClr>
              </a:solidFill>
            </a:endParaRPr>
          </a:p>
          <a:p>
            <a:pPr marL="800100" lvl="1" indent="-342900">
              <a:buFont typeface="+mj-lt"/>
              <a:buAutoNum type="arabicPeriod"/>
            </a:pPr>
            <a:r>
              <a:rPr lang="es-ES" sz="1400" dirty="0">
                <a:solidFill>
                  <a:schemeClr val="accent4">
                    <a:lumMod val="60000"/>
                    <a:lumOff val="40000"/>
                  </a:schemeClr>
                </a:solidFill>
              </a:rPr>
              <a:t>Una Api es un mecanismo que permite a una aplicación o servicio acceder a un recurso dentro de otra aplicación o servicio. </a:t>
            </a:r>
          </a:p>
          <a:p>
            <a:pPr marL="800100" lvl="1" indent="-342900">
              <a:buFont typeface="+mj-lt"/>
              <a:buAutoNum type="arabicPeriod"/>
            </a:pPr>
            <a:r>
              <a:rPr lang="es-ES" sz="1400" dirty="0">
                <a:solidFill>
                  <a:schemeClr val="accent4">
                    <a:lumMod val="60000"/>
                    <a:lumOff val="40000"/>
                  </a:schemeClr>
                </a:solidFill>
              </a:rPr>
              <a:t>La aplicación o servicio que realiza el acceso se denomina cliente, y la aplicación o servicio que contiene el recurso se denomina servidor. </a:t>
            </a:r>
          </a:p>
          <a:p>
            <a:pPr marL="800100" lvl="1" indent="-342900">
              <a:buFont typeface="+mj-lt"/>
              <a:buAutoNum type="arabicPeriod"/>
            </a:pPr>
            <a:r>
              <a:rPr lang="es-ES" sz="1400" dirty="0">
                <a:solidFill>
                  <a:schemeClr val="accent4">
                    <a:lumMod val="60000"/>
                    <a:lumOff val="40000"/>
                  </a:schemeClr>
                </a:solidFill>
              </a:rPr>
              <a:t>Restricciones</a:t>
            </a:r>
          </a:p>
          <a:p>
            <a:pPr marL="1257300" lvl="2" indent="-342900">
              <a:buFont typeface="+mj-lt"/>
              <a:buAutoNum type="arabicPeriod"/>
            </a:pPr>
            <a:r>
              <a:rPr lang="es-ES" sz="1400" dirty="0" err="1">
                <a:solidFill>
                  <a:schemeClr val="accent4">
                    <a:lumMod val="60000"/>
                    <a:lumOff val="40000"/>
                  </a:schemeClr>
                </a:solidFill>
              </a:rPr>
              <a:t>Soap</a:t>
            </a:r>
            <a:r>
              <a:rPr lang="es-ES" sz="1400" dirty="0">
                <a:solidFill>
                  <a:schemeClr val="accent4">
                    <a:lumMod val="60000"/>
                    <a:lumOff val="40000"/>
                  </a:schemeClr>
                </a:solidFill>
              </a:rPr>
              <a:t> o </a:t>
            </a:r>
            <a:r>
              <a:rPr lang="es-ES" sz="1400" dirty="0" err="1">
                <a:solidFill>
                  <a:schemeClr val="accent4">
                    <a:lumMod val="60000"/>
                    <a:lumOff val="40000"/>
                  </a:schemeClr>
                </a:solidFill>
              </a:rPr>
              <a:t>xml-rpc</a:t>
            </a:r>
            <a:r>
              <a:rPr lang="es-ES" sz="1400" dirty="0">
                <a:solidFill>
                  <a:schemeClr val="accent4">
                    <a:lumMod val="60000"/>
                    <a:lumOff val="40000"/>
                  </a:schemeClr>
                </a:solidFill>
              </a:rPr>
              <a:t>, imponen una infraestructura estricta a los desarrolladores. </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En cambio con API-REST.</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Se puede desarrollar cualquier lenguaje de programación y dar soporte a una amplia variedad de formatos de datos. Las únicas restricciones son estas:</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a:t>
            </a:r>
          </a:p>
          <a:p>
            <a:pPr marL="1257300" lvl="2" indent="-342900">
              <a:buFont typeface="+mj-lt"/>
              <a:buAutoNum type="arabicPeriod"/>
            </a:pPr>
            <a:endParaRPr lang="es-ES" sz="1400" dirty="0">
              <a:solidFill>
                <a:schemeClr val="accent4">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3893" y="737704"/>
            <a:ext cx="5601077" cy="139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80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843307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latin typeface="Consolas" panose="020B0609020204030204" pitchFamily="49" charset="0"/>
            </a:endParaRPr>
          </a:p>
          <a:p>
            <a:pPr marL="628650" lvl="1" indent="-171450">
              <a:buFont typeface="Arial" panose="020B0604020202020204" pitchFamily="34" charset="0"/>
              <a:buChar char="•"/>
            </a:pPr>
            <a:r>
              <a:rPr lang="es-ES" sz="1200" dirty="0">
                <a:solidFill>
                  <a:schemeClr val="accent4">
                    <a:lumMod val="60000"/>
                    <a:lumOff val="40000"/>
                  </a:schemeClr>
                </a:solidFill>
              </a:rPr>
              <a:t>Vamos a realizar el CRUD de la tabla usuarios. Para ello lo que hacemos en primer lugar, es definir en la base de datos, la tabla usuarios.</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Vemos la estructura de la tabla:</a:t>
            </a: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D0446812-7B97-D854-FFAF-4B1327E90B29}"/>
              </a:ext>
            </a:extLst>
          </p:cNvPr>
          <p:cNvPicPr>
            <a:picLocks noChangeAspect="1"/>
          </p:cNvPicPr>
          <p:nvPr/>
        </p:nvPicPr>
        <p:blipFill>
          <a:blip r:embed="rId5"/>
          <a:stretch>
            <a:fillRect/>
          </a:stretch>
        </p:blipFill>
        <p:spPr>
          <a:xfrm>
            <a:off x="6159374" y="1009290"/>
            <a:ext cx="5583550" cy="1324759"/>
          </a:xfrm>
          <a:prstGeom prst="rect">
            <a:avLst/>
          </a:prstGeom>
        </p:spPr>
      </p:pic>
      <p:pic>
        <p:nvPicPr>
          <p:cNvPr id="6" name="Imagen 5">
            <a:extLst>
              <a:ext uri="{FF2B5EF4-FFF2-40B4-BE49-F238E27FC236}">
                <a16:creationId xmlns:a16="http://schemas.microsoft.com/office/drawing/2014/main" id="{9783C868-B0E3-461C-5F5A-E76945C2BBEE}"/>
              </a:ext>
            </a:extLst>
          </p:cNvPr>
          <p:cNvPicPr>
            <a:picLocks noChangeAspect="1"/>
          </p:cNvPicPr>
          <p:nvPr/>
        </p:nvPicPr>
        <p:blipFill>
          <a:blip r:embed="rId6"/>
          <a:stretch>
            <a:fillRect/>
          </a:stretch>
        </p:blipFill>
        <p:spPr>
          <a:xfrm>
            <a:off x="1915076" y="3814269"/>
            <a:ext cx="4244298" cy="1781231"/>
          </a:xfrm>
          <a:prstGeom prst="rect">
            <a:avLst/>
          </a:prstGeom>
        </p:spPr>
      </p:pic>
    </p:spTree>
    <p:extLst>
      <p:ext uri="{BB962C8B-B14F-4D97-AF65-F5344CB8AC3E}">
        <p14:creationId xmlns:p14="http://schemas.microsoft.com/office/powerpoint/2010/main" val="346013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9171742"/>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latin typeface="Consolas" panose="020B0609020204030204" pitchFamily="49" charset="0"/>
            </a:endParaRPr>
          </a:p>
          <a:p>
            <a:pPr marL="628650" lvl="1" indent="-171450">
              <a:buFont typeface="Arial" panose="020B0604020202020204" pitchFamily="34" charset="0"/>
              <a:buChar char="•"/>
            </a:pPr>
            <a:r>
              <a:rPr lang="es-ES" sz="1200" dirty="0">
                <a:solidFill>
                  <a:schemeClr val="accent4">
                    <a:lumMod val="60000"/>
                    <a:lumOff val="40000"/>
                  </a:schemeClr>
                </a:solidFill>
              </a:rPr>
              <a:t>Vamos a realizar el CRUD de la tabla usuarios. Para ello lo que hacemos en primer lugar, es definir en la base de datos, la tabla usuarios.</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Vemos la estructura de la tabla.</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Como el primer método que vamos a devolver en nuestra API va a ser un listado de todos los usuarios. En este caso añadimos de manera manual en nuestra tabla dos usuarios como podemos ver: </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D0446812-7B97-D854-FFAF-4B1327E90B29}"/>
              </a:ext>
            </a:extLst>
          </p:cNvPr>
          <p:cNvPicPr>
            <a:picLocks noChangeAspect="1"/>
          </p:cNvPicPr>
          <p:nvPr/>
        </p:nvPicPr>
        <p:blipFill>
          <a:blip r:embed="rId5"/>
          <a:stretch>
            <a:fillRect/>
          </a:stretch>
        </p:blipFill>
        <p:spPr>
          <a:xfrm>
            <a:off x="6159374" y="1009290"/>
            <a:ext cx="5583550" cy="1324759"/>
          </a:xfrm>
          <a:prstGeom prst="rect">
            <a:avLst/>
          </a:prstGeom>
        </p:spPr>
      </p:pic>
      <p:pic>
        <p:nvPicPr>
          <p:cNvPr id="7" name="Imagen 6">
            <a:extLst>
              <a:ext uri="{FF2B5EF4-FFF2-40B4-BE49-F238E27FC236}">
                <a16:creationId xmlns:a16="http://schemas.microsoft.com/office/drawing/2014/main" id="{624534DB-37CB-764B-6606-6BCB803F2E96}"/>
              </a:ext>
            </a:extLst>
          </p:cNvPr>
          <p:cNvPicPr>
            <a:picLocks noChangeAspect="1"/>
          </p:cNvPicPr>
          <p:nvPr/>
        </p:nvPicPr>
        <p:blipFill>
          <a:blip r:embed="rId6"/>
          <a:stretch>
            <a:fillRect/>
          </a:stretch>
        </p:blipFill>
        <p:spPr>
          <a:xfrm>
            <a:off x="1892063" y="4405235"/>
            <a:ext cx="5583550" cy="1443475"/>
          </a:xfrm>
          <a:prstGeom prst="rect">
            <a:avLst/>
          </a:prstGeom>
        </p:spPr>
      </p:pic>
    </p:spTree>
    <p:extLst>
      <p:ext uri="{BB962C8B-B14F-4D97-AF65-F5344CB8AC3E}">
        <p14:creationId xmlns:p14="http://schemas.microsoft.com/office/powerpoint/2010/main" val="2390251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898707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paquete </a:t>
            </a:r>
            <a:r>
              <a:rPr lang="es-ES" sz="1200" dirty="0" err="1">
                <a:solidFill>
                  <a:schemeClr val="accent4">
                    <a:lumMod val="60000"/>
                    <a:lumOff val="40000"/>
                  </a:schemeClr>
                </a:solidFill>
              </a:rPr>
              <a:t>Entitys</a:t>
            </a:r>
            <a:r>
              <a:rPr lang="es-ES" sz="1200" dirty="0">
                <a:solidFill>
                  <a:schemeClr val="accent4">
                    <a:lumMod val="60000"/>
                    <a:lumOff val="40000"/>
                  </a:schemeClr>
                </a:solidFill>
              </a:rPr>
              <a:t> donde crearemos la entidad </a:t>
            </a:r>
            <a:r>
              <a:rPr lang="es-ES" sz="1200" dirty="0" err="1">
                <a:solidFill>
                  <a:schemeClr val="accent4">
                    <a:lumMod val="60000"/>
                    <a:lumOff val="40000"/>
                  </a:schemeClr>
                </a:solidFill>
              </a:rPr>
              <a:t>Usuarios.Java</a:t>
            </a:r>
            <a:r>
              <a:rPr lang="es-ES" sz="1200" dirty="0">
                <a:solidFill>
                  <a:schemeClr val="accent4">
                    <a:lumMod val="60000"/>
                    <a:lumOff val="40000"/>
                  </a:schemeClr>
                </a:solidFill>
              </a:rPr>
              <a:t>, siempre recordar dentro del paquete principal.  Recordar que la clase debe ser definida como @Entity de </a:t>
            </a:r>
            <a:r>
              <a:rPr lang="es-ES" sz="1200" dirty="0" err="1">
                <a:solidFill>
                  <a:schemeClr val="accent4">
                    <a:lumMod val="60000"/>
                    <a:lumOff val="40000"/>
                  </a:schemeClr>
                </a:solidFill>
              </a:rPr>
              <a:t>import</a:t>
            </a:r>
            <a:r>
              <a:rPr lang="es-ES" sz="1200" dirty="0">
                <a:solidFill>
                  <a:schemeClr val="accent4">
                    <a:lumMod val="60000"/>
                    <a:lumOff val="40000"/>
                  </a:schemeClr>
                </a:solidFill>
              </a:rPr>
              <a:t> </a:t>
            </a:r>
            <a:r>
              <a:rPr lang="es-ES" sz="1200" dirty="0" err="1">
                <a:solidFill>
                  <a:schemeClr val="accent4">
                    <a:lumMod val="60000"/>
                    <a:lumOff val="40000"/>
                  </a:schemeClr>
                </a:solidFill>
              </a:rPr>
              <a:t>jakarta.persistence.Entity</a:t>
            </a:r>
            <a:r>
              <a:rPr lang="es-ES" sz="1200" dirty="0">
                <a:solidFill>
                  <a:schemeClr val="accent4">
                    <a:lumMod val="60000"/>
                    <a:lumOff val="40000"/>
                  </a:schemeClr>
                </a:solidFill>
              </a:rPr>
              <a:t>;</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r>
              <a:rPr lang="es-ES" sz="1200" dirty="0"/>
              <a:t>Recordar si no os importa las dependencias de persistencia. Añadir esta dependencia de JPA.</a:t>
            </a: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dependency</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groupId</a:t>
            </a:r>
            <a:r>
              <a:rPr lang="es-ES" sz="1200" b="0" dirty="0">
                <a:solidFill>
                  <a:srgbClr val="586E75"/>
                </a:solidFill>
                <a:effectLst/>
                <a:latin typeface="Consolas" panose="020B0609020204030204" pitchFamily="49" charset="0"/>
              </a:rPr>
              <a:t>&gt;</a:t>
            </a:r>
            <a:r>
              <a:rPr lang="es-ES" sz="1200" b="0" dirty="0" err="1">
                <a:solidFill>
                  <a:srgbClr val="839496"/>
                </a:solidFill>
                <a:effectLst/>
                <a:latin typeface="Consolas" panose="020B0609020204030204" pitchFamily="49" charset="0"/>
              </a:rPr>
              <a:t>org.springframework.boot</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groupId</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artifactId</a:t>
            </a:r>
            <a:r>
              <a:rPr lang="es-ES" sz="1200" b="0" dirty="0">
                <a:solidFill>
                  <a:srgbClr val="586E75"/>
                </a:solidFill>
                <a:effectLst/>
                <a:latin typeface="Consolas" panose="020B0609020204030204" pitchFamily="49" charset="0"/>
              </a:rPr>
              <a:t>&gt;</a:t>
            </a:r>
            <a:r>
              <a:rPr lang="es-ES" sz="1200" b="0" dirty="0" err="1">
                <a:solidFill>
                  <a:srgbClr val="839496"/>
                </a:solidFill>
                <a:effectLst/>
                <a:latin typeface="Consolas" panose="020B0609020204030204" pitchFamily="49" charset="0"/>
              </a:rPr>
              <a:t>spring</a:t>
            </a:r>
            <a:r>
              <a:rPr lang="es-ES" sz="1200" b="0" dirty="0">
                <a:solidFill>
                  <a:srgbClr val="839496"/>
                </a:solidFill>
                <a:effectLst/>
                <a:latin typeface="Consolas" panose="020B0609020204030204" pitchFamily="49" charset="0"/>
              </a:rPr>
              <a:t>-</a:t>
            </a:r>
            <a:r>
              <a:rPr lang="es-ES" sz="1200" b="0" dirty="0" err="1">
                <a:solidFill>
                  <a:srgbClr val="839496"/>
                </a:solidFill>
                <a:effectLst/>
                <a:latin typeface="Consolas" panose="020B0609020204030204" pitchFamily="49" charset="0"/>
              </a:rPr>
              <a:t>boot</a:t>
            </a:r>
            <a:r>
              <a:rPr lang="es-ES" sz="1200" b="0" dirty="0">
                <a:solidFill>
                  <a:srgbClr val="839496"/>
                </a:solidFill>
                <a:effectLst/>
                <a:latin typeface="Consolas" panose="020B0609020204030204" pitchFamily="49" charset="0"/>
              </a:rPr>
              <a:t>-starter-data-</a:t>
            </a:r>
            <a:r>
              <a:rPr lang="es-ES" sz="1200" b="0" dirty="0" err="1">
                <a:solidFill>
                  <a:srgbClr val="839496"/>
                </a:solidFill>
                <a:effectLst/>
                <a:latin typeface="Consolas" panose="020B0609020204030204" pitchFamily="49" charset="0"/>
              </a:rPr>
              <a:t>jpa</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artifactId</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dependency</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17B6952B-2696-D86E-4492-735220281086}"/>
              </a:ext>
            </a:extLst>
          </p:cNvPr>
          <p:cNvPicPr>
            <a:picLocks noChangeAspect="1"/>
          </p:cNvPicPr>
          <p:nvPr/>
        </p:nvPicPr>
        <p:blipFill>
          <a:blip r:embed="rId5"/>
          <a:stretch>
            <a:fillRect/>
          </a:stretch>
        </p:blipFill>
        <p:spPr>
          <a:xfrm>
            <a:off x="1613594" y="3041964"/>
            <a:ext cx="3498580" cy="1532883"/>
          </a:xfrm>
          <a:prstGeom prst="rect">
            <a:avLst/>
          </a:prstGeom>
        </p:spPr>
      </p:pic>
    </p:spTree>
    <p:extLst>
      <p:ext uri="{BB962C8B-B14F-4D97-AF65-F5344CB8AC3E}">
        <p14:creationId xmlns:p14="http://schemas.microsoft.com/office/powerpoint/2010/main" val="4280437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009507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los campos de la clase: </a:t>
            </a:r>
          </a:p>
          <a:p>
            <a:pPr lvl="1"/>
            <a:endParaRPr lang="es-ES" sz="1200" dirty="0">
              <a:solidFill>
                <a:schemeClr val="accent4">
                  <a:lumMod val="60000"/>
                  <a:lumOff val="40000"/>
                </a:schemeClr>
              </a:solidFill>
            </a:endParaRPr>
          </a:p>
          <a:p>
            <a:pPr lvl="1"/>
            <a:r>
              <a:rPr lang="es-ES" sz="1200" dirty="0" err="1">
                <a:solidFill>
                  <a:schemeClr val="accent4">
                    <a:lumMod val="60000"/>
                    <a:lumOff val="40000"/>
                  </a:schemeClr>
                </a:solidFill>
              </a:rPr>
              <a:t>Acordadonos</a:t>
            </a:r>
            <a:r>
              <a:rPr lang="es-ES" sz="1200" dirty="0">
                <a:solidFill>
                  <a:schemeClr val="accent4">
                    <a:lumMod val="60000"/>
                    <a:lumOff val="40000"/>
                  </a:schemeClr>
                </a:solidFill>
              </a:rPr>
              <a:t>:</a:t>
            </a:r>
          </a:p>
          <a:p>
            <a:pPr marL="685800" lvl="1" indent="-228600">
              <a:buFont typeface="+mj-lt"/>
              <a:buAutoNum type="arabicPeriod"/>
            </a:pPr>
            <a:r>
              <a:rPr lang="es-ES" sz="1200" dirty="0">
                <a:solidFill>
                  <a:schemeClr val="accent4">
                    <a:lumMod val="60000"/>
                    <a:lumOff val="40000"/>
                  </a:schemeClr>
                </a:solidFill>
              </a:rPr>
              <a:t>@Entity</a:t>
            </a:r>
          </a:p>
          <a:p>
            <a:pPr marL="685800" lvl="1" indent="-228600">
              <a:buFont typeface="+mj-lt"/>
              <a:buAutoNum type="arabicPeriod"/>
            </a:pPr>
            <a:r>
              <a:rPr lang="es-ES" sz="1200" dirty="0">
                <a:solidFill>
                  <a:schemeClr val="accent4">
                    <a:lumMod val="60000"/>
                    <a:lumOff val="40000"/>
                  </a:schemeClr>
                </a:solidFill>
              </a:rPr>
              <a:t>@Table(name=“usuarios”)</a:t>
            </a:r>
          </a:p>
          <a:p>
            <a:pPr marL="685800" lvl="1" indent="-228600">
              <a:buFont typeface="+mj-lt"/>
              <a:buAutoNum type="arabicPeriod"/>
            </a:pPr>
            <a:r>
              <a:rPr lang="es-ES" sz="1200" dirty="0">
                <a:solidFill>
                  <a:schemeClr val="accent4">
                    <a:lumMod val="60000"/>
                    <a:lumOff val="40000"/>
                  </a:schemeClr>
                </a:solidFill>
              </a:rPr>
              <a:t>@Id</a:t>
            </a:r>
            <a:r>
              <a:rPr lang="es-ES" sz="1200" dirty="0">
                <a:solidFill>
                  <a:schemeClr val="accent4">
                    <a:lumMod val="60000"/>
                    <a:lumOff val="40000"/>
                  </a:schemeClr>
                </a:solidFill>
                <a:sym typeface="Wingdings" panose="05000000000000000000" pitchFamily="2" charset="2"/>
              </a:rPr>
              <a:t> Para definir la clave primaria de la tabla.</a:t>
            </a: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@GeneratedValue(strategy= </a:t>
            </a:r>
            <a:r>
              <a:rPr lang="es-ES" sz="1200" dirty="0" err="1">
                <a:solidFill>
                  <a:schemeClr val="accent4">
                    <a:lumMod val="60000"/>
                    <a:lumOff val="40000"/>
                  </a:schemeClr>
                </a:solidFill>
                <a:sym typeface="Wingdings" panose="05000000000000000000" pitchFamily="2" charset="2"/>
              </a:rPr>
              <a:t>GenerationType.IDENTITY</a:t>
            </a:r>
            <a:r>
              <a:rPr lang="es-ES" sz="1200" dirty="0">
                <a:solidFill>
                  <a:schemeClr val="accent4">
                    <a:lumMod val="60000"/>
                    <a:lumOff val="40000"/>
                  </a:schemeClr>
                </a:solidFill>
                <a:sym typeface="Wingdings" panose="05000000000000000000" pitchFamily="2" charset="2"/>
              </a:rPr>
              <a:t>)</a:t>
            </a: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Definir los campos de la tabla, recordar de que tiene que tener la misma equivalencia. </a:t>
            </a: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Generar los </a:t>
            </a:r>
            <a:r>
              <a:rPr lang="es-ES" sz="1200" dirty="0" err="1">
                <a:solidFill>
                  <a:schemeClr val="accent4">
                    <a:lumMod val="60000"/>
                    <a:lumOff val="40000"/>
                  </a:schemeClr>
                </a:solidFill>
                <a:sym typeface="Wingdings" panose="05000000000000000000" pitchFamily="2" charset="2"/>
              </a:rPr>
              <a:t>getters</a:t>
            </a:r>
            <a:r>
              <a:rPr lang="es-ES" sz="1200" dirty="0">
                <a:solidFill>
                  <a:schemeClr val="accent4">
                    <a:lumMod val="60000"/>
                    <a:lumOff val="40000"/>
                  </a:schemeClr>
                </a:solidFill>
                <a:sym typeface="Wingdings" panose="05000000000000000000" pitchFamily="2" charset="2"/>
              </a:rPr>
              <a:t> and </a:t>
            </a:r>
            <a:r>
              <a:rPr lang="es-ES" sz="1200" dirty="0" err="1">
                <a:solidFill>
                  <a:schemeClr val="accent4">
                    <a:lumMod val="60000"/>
                    <a:lumOff val="40000"/>
                  </a:schemeClr>
                </a:solidFill>
                <a:sym typeface="Wingdings" panose="05000000000000000000" pitchFamily="2" charset="2"/>
              </a:rPr>
              <a:t>Setters</a:t>
            </a:r>
            <a:r>
              <a:rPr lang="es-ES" sz="1200" dirty="0">
                <a:solidFill>
                  <a:schemeClr val="accent4">
                    <a:lumMod val="60000"/>
                    <a:lumOff val="40000"/>
                  </a:schemeClr>
                </a:solidFill>
                <a:sym typeface="Wingdings" panose="05000000000000000000" pitchFamily="2" charset="2"/>
              </a:rPr>
              <a:t>.</a:t>
            </a: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Vemos un ejemplo:</a:t>
            </a: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8740EA6C-7978-74B9-22E5-B31CD8111EA7}"/>
              </a:ext>
            </a:extLst>
          </p:cNvPr>
          <p:cNvPicPr>
            <a:picLocks noChangeAspect="1"/>
          </p:cNvPicPr>
          <p:nvPr/>
        </p:nvPicPr>
        <p:blipFill>
          <a:blip r:embed="rId5"/>
          <a:stretch>
            <a:fillRect/>
          </a:stretch>
        </p:blipFill>
        <p:spPr>
          <a:xfrm>
            <a:off x="7895651" y="688062"/>
            <a:ext cx="2951564" cy="3138197"/>
          </a:xfrm>
          <a:prstGeom prst="rect">
            <a:avLst/>
          </a:prstGeom>
        </p:spPr>
      </p:pic>
    </p:spTree>
    <p:extLst>
      <p:ext uri="{BB962C8B-B14F-4D97-AF65-F5344CB8AC3E}">
        <p14:creationId xmlns:p14="http://schemas.microsoft.com/office/powerpoint/2010/main" val="3142418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175706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las clases que definirán la capa de persistencia:</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un nuevo paquete: </a:t>
            </a:r>
            <a:r>
              <a:rPr lang="es-ES" sz="1200" dirty="0" err="1">
                <a:solidFill>
                  <a:schemeClr val="accent4">
                    <a:lumMod val="60000"/>
                    <a:lumOff val="40000"/>
                  </a:schemeClr>
                </a:solidFill>
              </a:rPr>
              <a:t>dao</a:t>
            </a:r>
            <a:r>
              <a:rPr lang="es-ES" sz="1200" dirty="0">
                <a:solidFill>
                  <a:schemeClr val="accent4">
                    <a:lumMod val="60000"/>
                    <a:lumOff val="40000"/>
                  </a:schemeClr>
                </a:solidFill>
                <a:sym typeface="Wingdings" panose="05000000000000000000" pitchFamily="2" charset="2"/>
              </a:rPr>
              <a:t> Donde tendremos tanto las clases de implementación como las interfaces. </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la interfaz IUsuariosDao.java.</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1085850" lvl="2" indent="-171450">
              <a:buFont typeface="Arial" panose="020B0604020202020204" pitchFamily="34" charset="0"/>
              <a:buChar char="•"/>
            </a:pPr>
            <a:r>
              <a:rPr lang="es-ES" sz="1200" dirty="0">
                <a:solidFill>
                  <a:schemeClr val="accent4">
                    <a:lumMod val="60000"/>
                    <a:lumOff val="40000"/>
                  </a:schemeClr>
                </a:solidFill>
              </a:rPr>
              <a:t>Y añadimos los métodos que se muestran</a:t>
            </a:r>
            <a:r>
              <a:rPr lang="es-ES" sz="1200" dirty="0">
                <a:solidFill>
                  <a:schemeClr val="accent4">
                    <a:lumMod val="60000"/>
                    <a:lumOff val="40000"/>
                  </a:schemeClr>
                </a:solidFill>
                <a:sym typeface="Wingdings" panose="05000000000000000000" pitchFamily="2" charset="2"/>
              </a:rPr>
              <a:t> Son los métodos CRUD.</a:t>
            </a:r>
          </a:p>
          <a:p>
            <a:pPr marL="1085850" lvl="2"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//Recuperamos el listado de usuarios</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public</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List</a:t>
            </a:r>
            <a:r>
              <a:rPr lang="es-ES" sz="1200" b="0" dirty="0">
                <a:solidFill>
                  <a:srgbClr val="839496"/>
                </a:solidFill>
                <a:effectLst/>
                <a:latin typeface="Consolas" panose="020B0609020204030204" pitchFamily="49" charset="0"/>
              </a:rPr>
              <a:t>&lt;</a:t>
            </a:r>
            <a:r>
              <a:rPr lang="es-ES" sz="1200" b="0" dirty="0">
                <a:solidFill>
                  <a:srgbClr val="CB4B16"/>
                </a:solidFill>
                <a:effectLst/>
                <a:latin typeface="Consolas" panose="020B0609020204030204" pitchFamily="49" charset="0"/>
              </a:rPr>
              <a:t>Usuarios</a:t>
            </a:r>
            <a:r>
              <a:rPr lang="es-ES" sz="1200" b="0" dirty="0">
                <a:solidFill>
                  <a:srgbClr val="839496"/>
                </a:solidFill>
                <a:effectLst/>
                <a:latin typeface="Consolas" panose="020B0609020204030204" pitchFamily="49" charset="0"/>
              </a:rPr>
              <a:t>&gt; </a:t>
            </a:r>
            <a:r>
              <a:rPr lang="es-ES" sz="1200" b="0" dirty="0" err="1">
                <a:solidFill>
                  <a:srgbClr val="268BD2"/>
                </a:solidFill>
                <a:effectLst/>
                <a:latin typeface="Consolas" panose="020B0609020204030204" pitchFamily="49" charset="0"/>
              </a:rPr>
              <a:t>findAll</a:t>
            </a:r>
            <a:r>
              <a:rPr lang="es-ES" sz="1200" b="0" dirty="0">
                <a:solidFill>
                  <a:srgbClr val="839496"/>
                </a:solidFill>
                <a:effectLst/>
                <a:latin typeface="Consolas" panose="020B0609020204030204" pitchFamily="49" charset="0"/>
              </a:rPr>
              <a:t>();</a:t>
            </a: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//Guardamos el usuario en la base de datos. </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public</a:t>
            </a:r>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void</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save</a:t>
            </a:r>
            <a:r>
              <a:rPr lang="es-ES" sz="1200" b="0" dirty="0">
                <a:solidFill>
                  <a:srgbClr val="839496"/>
                </a:solidFill>
                <a:effectLst/>
                <a:latin typeface="Consolas" panose="020B0609020204030204" pitchFamily="49" charset="0"/>
              </a:rPr>
              <a:t>(</a:t>
            </a:r>
            <a:r>
              <a:rPr lang="es-ES" sz="1200" b="0" dirty="0">
                <a:solidFill>
                  <a:srgbClr val="CB4B16"/>
                </a:solidFill>
                <a:effectLst/>
                <a:latin typeface="Consolas" panose="020B0609020204030204" pitchFamily="49" charset="0"/>
              </a:rPr>
              <a:t>Usuarios</a:t>
            </a:r>
            <a:r>
              <a:rPr lang="es-ES" sz="1200" b="0" dirty="0">
                <a:solidFill>
                  <a:srgbClr val="839496"/>
                </a:solidFill>
                <a:effectLst/>
                <a:latin typeface="Consolas" panose="020B0609020204030204" pitchFamily="49" charset="0"/>
              </a:rPr>
              <a:t> usuario);</a:t>
            </a: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//Recuperamos el campo por el id. </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public</a:t>
            </a:r>
            <a:r>
              <a:rPr lang="es-ES" sz="1200" b="0" dirty="0">
                <a:solidFill>
                  <a:srgbClr val="839496"/>
                </a:solidFill>
                <a:effectLst/>
                <a:latin typeface="Consolas" panose="020B0609020204030204" pitchFamily="49" charset="0"/>
              </a:rPr>
              <a:t> </a:t>
            </a:r>
            <a:r>
              <a:rPr lang="es-ES" sz="1200" b="0" dirty="0">
                <a:solidFill>
                  <a:srgbClr val="CB4B16"/>
                </a:solidFill>
                <a:effectLst/>
                <a:latin typeface="Consolas" panose="020B0609020204030204" pitchFamily="49" charset="0"/>
              </a:rPr>
              <a:t>Usuarios</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findOne</a:t>
            </a:r>
            <a:r>
              <a:rPr lang="es-ES" sz="1200" b="0" dirty="0">
                <a:solidFill>
                  <a:srgbClr val="839496"/>
                </a:solidFill>
                <a:effectLst/>
                <a:latin typeface="Consolas" panose="020B0609020204030204" pitchFamily="49" charset="0"/>
              </a:rPr>
              <a:t>(</a:t>
            </a:r>
            <a:r>
              <a:rPr lang="es-ES" sz="1200" b="1" dirty="0" err="1">
                <a:solidFill>
                  <a:srgbClr val="93A1A1"/>
                </a:solidFill>
                <a:effectLst/>
                <a:latin typeface="Consolas" panose="020B0609020204030204" pitchFamily="49" charset="0"/>
              </a:rPr>
              <a:t>int</a:t>
            </a:r>
            <a:r>
              <a:rPr lang="es-ES" sz="1200" b="0" dirty="0">
                <a:solidFill>
                  <a:srgbClr val="839496"/>
                </a:solidFill>
                <a:effectLst/>
                <a:latin typeface="Consolas" panose="020B0609020204030204" pitchFamily="49" charset="0"/>
              </a:rPr>
              <a:t> id);</a:t>
            </a: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//Borrado del usuario.</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public</a:t>
            </a:r>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void</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delete</a:t>
            </a:r>
            <a:r>
              <a:rPr lang="es-ES" sz="1200" b="0" dirty="0">
                <a:solidFill>
                  <a:srgbClr val="839496"/>
                </a:solidFill>
                <a:effectLst/>
                <a:latin typeface="Consolas" panose="020B0609020204030204" pitchFamily="49" charset="0"/>
              </a:rPr>
              <a:t>(</a:t>
            </a:r>
            <a:r>
              <a:rPr lang="es-ES" sz="1200" b="1" dirty="0" err="1">
                <a:solidFill>
                  <a:srgbClr val="93A1A1"/>
                </a:solidFill>
                <a:effectLst/>
                <a:latin typeface="Consolas" panose="020B0609020204030204" pitchFamily="49" charset="0"/>
              </a:rPr>
              <a:t>int</a:t>
            </a:r>
            <a:r>
              <a:rPr lang="es-ES" sz="1200" b="0" dirty="0">
                <a:solidFill>
                  <a:srgbClr val="839496"/>
                </a:solidFill>
                <a:effectLst/>
                <a:latin typeface="Consolas" panose="020B0609020204030204" pitchFamily="49" charset="0"/>
              </a:rPr>
              <a:t>  id);</a:t>
            </a: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E263FF90-DBEF-B6D8-464A-D61DE1EFD69D}"/>
              </a:ext>
            </a:extLst>
          </p:cNvPr>
          <p:cNvPicPr>
            <a:picLocks noChangeAspect="1"/>
          </p:cNvPicPr>
          <p:nvPr/>
        </p:nvPicPr>
        <p:blipFill>
          <a:blip r:embed="rId5"/>
          <a:stretch>
            <a:fillRect/>
          </a:stretch>
        </p:blipFill>
        <p:spPr>
          <a:xfrm>
            <a:off x="7754755" y="1814577"/>
            <a:ext cx="2838846" cy="752580"/>
          </a:xfrm>
          <a:prstGeom prst="rect">
            <a:avLst/>
          </a:prstGeom>
        </p:spPr>
      </p:pic>
    </p:spTree>
    <p:extLst>
      <p:ext uri="{BB962C8B-B14F-4D97-AF65-F5344CB8AC3E}">
        <p14:creationId xmlns:p14="http://schemas.microsoft.com/office/powerpoint/2010/main" val="744181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009507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las clases que definirán la capa de persistencia:</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un nuevo paquete: </a:t>
            </a:r>
            <a:r>
              <a:rPr lang="es-ES" sz="1200" dirty="0" err="1">
                <a:solidFill>
                  <a:schemeClr val="accent4">
                    <a:lumMod val="60000"/>
                    <a:lumOff val="40000"/>
                  </a:schemeClr>
                </a:solidFill>
              </a:rPr>
              <a:t>dao</a:t>
            </a:r>
            <a:r>
              <a:rPr lang="es-ES" sz="1200" dirty="0">
                <a:solidFill>
                  <a:schemeClr val="accent4">
                    <a:lumMod val="60000"/>
                    <a:lumOff val="40000"/>
                  </a:schemeClr>
                </a:solidFill>
                <a:sym typeface="Wingdings" panose="05000000000000000000" pitchFamily="2" charset="2"/>
              </a:rPr>
              <a:t> Donde tendremos tanto las clases de implementación como las interfaces. </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la interfaz IUsuariosDao.java.</a:t>
            </a:r>
          </a:p>
          <a:p>
            <a:pPr marL="628650" lvl="1" indent="-171450">
              <a:buFont typeface="Arial" panose="020B0604020202020204" pitchFamily="34" charset="0"/>
              <a:buChar char="•"/>
            </a:pPr>
            <a:endParaRPr lang="es-ES" sz="1200" b="0" dirty="0">
              <a:solidFill>
                <a:schemeClr val="accent4">
                  <a:lumMod val="60000"/>
                  <a:lumOff val="40000"/>
                </a:schemeClr>
              </a:solidFill>
              <a:effectLst/>
              <a:latin typeface="Consolas" panose="020B0609020204030204" pitchFamily="49" charset="0"/>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la clase que implementara esa interfaz. </a:t>
            </a:r>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E263FF90-DBEF-B6D8-464A-D61DE1EFD69D}"/>
              </a:ext>
            </a:extLst>
          </p:cNvPr>
          <p:cNvPicPr>
            <a:picLocks noChangeAspect="1"/>
          </p:cNvPicPr>
          <p:nvPr/>
        </p:nvPicPr>
        <p:blipFill>
          <a:blip r:embed="rId5"/>
          <a:stretch>
            <a:fillRect/>
          </a:stretch>
        </p:blipFill>
        <p:spPr>
          <a:xfrm>
            <a:off x="7754755" y="1814577"/>
            <a:ext cx="2838846" cy="752580"/>
          </a:xfrm>
          <a:prstGeom prst="rect">
            <a:avLst/>
          </a:prstGeom>
        </p:spPr>
      </p:pic>
      <p:pic>
        <p:nvPicPr>
          <p:cNvPr id="4" name="Imagen 3">
            <a:extLst>
              <a:ext uri="{FF2B5EF4-FFF2-40B4-BE49-F238E27FC236}">
                <a16:creationId xmlns:a16="http://schemas.microsoft.com/office/drawing/2014/main" id="{E79767E1-4D92-8D84-9C29-2CB2764C6BBF}"/>
              </a:ext>
            </a:extLst>
          </p:cNvPr>
          <p:cNvPicPr>
            <a:picLocks noChangeAspect="1"/>
          </p:cNvPicPr>
          <p:nvPr/>
        </p:nvPicPr>
        <p:blipFill>
          <a:blip r:embed="rId6"/>
          <a:stretch>
            <a:fillRect/>
          </a:stretch>
        </p:blipFill>
        <p:spPr>
          <a:xfrm>
            <a:off x="5923984" y="3591615"/>
            <a:ext cx="3791479" cy="2476846"/>
          </a:xfrm>
          <a:prstGeom prst="rect">
            <a:avLst/>
          </a:prstGeom>
        </p:spPr>
      </p:pic>
    </p:spTree>
    <p:extLst>
      <p:ext uri="{BB962C8B-B14F-4D97-AF65-F5344CB8AC3E}">
        <p14:creationId xmlns:p14="http://schemas.microsoft.com/office/powerpoint/2010/main" val="919581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341905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las clases que definirán la capa de persistencia:</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Configuramos los clase de Usuario. Recordar que tiene que ser de tipo @Repository</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el </a:t>
            </a:r>
            <a:r>
              <a:rPr lang="es-ES" sz="1200" dirty="0" err="1">
                <a:solidFill>
                  <a:schemeClr val="accent4">
                    <a:lumMod val="60000"/>
                    <a:lumOff val="40000"/>
                  </a:schemeClr>
                </a:solidFill>
              </a:rPr>
              <a:t>Entity</a:t>
            </a:r>
            <a:r>
              <a:rPr lang="es-ES" sz="1200" dirty="0">
                <a:solidFill>
                  <a:schemeClr val="accent4">
                    <a:lumMod val="60000"/>
                    <a:lumOff val="40000"/>
                  </a:schemeClr>
                </a:solidFill>
              </a:rPr>
              <a:t> Manager: </a:t>
            </a:r>
          </a:p>
          <a:p>
            <a:pPr lvl="1"/>
            <a:br>
              <a:rPr lang="es-ES" sz="1200" b="0" dirty="0">
                <a:solidFill>
                  <a:srgbClr val="839496"/>
                </a:solidFill>
                <a:effectLst/>
                <a:latin typeface="Consolas" panose="020B0609020204030204" pitchFamily="49" charset="0"/>
              </a:rPr>
            </a:br>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private</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EntityManager</a:t>
            </a:r>
            <a:r>
              <a:rPr lang="es-ES" sz="1200" b="0" dirty="0">
                <a:solidFill>
                  <a:srgbClr val="839496"/>
                </a:solidFill>
                <a:effectLst/>
                <a:latin typeface="Consolas" panose="020B0609020204030204" pitchFamily="49" charset="0"/>
              </a:rPr>
              <a:t> </a:t>
            </a:r>
            <a:r>
              <a:rPr lang="es-ES" sz="1200" b="0" dirty="0">
                <a:solidFill>
                  <a:srgbClr val="268BD2"/>
                </a:solidFill>
                <a:effectLst/>
                <a:latin typeface="Consolas" panose="020B0609020204030204" pitchFamily="49" charset="0"/>
              </a:rPr>
              <a:t>em</a:t>
            </a:r>
            <a:r>
              <a:rPr lang="es-ES" sz="1200" b="0" dirty="0">
                <a:solidFill>
                  <a:srgbClr val="839496"/>
                </a:solidFill>
                <a:effectLst/>
                <a:latin typeface="Consolas" panose="020B0609020204030204" pitchFamily="49" charset="0"/>
              </a:rPr>
              <a:t>;</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Implementamos todos los métodos que tienen acceso a la base de datos. </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Listar</a:t>
            </a:r>
          </a:p>
          <a:p>
            <a:pPr lvl="1"/>
            <a:r>
              <a:rPr lang="en-US" sz="1200" dirty="0">
                <a:solidFill>
                  <a:srgbClr val="839496"/>
                </a:solidFill>
                <a:latin typeface="Consolas" panose="020B0609020204030204" pitchFamily="49" charset="0"/>
              </a:rPr>
              <a:t>		</a:t>
            </a:r>
            <a:r>
              <a:rPr lang="en-US" sz="1000" b="0" dirty="0">
                <a:solidFill>
                  <a:srgbClr val="859900"/>
                </a:solidFill>
                <a:effectLst/>
                <a:latin typeface="Consolas" panose="020B0609020204030204" pitchFamily="49" charset="0"/>
              </a:rPr>
              <a:t>return</a:t>
            </a:r>
            <a:r>
              <a:rPr lang="en-US" sz="1000" b="0" dirty="0">
                <a:solidFill>
                  <a:srgbClr val="839496"/>
                </a:solidFill>
                <a:effectLst/>
                <a:latin typeface="Consolas" panose="020B0609020204030204" pitchFamily="49" charset="0"/>
              </a:rPr>
              <a:t>  </a:t>
            </a:r>
            <a:r>
              <a:rPr lang="en-US" sz="1000" b="0" dirty="0" err="1">
                <a:solidFill>
                  <a:srgbClr val="268BD2"/>
                </a:solidFill>
                <a:effectLst/>
                <a:latin typeface="Consolas" panose="020B0609020204030204" pitchFamily="49" charset="0"/>
              </a:rPr>
              <a:t>em</a:t>
            </a:r>
            <a:r>
              <a:rPr lang="en-US" sz="1000" b="0" dirty="0" err="1">
                <a:solidFill>
                  <a:srgbClr val="839496"/>
                </a:solidFill>
                <a:effectLst/>
                <a:latin typeface="Consolas" panose="020B0609020204030204" pitchFamily="49" charset="0"/>
              </a:rPr>
              <a:t>.</a:t>
            </a:r>
            <a:r>
              <a:rPr lang="en-US" sz="1000" b="0" dirty="0" err="1">
                <a:solidFill>
                  <a:srgbClr val="268BD2"/>
                </a:solidFill>
                <a:effectLst/>
                <a:latin typeface="Consolas" panose="020B0609020204030204" pitchFamily="49" charset="0"/>
              </a:rPr>
              <a:t>createQuery</a:t>
            </a:r>
            <a:r>
              <a:rPr lang="en-US" sz="1000" b="0" dirty="0">
                <a:solidFill>
                  <a:srgbClr val="839496"/>
                </a:solidFill>
                <a:effectLst/>
                <a:latin typeface="Consolas" panose="020B0609020204030204" pitchFamily="49" charset="0"/>
              </a:rPr>
              <a:t>(</a:t>
            </a:r>
            <a:r>
              <a:rPr lang="en-US" sz="1000" b="0" dirty="0">
                <a:solidFill>
                  <a:srgbClr val="2AA198"/>
                </a:solidFill>
                <a:effectLst/>
                <a:latin typeface="Consolas" panose="020B0609020204030204" pitchFamily="49" charset="0"/>
              </a:rPr>
              <a:t>"from </a:t>
            </a:r>
            <a:r>
              <a:rPr lang="en-US" sz="1000" b="0" dirty="0" err="1">
                <a:solidFill>
                  <a:srgbClr val="2AA198"/>
                </a:solidFill>
                <a:effectLst/>
                <a:latin typeface="Consolas" panose="020B0609020204030204" pitchFamily="49" charset="0"/>
              </a:rPr>
              <a:t>usuarios</a:t>
            </a:r>
            <a:r>
              <a:rPr lang="en-US" sz="1000" b="0" dirty="0">
                <a:solidFill>
                  <a:srgbClr val="2AA198"/>
                </a:solidFill>
                <a:effectLst/>
                <a:latin typeface="Consolas" panose="020B0609020204030204" pitchFamily="49" charset="0"/>
              </a:rPr>
              <a:t>"</a:t>
            </a:r>
            <a:r>
              <a:rPr lang="en-US" sz="1000" b="0" dirty="0">
                <a:solidFill>
                  <a:srgbClr val="839496"/>
                </a:solidFill>
                <a:effectLst/>
                <a:latin typeface="Consolas" panose="020B0609020204030204" pitchFamily="49" charset="0"/>
              </a:rPr>
              <a:t>).</a:t>
            </a:r>
            <a:r>
              <a:rPr lang="en-US" sz="1000" b="0" dirty="0" err="1">
                <a:solidFill>
                  <a:srgbClr val="268BD2"/>
                </a:solidFill>
                <a:effectLst/>
                <a:latin typeface="Consolas" panose="020B0609020204030204" pitchFamily="49" charset="0"/>
              </a:rPr>
              <a:t>getResultList</a:t>
            </a:r>
            <a:r>
              <a:rPr lang="en-US" sz="1000" b="0" dirty="0">
                <a:solidFill>
                  <a:srgbClr val="839496"/>
                </a:solidFill>
                <a:effectLst/>
                <a:latin typeface="Consolas" panose="020B0609020204030204" pitchFamily="49" charset="0"/>
              </a:rPr>
              <a:t>();</a:t>
            </a:r>
            <a:endParaRPr lang="es-ES" sz="10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Guardar</a:t>
            </a:r>
          </a:p>
          <a:p>
            <a:pPr marL="628650" lvl="1" indent="-171450">
              <a:buFont typeface="Arial" panose="020B0604020202020204" pitchFamily="34" charset="0"/>
              <a:buChar char="•"/>
            </a:pPr>
            <a:endParaRPr lang="es-ES" sz="1200" dirty="0">
              <a:solidFill>
                <a:schemeClr val="accent4">
                  <a:lumMod val="60000"/>
                  <a:lumOff val="40000"/>
                </a:schemeClr>
              </a:solidFill>
            </a:endParaRPr>
          </a:p>
          <a:p>
            <a:r>
              <a:rPr lang="es-ES" sz="900" b="0" dirty="0">
                <a:solidFill>
                  <a:srgbClr val="839496"/>
                </a:solidFill>
                <a:effectLst/>
                <a:latin typeface="Consolas" panose="020B0609020204030204" pitchFamily="49" charset="0"/>
              </a:rPr>
              <a:t>        </a:t>
            </a:r>
            <a:r>
              <a:rPr lang="es-ES" sz="900" b="0" dirty="0" err="1">
                <a:solidFill>
                  <a:srgbClr val="859900"/>
                </a:solidFill>
                <a:effectLst/>
                <a:latin typeface="Consolas" panose="020B0609020204030204" pitchFamily="49" charset="0"/>
              </a:rPr>
              <a:t>if</a:t>
            </a:r>
            <a:r>
              <a:rPr lang="es-ES" sz="900" b="0" dirty="0">
                <a:solidFill>
                  <a:srgbClr val="839496"/>
                </a:solidFill>
                <a:effectLst/>
                <a:latin typeface="Consolas" panose="020B0609020204030204" pitchFamily="49" charset="0"/>
              </a:rPr>
              <a:t> (</a:t>
            </a:r>
            <a:r>
              <a:rPr lang="es-ES" sz="900" b="0" dirty="0" err="1">
                <a:solidFill>
                  <a:srgbClr val="268BD2"/>
                </a:solidFill>
                <a:effectLst/>
                <a:latin typeface="Consolas" panose="020B0609020204030204" pitchFamily="49" charset="0"/>
              </a:rPr>
              <a:t>usuario</a:t>
            </a:r>
            <a:r>
              <a:rPr lang="es-ES" sz="900" b="0" dirty="0" err="1">
                <a:solidFill>
                  <a:srgbClr val="839496"/>
                </a:solidFill>
                <a:effectLst/>
                <a:latin typeface="Consolas" panose="020B0609020204030204" pitchFamily="49" charset="0"/>
              </a:rPr>
              <a:t>.</a:t>
            </a:r>
            <a:r>
              <a:rPr lang="es-ES" sz="900" b="0" dirty="0" err="1">
                <a:solidFill>
                  <a:srgbClr val="268BD2"/>
                </a:solidFill>
                <a:effectLst/>
                <a:latin typeface="Consolas" panose="020B0609020204030204" pitchFamily="49" charset="0"/>
              </a:rPr>
              <a:t>getId</a:t>
            </a:r>
            <a:r>
              <a:rPr lang="es-ES" sz="900" b="0" dirty="0">
                <a:solidFill>
                  <a:srgbClr val="839496"/>
                </a:solidFill>
                <a:effectLst/>
                <a:latin typeface="Consolas" panose="020B0609020204030204" pitchFamily="49" charset="0"/>
              </a:rPr>
              <a:t>() </a:t>
            </a:r>
            <a:r>
              <a:rPr lang="es-ES" sz="900" b="0" dirty="0">
                <a:solidFill>
                  <a:srgbClr val="859900"/>
                </a:solidFill>
                <a:effectLst/>
                <a:latin typeface="Consolas" panose="020B0609020204030204" pitchFamily="49" charset="0"/>
              </a:rPr>
              <a:t>!=</a:t>
            </a:r>
            <a:r>
              <a:rPr lang="es-ES" sz="900" b="0" dirty="0">
                <a:solidFill>
                  <a:srgbClr val="839496"/>
                </a:solidFill>
                <a:effectLst/>
                <a:latin typeface="Consolas" panose="020B0609020204030204" pitchFamily="49" charset="0"/>
              </a:rPr>
              <a:t> </a:t>
            </a:r>
            <a:r>
              <a:rPr lang="es-ES" sz="900" b="0" dirty="0">
                <a:solidFill>
                  <a:srgbClr val="D33682"/>
                </a:solidFill>
                <a:effectLst/>
                <a:latin typeface="Consolas" panose="020B0609020204030204" pitchFamily="49" charset="0"/>
              </a:rPr>
              <a:t>0</a:t>
            </a:r>
            <a:r>
              <a:rPr lang="es-ES" sz="900" b="0" dirty="0">
                <a:solidFill>
                  <a:srgbClr val="839496"/>
                </a:solidFill>
                <a:effectLst/>
                <a:latin typeface="Consolas" panose="020B0609020204030204" pitchFamily="49" charset="0"/>
              </a:rPr>
              <a:t> </a:t>
            </a:r>
            <a:r>
              <a:rPr lang="es-ES" sz="900" b="0" dirty="0">
                <a:solidFill>
                  <a:srgbClr val="859900"/>
                </a:solidFill>
                <a:effectLst/>
                <a:latin typeface="Consolas" panose="020B0609020204030204" pitchFamily="49" charset="0"/>
              </a:rPr>
              <a:t>&amp;&amp;</a:t>
            </a:r>
            <a:r>
              <a:rPr lang="es-ES" sz="900" b="0" dirty="0">
                <a:solidFill>
                  <a:srgbClr val="839496"/>
                </a:solidFill>
                <a:effectLst/>
                <a:latin typeface="Consolas" panose="020B0609020204030204" pitchFamily="49" charset="0"/>
              </a:rPr>
              <a:t> </a:t>
            </a:r>
            <a:r>
              <a:rPr lang="es-ES" sz="900" b="0" dirty="0" err="1">
                <a:solidFill>
                  <a:srgbClr val="268BD2"/>
                </a:solidFill>
                <a:effectLst/>
                <a:latin typeface="Consolas" panose="020B0609020204030204" pitchFamily="49" charset="0"/>
              </a:rPr>
              <a:t>usuario</a:t>
            </a:r>
            <a:r>
              <a:rPr lang="es-ES" sz="900" b="0" dirty="0" err="1">
                <a:solidFill>
                  <a:srgbClr val="839496"/>
                </a:solidFill>
                <a:effectLst/>
                <a:latin typeface="Consolas" panose="020B0609020204030204" pitchFamily="49" charset="0"/>
              </a:rPr>
              <a:t>.</a:t>
            </a:r>
            <a:r>
              <a:rPr lang="es-ES" sz="900" b="0" dirty="0" err="1">
                <a:solidFill>
                  <a:srgbClr val="268BD2"/>
                </a:solidFill>
                <a:effectLst/>
                <a:latin typeface="Consolas" panose="020B0609020204030204" pitchFamily="49" charset="0"/>
              </a:rPr>
              <a:t>getId</a:t>
            </a:r>
            <a:r>
              <a:rPr lang="es-ES" sz="900" b="0" dirty="0">
                <a:solidFill>
                  <a:srgbClr val="839496"/>
                </a:solidFill>
                <a:effectLst/>
                <a:latin typeface="Consolas" panose="020B0609020204030204" pitchFamily="49" charset="0"/>
              </a:rPr>
              <a:t>() </a:t>
            </a:r>
            <a:r>
              <a:rPr lang="es-ES" sz="900" b="0" dirty="0">
                <a:solidFill>
                  <a:srgbClr val="859900"/>
                </a:solidFill>
                <a:effectLst/>
                <a:latin typeface="Consolas" panose="020B0609020204030204" pitchFamily="49" charset="0"/>
              </a:rPr>
              <a:t>&gt;</a:t>
            </a:r>
            <a:r>
              <a:rPr lang="es-ES" sz="900" b="0" dirty="0">
                <a:solidFill>
                  <a:srgbClr val="839496"/>
                </a:solidFill>
                <a:effectLst/>
                <a:latin typeface="Consolas" panose="020B0609020204030204" pitchFamily="49" charset="0"/>
              </a:rPr>
              <a:t> </a:t>
            </a:r>
            <a:r>
              <a:rPr lang="es-ES" sz="900" b="0" dirty="0">
                <a:solidFill>
                  <a:srgbClr val="D33682"/>
                </a:solidFill>
                <a:effectLst/>
                <a:latin typeface="Consolas" panose="020B0609020204030204" pitchFamily="49" charset="0"/>
              </a:rPr>
              <a:t>0</a:t>
            </a:r>
            <a:r>
              <a:rPr lang="es-ES" sz="900" b="0" dirty="0">
                <a:solidFill>
                  <a:srgbClr val="839496"/>
                </a:solidFill>
                <a:effectLst/>
                <a:latin typeface="Consolas" panose="020B0609020204030204" pitchFamily="49" charset="0"/>
              </a:rPr>
              <a:t>) {</a:t>
            </a:r>
          </a:p>
          <a:p>
            <a:r>
              <a:rPr lang="es-ES" sz="900" b="0" dirty="0">
                <a:solidFill>
                  <a:srgbClr val="839496"/>
                </a:solidFill>
                <a:effectLst/>
                <a:latin typeface="Consolas" panose="020B0609020204030204" pitchFamily="49" charset="0"/>
              </a:rPr>
              <a:t>            </a:t>
            </a:r>
            <a:r>
              <a:rPr lang="es-ES" sz="900" b="0" i="1" dirty="0">
                <a:solidFill>
                  <a:srgbClr val="586E75"/>
                </a:solidFill>
                <a:effectLst/>
                <a:latin typeface="Consolas" panose="020B0609020204030204" pitchFamily="49" charset="0"/>
              </a:rPr>
              <a:t>//Modificamos(Actualiza).</a:t>
            </a:r>
            <a:endParaRPr lang="es-ES" sz="900" b="0" dirty="0">
              <a:solidFill>
                <a:srgbClr val="839496"/>
              </a:solidFill>
              <a:effectLst/>
              <a:latin typeface="Consolas" panose="020B0609020204030204" pitchFamily="49" charset="0"/>
            </a:endParaRPr>
          </a:p>
          <a:p>
            <a:r>
              <a:rPr lang="es-ES" sz="900" b="0" dirty="0">
                <a:solidFill>
                  <a:srgbClr val="839496"/>
                </a:solidFill>
                <a:effectLst/>
                <a:latin typeface="Consolas" panose="020B0609020204030204" pitchFamily="49" charset="0"/>
              </a:rPr>
              <a:t>            </a:t>
            </a:r>
            <a:r>
              <a:rPr lang="es-ES" sz="900" b="0" dirty="0" err="1">
                <a:solidFill>
                  <a:srgbClr val="268BD2"/>
                </a:solidFill>
                <a:effectLst/>
                <a:latin typeface="Consolas" panose="020B0609020204030204" pitchFamily="49" charset="0"/>
              </a:rPr>
              <a:t>em</a:t>
            </a:r>
            <a:r>
              <a:rPr lang="es-ES" sz="900" b="0" dirty="0" err="1">
                <a:solidFill>
                  <a:srgbClr val="839496"/>
                </a:solidFill>
                <a:effectLst/>
                <a:latin typeface="Consolas" panose="020B0609020204030204" pitchFamily="49" charset="0"/>
              </a:rPr>
              <a:t>.</a:t>
            </a:r>
            <a:r>
              <a:rPr lang="es-ES" sz="900" b="0" dirty="0" err="1">
                <a:solidFill>
                  <a:srgbClr val="268BD2"/>
                </a:solidFill>
                <a:effectLst/>
                <a:latin typeface="Consolas" panose="020B0609020204030204" pitchFamily="49" charset="0"/>
              </a:rPr>
              <a:t>merge</a:t>
            </a:r>
            <a:r>
              <a:rPr lang="es-ES" sz="900" b="0" dirty="0">
                <a:solidFill>
                  <a:srgbClr val="839496"/>
                </a:solidFill>
                <a:effectLst/>
                <a:latin typeface="Consolas" panose="020B0609020204030204" pitchFamily="49" charset="0"/>
              </a:rPr>
              <a:t>(usuario);      </a:t>
            </a:r>
          </a:p>
          <a:p>
            <a:r>
              <a:rPr lang="es-ES" sz="900" b="0" dirty="0">
                <a:solidFill>
                  <a:srgbClr val="839496"/>
                </a:solidFill>
                <a:effectLst/>
                <a:latin typeface="Consolas" panose="020B0609020204030204" pitchFamily="49" charset="0"/>
              </a:rPr>
              <a:t>        }</a:t>
            </a:r>
            <a:r>
              <a:rPr lang="es-ES" sz="900" b="0" dirty="0" err="1">
                <a:solidFill>
                  <a:srgbClr val="859900"/>
                </a:solidFill>
                <a:effectLst/>
                <a:latin typeface="Consolas" panose="020B0609020204030204" pitchFamily="49" charset="0"/>
              </a:rPr>
              <a:t>else</a:t>
            </a:r>
            <a:r>
              <a:rPr lang="es-ES" sz="900" b="0" dirty="0">
                <a:solidFill>
                  <a:srgbClr val="839496"/>
                </a:solidFill>
                <a:effectLst/>
                <a:latin typeface="Consolas" panose="020B0609020204030204" pitchFamily="49" charset="0"/>
              </a:rPr>
              <a:t> {</a:t>
            </a:r>
          </a:p>
          <a:p>
            <a:r>
              <a:rPr lang="es-ES" sz="900" b="0" dirty="0">
                <a:solidFill>
                  <a:srgbClr val="839496"/>
                </a:solidFill>
                <a:effectLst/>
                <a:latin typeface="Consolas" panose="020B0609020204030204" pitchFamily="49" charset="0"/>
              </a:rPr>
              <a:t>            </a:t>
            </a:r>
            <a:r>
              <a:rPr lang="es-ES" sz="900" b="0" i="1" dirty="0">
                <a:solidFill>
                  <a:srgbClr val="586E75"/>
                </a:solidFill>
                <a:effectLst/>
                <a:latin typeface="Consolas" panose="020B0609020204030204" pitchFamily="49" charset="0"/>
              </a:rPr>
              <a:t>//Damos de alta-&gt;Crea un nuevo usuario.</a:t>
            </a:r>
            <a:endParaRPr lang="es-ES" sz="900" b="0" dirty="0">
              <a:solidFill>
                <a:srgbClr val="839496"/>
              </a:solidFill>
              <a:effectLst/>
              <a:latin typeface="Consolas" panose="020B0609020204030204" pitchFamily="49" charset="0"/>
            </a:endParaRPr>
          </a:p>
          <a:p>
            <a:r>
              <a:rPr lang="es-ES" sz="900" b="0" dirty="0">
                <a:solidFill>
                  <a:srgbClr val="839496"/>
                </a:solidFill>
                <a:effectLst/>
                <a:latin typeface="Consolas" panose="020B0609020204030204" pitchFamily="49" charset="0"/>
              </a:rPr>
              <a:t>            </a:t>
            </a:r>
            <a:r>
              <a:rPr lang="es-ES" sz="900" b="0" dirty="0" err="1">
                <a:solidFill>
                  <a:srgbClr val="268BD2"/>
                </a:solidFill>
                <a:effectLst/>
                <a:latin typeface="Consolas" panose="020B0609020204030204" pitchFamily="49" charset="0"/>
              </a:rPr>
              <a:t>em</a:t>
            </a:r>
            <a:r>
              <a:rPr lang="es-ES" sz="900" b="0" dirty="0" err="1">
                <a:solidFill>
                  <a:srgbClr val="839496"/>
                </a:solidFill>
                <a:effectLst/>
                <a:latin typeface="Consolas" panose="020B0609020204030204" pitchFamily="49" charset="0"/>
              </a:rPr>
              <a:t>.</a:t>
            </a:r>
            <a:r>
              <a:rPr lang="es-ES" sz="900" b="0" dirty="0" err="1">
                <a:solidFill>
                  <a:srgbClr val="268BD2"/>
                </a:solidFill>
                <a:effectLst/>
                <a:latin typeface="Consolas" panose="020B0609020204030204" pitchFamily="49" charset="0"/>
              </a:rPr>
              <a:t>persist</a:t>
            </a:r>
            <a:r>
              <a:rPr lang="es-ES" sz="900" b="0" dirty="0">
                <a:solidFill>
                  <a:srgbClr val="839496"/>
                </a:solidFill>
                <a:effectLst/>
                <a:latin typeface="Consolas" panose="020B0609020204030204" pitchFamily="49" charset="0"/>
              </a:rPr>
              <a:t>(usuario);            </a:t>
            </a:r>
          </a:p>
          <a:p>
            <a:r>
              <a:rPr lang="es-ES" sz="900" b="0" dirty="0">
                <a:solidFill>
                  <a:srgbClr val="839496"/>
                </a:solidFill>
                <a:effectLst/>
                <a:latin typeface="Consolas" panose="020B0609020204030204" pitchFamily="49" charset="0"/>
              </a:rPr>
              <a:t>        }</a:t>
            </a:r>
          </a:p>
          <a:p>
            <a:r>
              <a:rPr lang="es-ES" sz="900" b="0" dirty="0">
                <a:solidFill>
                  <a:srgbClr val="839496"/>
                </a:solidFill>
                <a:effectLst/>
                <a:latin typeface="Consolas" panose="020B0609020204030204" pitchFamily="49" charset="0"/>
              </a:rPr>
              <a:t>    }</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E263FF90-DBEF-B6D8-464A-D61DE1EFD69D}"/>
              </a:ext>
            </a:extLst>
          </p:cNvPr>
          <p:cNvPicPr>
            <a:picLocks noChangeAspect="1"/>
          </p:cNvPicPr>
          <p:nvPr/>
        </p:nvPicPr>
        <p:blipFill>
          <a:blip r:embed="rId5"/>
          <a:stretch>
            <a:fillRect/>
          </a:stretch>
        </p:blipFill>
        <p:spPr>
          <a:xfrm>
            <a:off x="7754755" y="1814577"/>
            <a:ext cx="2838846" cy="752580"/>
          </a:xfrm>
          <a:prstGeom prst="rect">
            <a:avLst/>
          </a:prstGeom>
        </p:spPr>
      </p:pic>
    </p:spTree>
    <p:extLst>
      <p:ext uri="{BB962C8B-B14F-4D97-AF65-F5344CB8AC3E}">
        <p14:creationId xmlns:p14="http://schemas.microsoft.com/office/powerpoint/2010/main" val="2928185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0464403"/>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las clases que definirán la capa de persistencia:</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Borrar</a:t>
            </a:r>
          </a:p>
          <a:p>
            <a:pPr marL="628650" lvl="1" indent="-171450">
              <a:buFont typeface="Arial" panose="020B0604020202020204" pitchFamily="34" charset="0"/>
              <a:buChar char="•"/>
            </a:pPr>
            <a:endParaRPr lang="es-ES" sz="1200" dirty="0">
              <a:solidFill>
                <a:schemeClr val="accent4">
                  <a:lumMod val="60000"/>
                  <a:lumOff val="40000"/>
                </a:schemeClr>
              </a:solidFill>
            </a:endParaRPr>
          </a:p>
          <a:p>
            <a:r>
              <a:rPr lang="es-ES" sz="1200" b="0" dirty="0">
                <a:solidFill>
                  <a:srgbClr val="839496"/>
                </a:solidFill>
                <a:effectLst/>
                <a:latin typeface="Consolas" panose="020B0609020204030204" pitchFamily="49" charset="0"/>
              </a:rPr>
              <a:t>        </a:t>
            </a:r>
            <a:r>
              <a:rPr lang="es-ES" sz="1200" b="0" dirty="0">
                <a:solidFill>
                  <a:srgbClr val="CB4B16"/>
                </a:solidFill>
                <a:effectLst/>
                <a:latin typeface="Consolas" panose="020B0609020204030204" pitchFamily="49" charset="0"/>
              </a:rPr>
              <a:t>Usuarios</a:t>
            </a:r>
            <a:r>
              <a:rPr lang="es-ES" sz="1200" b="0" dirty="0">
                <a:solidFill>
                  <a:srgbClr val="839496"/>
                </a:solidFill>
                <a:effectLst/>
                <a:latin typeface="Consolas" panose="020B0609020204030204" pitchFamily="49" charset="0"/>
              </a:rPr>
              <a:t> </a:t>
            </a:r>
            <a:r>
              <a:rPr lang="es-ES" sz="1200" b="0" dirty="0">
                <a:solidFill>
                  <a:srgbClr val="268BD2"/>
                </a:solidFill>
                <a:effectLst/>
                <a:latin typeface="Consolas" panose="020B0609020204030204" pitchFamily="49" charset="0"/>
              </a:rPr>
              <a:t>usuario</a:t>
            </a:r>
            <a:r>
              <a:rPr lang="es-ES" sz="1200" b="0" dirty="0">
                <a:solidFill>
                  <a:srgbClr val="839496"/>
                </a:solidFill>
                <a:effectLst/>
                <a:latin typeface="Consolas" panose="020B0609020204030204" pitchFamily="49" charset="0"/>
              </a:rPr>
              <a:t> </a:t>
            </a:r>
            <a:r>
              <a:rPr lang="es-ES" sz="1200" b="0" dirty="0">
                <a:solidFill>
                  <a:srgbClr val="859900"/>
                </a:solidFill>
                <a:effectLst/>
                <a:latin typeface="Consolas" panose="020B0609020204030204" pitchFamily="49" charset="0"/>
              </a:rPr>
              <a:t>=</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findOne</a:t>
            </a:r>
            <a:r>
              <a:rPr lang="es-ES" sz="1200" b="0" dirty="0">
                <a:solidFill>
                  <a:srgbClr val="839496"/>
                </a:solidFill>
                <a:effectLst/>
                <a:latin typeface="Consolas" panose="020B0609020204030204" pitchFamily="49" charset="0"/>
              </a:rPr>
              <a:t>(id);</a:t>
            </a:r>
          </a:p>
          <a:p>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em</a:t>
            </a:r>
            <a:r>
              <a:rPr lang="es-ES" sz="1200" b="0" dirty="0" err="1">
                <a:solidFill>
                  <a:srgbClr val="839496"/>
                </a:solidFill>
                <a:effectLst/>
                <a:latin typeface="Consolas" panose="020B0609020204030204" pitchFamily="49" charset="0"/>
              </a:rPr>
              <a:t>.</a:t>
            </a:r>
            <a:r>
              <a:rPr lang="es-ES" sz="1200" b="0" dirty="0" err="1">
                <a:solidFill>
                  <a:srgbClr val="268BD2"/>
                </a:solidFill>
                <a:effectLst/>
                <a:latin typeface="Consolas" panose="020B0609020204030204" pitchFamily="49" charset="0"/>
              </a:rPr>
              <a:t>remove</a:t>
            </a:r>
            <a:r>
              <a:rPr lang="es-ES" sz="1200" b="0" dirty="0">
                <a:solidFill>
                  <a:srgbClr val="839496"/>
                </a:solidFill>
                <a:effectLst/>
                <a:latin typeface="Consolas" panose="020B0609020204030204" pitchFamily="49" charset="0"/>
              </a:rPr>
              <a:t>(</a:t>
            </a:r>
            <a:r>
              <a:rPr lang="es-ES" sz="1200" b="0" dirty="0">
                <a:solidFill>
                  <a:srgbClr val="268BD2"/>
                </a:solidFill>
                <a:effectLst/>
                <a:latin typeface="Consolas" panose="020B0609020204030204" pitchFamily="49" charset="0"/>
              </a:rPr>
              <a:t>usuario</a:t>
            </a:r>
            <a:r>
              <a:rPr lang="es-ES" sz="1200" b="0" dirty="0">
                <a:solidFill>
                  <a:srgbClr val="839496"/>
                </a:solidFill>
                <a:effectLst/>
                <a:latin typeface="Consolas" panose="020B0609020204030204" pitchFamily="49" charset="0"/>
              </a:rPr>
              <a:t>);</a:t>
            </a: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243946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175706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Ahora en el controlador mediante Inyección de Dependencias inyectamos la interfaz encargada de recuperar los datos de la base de datos e enviarla mediante Http en la respuesta. Con un </a:t>
            </a:r>
            <a:r>
              <a:rPr lang="es-ES" sz="1200" dirty="0" err="1">
                <a:solidFill>
                  <a:schemeClr val="accent4">
                    <a:lumMod val="60000"/>
                    <a:lumOff val="40000"/>
                  </a:schemeClr>
                </a:solidFill>
              </a:rPr>
              <a:t>HttpStatus.ok</a:t>
            </a:r>
            <a:r>
              <a:rPr lang="es-ES" sz="1200" dirty="0">
                <a:solidFill>
                  <a:schemeClr val="accent4">
                    <a:lumMod val="60000"/>
                    <a:lumOff val="40000"/>
                  </a:schemeClr>
                </a:solidFill>
              </a:rPr>
              <a:t> (200). </a:t>
            </a:r>
          </a:p>
          <a:p>
            <a:pPr lvl="1"/>
            <a:endParaRPr lang="es-ES" sz="1200" dirty="0">
              <a:solidFill>
                <a:schemeClr val="accent4">
                  <a:lumMod val="60000"/>
                  <a:lumOff val="40000"/>
                </a:schemeClr>
              </a:solidFill>
            </a:endParaRPr>
          </a:p>
          <a:p>
            <a:pPr lvl="1"/>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private</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IUsuariosDao</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iUsuariosDao</a:t>
            </a:r>
            <a:r>
              <a:rPr lang="es-ES" sz="1200" b="0" dirty="0">
                <a:solidFill>
                  <a:srgbClr val="839496"/>
                </a:solidFill>
                <a:effectLst/>
                <a:latin typeface="Consolas" panose="020B0609020204030204" pitchFamily="49" charset="0"/>
              </a:rPr>
              <a:t>;</a:t>
            </a:r>
          </a:p>
          <a:p>
            <a:pPr lvl="1"/>
            <a:endParaRPr lang="es-ES" sz="1200" dirty="0">
              <a:solidFill>
                <a:schemeClr val="accent4">
                  <a:lumMod val="60000"/>
                  <a:lumOff val="40000"/>
                </a:schemeClr>
              </a:solidFill>
            </a:endParaRPr>
          </a:p>
          <a:p>
            <a:br>
              <a:rPr lang="es-ES" sz="1200" b="0" dirty="0">
                <a:solidFill>
                  <a:srgbClr val="839496"/>
                </a:solidFill>
                <a:effectLst/>
                <a:latin typeface="Consolas" panose="020B0609020204030204" pitchFamily="49" charset="0"/>
              </a:rPr>
            </a:br>
            <a:r>
              <a:rPr lang="es-ES" sz="1200" b="0" dirty="0">
                <a:solidFill>
                  <a:srgbClr val="839496"/>
                </a:solidFill>
                <a:effectLst/>
                <a:latin typeface="Consolas" panose="020B0609020204030204" pitchFamily="49" charset="0"/>
              </a:rPr>
              <a:t>    @</a:t>
            </a:r>
            <a:r>
              <a:rPr lang="es-ES" sz="1200" b="1" dirty="0">
                <a:solidFill>
                  <a:srgbClr val="93A1A1"/>
                </a:solidFill>
                <a:effectLst/>
                <a:latin typeface="Consolas" panose="020B0609020204030204" pitchFamily="49" charset="0"/>
              </a:rPr>
              <a:t>CrossOrigin</a:t>
            </a:r>
            <a:r>
              <a:rPr lang="es-ES" sz="1200" b="0" dirty="0">
                <a:solidFill>
                  <a:srgbClr val="839496"/>
                </a:solidFill>
                <a:effectLst/>
                <a:latin typeface="Consolas" panose="020B0609020204030204" pitchFamily="49" charset="0"/>
              </a:rPr>
              <a:t>(</a:t>
            </a:r>
            <a:r>
              <a:rPr lang="es-ES" sz="1200" b="0" dirty="0">
                <a:solidFill>
                  <a:srgbClr val="CB4B16"/>
                </a:solidFill>
                <a:effectLst/>
                <a:latin typeface="Consolas" panose="020B0609020204030204" pitchFamily="49" charset="0"/>
              </a:rPr>
              <a:t>origins</a:t>
            </a:r>
            <a:r>
              <a:rPr lang="es-ES" sz="1200" b="0" dirty="0">
                <a:solidFill>
                  <a:srgbClr val="859900"/>
                </a:solidFill>
                <a:effectLst/>
                <a:latin typeface="Consolas" panose="020B0609020204030204" pitchFamily="49" charset="0"/>
              </a:rPr>
              <a:t>=</a:t>
            </a:r>
            <a:r>
              <a:rPr lang="es-ES" sz="1200" b="0" dirty="0">
                <a:solidFill>
                  <a:srgbClr val="839496"/>
                </a:solidFill>
                <a:effectLst/>
                <a:latin typeface="Consolas" panose="020B0609020204030204" pitchFamily="49" charset="0"/>
              </a:rPr>
              <a:t> {</a:t>
            </a:r>
            <a:r>
              <a:rPr lang="es-ES" sz="1200" b="0" dirty="0">
                <a:solidFill>
                  <a:srgbClr val="2AA198"/>
                </a:solidFill>
                <a:effectLst/>
                <a:latin typeface="Consolas" panose="020B0609020204030204" pitchFamily="49" charset="0"/>
              </a:rPr>
              <a:t>"*"</a:t>
            </a:r>
            <a:r>
              <a:rPr lang="es-ES" sz="1200" b="0" dirty="0">
                <a:solidFill>
                  <a:srgbClr val="839496"/>
                </a:solidFill>
                <a:effectLst/>
                <a:latin typeface="Consolas" panose="020B0609020204030204" pitchFamily="49" charset="0"/>
              </a:rPr>
              <a:t>})</a:t>
            </a: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//La ruta donde vamos acceder ahora http://..../</a:t>
            </a:r>
            <a:r>
              <a:rPr lang="es-ES" sz="1200" b="0" i="1" dirty="0" err="1">
                <a:solidFill>
                  <a:srgbClr val="586E75"/>
                </a:solidFill>
                <a:effectLst/>
                <a:latin typeface="Consolas" panose="020B0609020204030204" pitchFamily="49" charset="0"/>
              </a:rPr>
              <a:t>users</a:t>
            </a:r>
            <a:r>
              <a:rPr lang="es-ES" sz="1200" b="0" i="1" dirty="0">
                <a:solidFill>
                  <a:srgbClr val="586E75"/>
                </a:solidFill>
                <a:effectLst/>
                <a:latin typeface="Consolas" panose="020B0609020204030204" pitchFamily="49" charset="0"/>
              </a:rPr>
              <a:t>/lista</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//Recuperamos el listado de usuarios. Para comenzar trabajamos con este </a:t>
            </a:r>
            <a:r>
              <a:rPr lang="es-ES" sz="1200" b="0" i="1" dirty="0" err="1">
                <a:solidFill>
                  <a:srgbClr val="586E75"/>
                </a:solidFill>
                <a:effectLst/>
                <a:latin typeface="Consolas" panose="020B0609020204030204" pitchFamily="49" charset="0"/>
              </a:rPr>
              <a:t>metodo</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1" dirty="0">
                <a:solidFill>
                  <a:srgbClr val="93A1A1"/>
                </a:solidFill>
                <a:effectLst/>
                <a:latin typeface="Consolas" panose="020B0609020204030204" pitchFamily="49" charset="0"/>
              </a:rPr>
              <a:t>GetMapping</a:t>
            </a:r>
            <a:r>
              <a:rPr lang="es-ES" sz="1200" b="0" dirty="0">
                <a:solidFill>
                  <a:srgbClr val="839496"/>
                </a:solidFill>
                <a:effectLst/>
                <a:latin typeface="Consolas" panose="020B0609020204030204" pitchFamily="49" charset="0"/>
              </a:rPr>
              <a:t>(</a:t>
            </a:r>
            <a:r>
              <a:rPr lang="es-ES" sz="1200" b="0" dirty="0">
                <a:solidFill>
                  <a:srgbClr val="2AA198"/>
                </a:solidFill>
                <a:effectLst/>
                <a:latin typeface="Consolas" panose="020B0609020204030204" pitchFamily="49" charset="0"/>
              </a:rPr>
              <a:t>"/lista"</a:t>
            </a:r>
            <a:r>
              <a:rPr lang="es-ES" sz="1200" b="0" dirty="0">
                <a:solidFill>
                  <a:srgbClr val="839496"/>
                </a:solidFill>
                <a:effectLst/>
                <a:latin typeface="Consolas" panose="020B0609020204030204" pitchFamily="49" charset="0"/>
              </a:rPr>
              <a:t>)</a:t>
            </a:r>
          </a:p>
          <a:p>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public</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ResponseEntity</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getUsuarios</a:t>
            </a:r>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throws</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Exception</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Throwable</a:t>
            </a:r>
            <a:r>
              <a:rPr lang="es-ES" sz="1200" b="0" dirty="0">
                <a:solidFill>
                  <a:srgbClr val="839496"/>
                </a:solidFill>
                <a:effectLst/>
                <a:latin typeface="Consolas" panose="020B0609020204030204" pitchFamily="49" charset="0"/>
              </a:rPr>
              <a:t> {</a:t>
            </a:r>
          </a:p>
          <a:p>
            <a:r>
              <a:rPr lang="es-ES" sz="1200" b="0" dirty="0">
                <a:solidFill>
                  <a:srgbClr val="839496"/>
                </a:solidFill>
                <a:effectLst/>
                <a:latin typeface="Consolas" panose="020B0609020204030204" pitchFamily="49" charset="0"/>
              </a:rPr>
              <a:t>        </a:t>
            </a:r>
          </a:p>
          <a:p>
            <a:r>
              <a:rPr lang="es-ES" sz="1200" b="0" dirty="0">
                <a:solidFill>
                  <a:srgbClr val="839496"/>
                </a:solidFill>
                <a:effectLst/>
                <a:latin typeface="Consolas" panose="020B0609020204030204" pitchFamily="49" charset="0"/>
              </a:rPr>
              <a:t>        </a:t>
            </a:r>
            <a:r>
              <a:rPr lang="es-ES" sz="1200" b="0" dirty="0" err="1">
                <a:solidFill>
                  <a:srgbClr val="859900"/>
                </a:solidFill>
                <a:effectLst/>
                <a:latin typeface="Consolas" panose="020B0609020204030204" pitchFamily="49" charset="0"/>
              </a:rPr>
              <a:t>return</a:t>
            </a:r>
            <a:r>
              <a:rPr lang="es-ES" sz="1200" b="0" dirty="0">
                <a:solidFill>
                  <a:srgbClr val="839496"/>
                </a:solidFill>
                <a:effectLst/>
                <a:latin typeface="Consolas" panose="020B0609020204030204" pitchFamily="49" charset="0"/>
              </a:rPr>
              <a:t> </a:t>
            </a:r>
            <a:r>
              <a:rPr lang="es-ES" sz="1200" b="0" dirty="0">
                <a:solidFill>
                  <a:srgbClr val="859900"/>
                </a:solidFill>
                <a:effectLst/>
                <a:latin typeface="Consolas" panose="020B0609020204030204" pitchFamily="49" charset="0"/>
              </a:rPr>
              <a:t>new</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ResponseEntity</a:t>
            </a:r>
            <a:r>
              <a:rPr lang="es-ES" sz="1200" b="0" dirty="0">
                <a:solidFill>
                  <a:srgbClr val="839496"/>
                </a:solidFill>
                <a:effectLst/>
                <a:latin typeface="Consolas" panose="020B0609020204030204" pitchFamily="49" charset="0"/>
              </a:rPr>
              <a:t>(</a:t>
            </a:r>
            <a:r>
              <a:rPr lang="es-ES" sz="1200" b="0" dirty="0" err="1">
                <a:solidFill>
                  <a:srgbClr val="268BD2"/>
                </a:solidFill>
                <a:effectLst/>
                <a:latin typeface="Consolas" panose="020B0609020204030204" pitchFamily="49" charset="0"/>
              </a:rPr>
              <a:t>iUsuariosDao</a:t>
            </a:r>
            <a:r>
              <a:rPr lang="es-ES" sz="1200" b="0" dirty="0" err="1">
                <a:solidFill>
                  <a:srgbClr val="839496"/>
                </a:solidFill>
                <a:effectLst/>
                <a:latin typeface="Consolas" panose="020B0609020204030204" pitchFamily="49" charset="0"/>
              </a:rPr>
              <a:t>.</a:t>
            </a:r>
            <a:r>
              <a:rPr lang="es-ES" sz="1200" b="0" dirty="0" err="1">
                <a:solidFill>
                  <a:srgbClr val="268BD2"/>
                </a:solidFill>
                <a:effectLst/>
                <a:latin typeface="Consolas" panose="020B0609020204030204" pitchFamily="49" charset="0"/>
              </a:rPr>
              <a:t>findAll</a:t>
            </a:r>
            <a:r>
              <a:rPr lang="es-ES" sz="1200" b="0" dirty="0">
                <a:solidFill>
                  <a:srgbClr val="839496"/>
                </a:solidFill>
                <a:effectLst/>
                <a:latin typeface="Consolas" panose="020B0609020204030204" pitchFamily="49" charset="0"/>
              </a:rPr>
              <a:t>(),</a:t>
            </a:r>
            <a:r>
              <a:rPr lang="es-ES" sz="1200" b="0" dirty="0" err="1">
                <a:solidFill>
                  <a:srgbClr val="CB4B16"/>
                </a:solidFill>
                <a:effectLst/>
                <a:latin typeface="Consolas" panose="020B0609020204030204" pitchFamily="49" charset="0"/>
              </a:rPr>
              <a:t>HttpStatus</a:t>
            </a:r>
            <a:r>
              <a:rPr lang="es-ES" sz="1200" b="0" dirty="0" err="1">
                <a:solidFill>
                  <a:srgbClr val="839496"/>
                </a:solidFill>
                <a:effectLst/>
                <a:latin typeface="Consolas" panose="020B0609020204030204" pitchFamily="49" charset="0"/>
              </a:rPr>
              <a:t>.</a:t>
            </a:r>
            <a:r>
              <a:rPr lang="es-ES" sz="1200" b="0" dirty="0" err="1">
                <a:solidFill>
                  <a:srgbClr val="268BD2"/>
                </a:solidFill>
                <a:effectLst/>
                <a:latin typeface="Consolas" panose="020B0609020204030204" pitchFamily="49" charset="0"/>
              </a:rPr>
              <a:t>OK</a:t>
            </a:r>
            <a:r>
              <a:rPr lang="es-ES" sz="1200" b="0" dirty="0">
                <a:solidFill>
                  <a:srgbClr val="839496"/>
                </a:solidFill>
                <a:effectLst/>
                <a:latin typeface="Consolas" panose="020B0609020204030204" pitchFamily="49" charset="0"/>
              </a:rPr>
              <a:t>);</a:t>
            </a:r>
          </a:p>
          <a:p>
            <a:r>
              <a:rPr lang="es-ES" sz="1200" b="0" dirty="0">
                <a:solidFill>
                  <a:srgbClr val="839496"/>
                </a:solidFill>
                <a:effectLst/>
                <a:latin typeface="Consolas" panose="020B0609020204030204" pitchFamily="49" charset="0"/>
              </a:rPr>
              <a:t>    }</a:t>
            </a:r>
          </a:p>
          <a:p>
            <a:br>
              <a:rPr lang="es-ES" sz="1200" b="0" dirty="0">
                <a:solidFill>
                  <a:srgbClr val="839496"/>
                </a:solidFill>
                <a:effectLst/>
                <a:latin typeface="Consolas" panose="020B0609020204030204" pitchFamily="49" charset="0"/>
              </a:rPr>
            </a:br>
            <a:r>
              <a:rPr lang="es-ES" sz="1200" b="0" dirty="0">
                <a:solidFill>
                  <a:srgbClr val="839496"/>
                </a:solidFill>
                <a:effectLst/>
                <a:latin typeface="Consolas" panose="020B0609020204030204" pitchFamily="49" charset="0"/>
              </a:rPr>
              <a:t> </a:t>
            </a:r>
          </a:p>
          <a:p>
            <a:endParaRPr lang="es-ES" sz="1200" b="0" dirty="0">
              <a:solidFill>
                <a:srgbClr val="839496"/>
              </a:solidFill>
              <a:effectLst/>
              <a:latin typeface="Consolas" panose="020B0609020204030204" pitchFamily="49" charset="0"/>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1832667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935640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Ejecutamos la Aplicación. </a:t>
            </a:r>
          </a:p>
          <a:p>
            <a:endParaRPr lang="es-ES" sz="1200" dirty="0">
              <a:solidFill>
                <a:srgbClr val="839496"/>
              </a:solidFill>
              <a:latin typeface="Consolas" panose="020B0609020204030204" pitchFamily="49" charset="0"/>
            </a:endParaRPr>
          </a:p>
          <a:p>
            <a:br>
              <a:rPr lang="es-ES" sz="1200" b="0" dirty="0">
                <a:solidFill>
                  <a:srgbClr val="839496"/>
                </a:solidFill>
                <a:effectLst/>
                <a:latin typeface="Consolas" panose="020B0609020204030204" pitchFamily="49" charset="0"/>
              </a:rPr>
            </a:br>
            <a:r>
              <a:rPr lang="es-ES" sz="1200" b="0" dirty="0">
                <a:solidFill>
                  <a:srgbClr val="839496"/>
                </a:solidFill>
                <a:effectLst/>
                <a:latin typeface="Consolas" panose="020B0609020204030204" pitchFamily="49" charset="0"/>
              </a:rPr>
              <a:t> </a:t>
            </a:r>
          </a:p>
          <a:p>
            <a:r>
              <a:rPr lang="es-ES" sz="1200" b="0" dirty="0">
                <a:solidFill>
                  <a:srgbClr val="839496"/>
                </a:solidFill>
                <a:effectLst/>
                <a:latin typeface="Consolas" panose="020B0609020204030204" pitchFamily="49" charset="0"/>
              </a:rPr>
              <a:t>	</a:t>
            </a:r>
            <a:r>
              <a:rPr lang="es-ES" sz="1200" dirty="0">
                <a:solidFill>
                  <a:schemeClr val="accent4">
                    <a:lumMod val="60000"/>
                    <a:lumOff val="40000"/>
                  </a:schemeClr>
                </a:solidFill>
              </a:rPr>
              <a:t>Ver Anexo de </a:t>
            </a:r>
            <a:r>
              <a:rPr lang="es-ES" sz="1200" dirty="0" err="1">
                <a:solidFill>
                  <a:schemeClr val="accent4">
                    <a:lumMod val="60000"/>
                    <a:lumOff val="40000"/>
                  </a:schemeClr>
                </a:solidFill>
              </a:rPr>
              <a:t>Postman</a:t>
            </a: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Postman - YouTube">
            <a:extLst>
              <a:ext uri="{FF2B5EF4-FFF2-40B4-BE49-F238E27FC236}">
                <a16:creationId xmlns:a16="http://schemas.microsoft.com/office/drawing/2014/main" id="{6CDFC3E4-FF5F-0F36-EFCA-40CE9257C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52" y="2172832"/>
            <a:ext cx="2829208" cy="2829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84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26494" y="873506"/>
            <a:ext cx="9079954" cy="741741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p>
          <a:p>
            <a:pPr lvl="1"/>
            <a:r>
              <a:rPr lang="es-ES" sz="1600" dirty="0"/>
              <a:t>Principios de Diseño de REST</a:t>
            </a:r>
            <a:endParaRPr lang="es-ES" sz="1600" dirty="0">
              <a:solidFill>
                <a:schemeClr val="accent4">
                  <a:lumMod val="60000"/>
                  <a:lumOff val="40000"/>
                </a:schemeClr>
              </a:solidFill>
            </a:endParaRPr>
          </a:p>
          <a:p>
            <a:pPr lvl="2"/>
            <a:endParaRPr lang="es-ES" sz="1400" dirty="0"/>
          </a:p>
          <a:p>
            <a:pPr marL="1257300" lvl="2" indent="-342900">
              <a:buFont typeface="+mj-lt"/>
              <a:buAutoNum type="arabicPeriod"/>
            </a:pPr>
            <a:r>
              <a:rPr lang="es-ES" sz="1400" dirty="0"/>
              <a:t>Interfaz uniforme</a:t>
            </a:r>
            <a:r>
              <a:rPr lang="es-ES" sz="1400" dirty="0">
                <a:solidFill>
                  <a:schemeClr val="accent4">
                    <a:lumMod val="60000"/>
                    <a:lumOff val="40000"/>
                  </a:schemeClr>
                </a:solidFill>
              </a:rPr>
              <a:t>: Todas las solicitudes API para el mismo recurso tiene que ser iguales. Evitando que los recursos que un cliente necesite no son demasiado grandes.</a:t>
            </a:r>
          </a:p>
          <a:p>
            <a:pPr marL="1257300" lvl="2" indent="-342900">
              <a:buFont typeface="+mj-lt"/>
              <a:buAutoNum type="arabicPeriod"/>
            </a:pPr>
            <a:endParaRPr lang="es-ES" sz="1400" dirty="0">
              <a:solidFill>
                <a:schemeClr val="accent4">
                  <a:lumMod val="60000"/>
                  <a:lumOff val="40000"/>
                </a:schemeClr>
              </a:solidFill>
            </a:endParaRPr>
          </a:p>
          <a:p>
            <a:pPr marL="1257300" lvl="2" indent="-342900">
              <a:buFont typeface="+mj-lt"/>
              <a:buAutoNum type="arabicPeriod"/>
            </a:pPr>
            <a:r>
              <a:rPr lang="es-ES" sz="1400" dirty="0"/>
              <a:t>Desacoplamiento del Cliente-Servidor</a:t>
            </a:r>
            <a:r>
              <a:rPr lang="es-ES" sz="1400" dirty="0">
                <a:solidFill>
                  <a:schemeClr val="accent4">
                    <a:lumMod val="60000"/>
                    <a:lumOff val="40000"/>
                  </a:schemeClr>
                </a:solidFill>
                <a:sym typeface="Wingdings" panose="05000000000000000000" pitchFamily="2" charset="2"/>
              </a:rPr>
              <a:t>: Las aplicaciones de cliente y servidor deben ser completamente independientes entre sí. La única información que la aplicación de cliente debe conocer es la URI del recurso solicitado.</a:t>
            </a:r>
          </a:p>
          <a:p>
            <a:pPr marL="1257300" lvl="2" indent="-342900">
              <a:buFont typeface="+mj-lt"/>
              <a:buAutoNum type="arabicPeriod"/>
            </a:pPr>
            <a:endParaRPr lang="es-ES" sz="1400" dirty="0">
              <a:solidFill>
                <a:schemeClr val="accent4">
                  <a:lumMod val="60000"/>
                  <a:lumOff val="40000"/>
                </a:schemeClr>
              </a:solidFill>
              <a:sym typeface="Wingdings" panose="05000000000000000000" pitchFamily="2" charset="2"/>
            </a:endParaRPr>
          </a:p>
          <a:p>
            <a:pPr marL="1257300" lvl="2" indent="-342900">
              <a:buFont typeface="+mj-lt"/>
              <a:buAutoNum type="arabicPeriod"/>
            </a:pPr>
            <a:r>
              <a:rPr lang="es-ES" sz="1400" dirty="0">
                <a:sym typeface="Wingdings" panose="05000000000000000000" pitchFamily="2" charset="2"/>
              </a:rPr>
              <a:t>Sin Estado</a:t>
            </a:r>
            <a:r>
              <a:rPr lang="es-ES" sz="1400" dirty="0">
                <a:solidFill>
                  <a:schemeClr val="accent4">
                    <a:lumMod val="60000"/>
                    <a:lumOff val="40000"/>
                  </a:schemeClr>
                </a:solidFill>
                <a:sym typeface="Wingdings" panose="05000000000000000000" pitchFamily="2" charset="2"/>
              </a:rPr>
              <a:t>: Las API REST son API sin estado, en cada solicitud debe ir toda la información necesaria para procesarla. </a:t>
            </a:r>
          </a:p>
          <a:p>
            <a:pPr marL="1257300" lvl="2" indent="-342900">
              <a:buFont typeface="+mj-lt"/>
              <a:buAutoNum type="arabicPeriod"/>
            </a:pPr>
            <a:endParaRPr lang="es-ES" sz="1400" dirty="0">
              <a:solidFill>
                <a:schemeClr val="accent4">
                  <a:lumMod val="60000"/>
                  <a:lumOff val="40000"/>
                </a:schemeClr>
              </a:solidFill>
              <a:sym typeface="Wingdings" panose="05000000000000000000" pitchFamily="2" charset="2"/>
            </a:endParaRPr>
          </a:p>
          <a:p>
            <a:pPr marL="1257300" lvl="2" indent="-342900">
              <a:buFont typeface="+mj-lt"/>
              <a:buAutoNum type="arabicPeriod"/>
            </a:pPr>
            <a:r>
              <a:rPr lang="es-ES" sz="1400" dirty="0">
                <a:sym typeface="Wingdings" panose="05000000000000000000" pitchFamily="2" charset="2"/>
              </a:rPr>
              <a:t>Capacidad de almacenamiento en memoria cache</a:t>
            </a:r>
            <a:r>
              <a:rPr lang="es-ES" sz="1400" dirty="0">
                <a:solidFill>
                  <a:schemeClr val="accent4">
                    <a:lumMod val="60000"/>
                    <a:lumOff val="40000"/>
                  </a:schemeClr>
                </a:solidFill>
                <a:sym typeface="Wingdings" panose="05000000000000000000" pitchFamily="2" charset="2"/>
              </a:rPr>
              <a:t>: Si es posible los datos deberán almacenarse en el lado de la memoria cache del cliente, en el navegador. </a:t>
            </a:r>
          </a:p>
          <a:p>
            <a:pPr marL="1257300" lvl="2" indent="-342900">
              <a:buFont typeface="+mj-lt"/>
              <a:buAutoNum type="arabicPeriod"/>
            </a:pPr>
            <a:endParaRPr lang="es-ES" sz="1400" dirty="0">
              <a:solidFill>
                <a:schemeClr val="accent4">
                  <a:lumMod val="60000"/>
                  <a:lumOff val="40000"/>
                </a:schemeClr>
              </a:solidFill>
              <a:sym typeface="Wingdings" panose="05000000000000000000" pitchFamily="2" charset="2"/>
            </a:endParaRPr>
          </a:p>
          <a:p>
            <a:pPr marL="1257300" lvl="2" indent="-342900">
              <a:buFont typeface="+mj-lt"/>
              <a:buAutoNum type="arabicPeriod"/>
            </a:pPr>
            <a:r>
              <a:rPr lang="es-ES" sz="1400" dirty="0">
                <a:sym typeface="Wingdings" panose="05000000000000000000" pitchFamily="2" charset="2"/>
              </a:rPr>
              <a:t>Arquitectura del sistema en capas</a:t>
            </a:r>
            <a:r>
              <a:rPr lang="es-ES" sz="1400" dirty="0">
                <a:solidFill>
                  <a:schemeClr val="accent4">
                    <a:lumMod val="60000"/>
                    <a:lumOff val="40000"/>
                  </a:schemeClr>
                </a:solidFill>
                <a:sym typeface="Wingdings" panose="05000000000000000000" pitchFamily="2" charset="2"/>
              </a:rPr>
              <a:t>:  Las llamadas y respuestas pasan por diferentes capas, no suponga que las aplicaciones cliente y servidor se conectan directamente entre sí. Puede que haya varios intermediarios diferentes en el bucle de comunicación. </a:t>
            </a:r>
          </a:p>
          <a:p>
            <a:pPr marL="1257300" lvl="2" indent="-342900">
              <a:buFont typeface="+mj-lt"/>
              <a:buAutoNum type="arabicPeriod"/>
            </a:pPr>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a:t>
            </a:r>
          </a:p>
          <a:p>
            <a:pPr marL="1257300" lvl="2" indent="-342900">
              <a:buFont typeface="+mj-lt"/>
              <a:buAutoNum type="arabicPeriod"/>
            </a:pPr>
            <a:endParaRPr lang="es-ES" sz="1400" dirty="0">
              <a:solidFill>
                <a:schemeClr val="accent4">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3893" y="737704"/>
            <a:ext cx="5601077" cy="139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383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935640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Ejecutamos la Aplicación.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A partir de </a:t>
            </a:r>
            <a:r>
              <a:rPr lang="es-ES" sz="1200" dirty="0" err="1">
                <a:solidFill>
                  <a:schemeClr val="accent4">
                    <a:lumMod val="60000"/>
                    <a:lumOff val="40000"/>
                  </a:schemeClr>
                </a:solidFill>
              </a:rPr>
              <a:t>Postman</a:t>
            </a:r>
            <a:r>
              <a:rPr lang="es-ES" sz="1200" dirty="0">
                <a:solidFill>
                  <a:schemeClr val="accent4">
                    <a:lumMod val="60000"/>
                    <a:lumOff val="40000"/>
                  </a:schemeClr>
                </a:solidFill>
              </a:rPr>
              <a:t> vemos lo que nos devuelve nuestra API.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E561149E-BBB9-F83B-B30C-1B11892BD407}"/>
              </a:ext>
            </a:extLst>
          </p:cNvPr>
          <p:cNvPicPr>
            <a:picLocks noChangeAspect="1"/>
          </p:cNvPicPr>
          <p:nvPr/>
        </p:nvPicPr>
        <p:blipFill>
          <a:blip r:embed="rId5"/>
          <a:stretch>
            <a:fillRect/>
          </a:stretch>
        </p:blipFill>
        <p:spPr>
          <a:xfrm>
            <a:off x="6698370" y="1794144"/>
            <a:ext cx="2789663" cy="4144508"/>
          </a:xfrm>
          <a:prstGeom prst="rect">
            <a:avLst/>
          </a:prstGeom>
        </p:spPr>
      </p:pic>
    </p:spTree>
    <p:extLst>
      <p:ext uri="{BB962C8B-B14F-4D97-AF65-F5344CB8AC3E}">
        <p14:creationId xmlns:p14="http://schemas.microsoft.com/office/powerpoint/2010/main" val="1465801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175706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nuestro método en el @Controller que realice un alta en la base de datos.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Recordar añadir @Transactional</a:t>
            </a:r>
          </a:p>
          <a:p>
            <a:pPr lvl="1"/>
            <a:endParaRPr lang="es-ES" sz="1200" dirty="0">
              <a:solidFill>
                <a:schemeClr val="accent4">
                  <a:lumMod val="60000"/>
                  <a:lumOff val="40000"/>
                </a:schemeClr>
              </a:solidFill>
            </a:endParaRPr>
          </a:p>
          <a:p>
            <a:r>
              <a:rPr lang="es-ES" sz="1000" b="0" dirty="0">
                <a:solidFill>
                  <a:srgbClr val="839496"/>
                </a:solidFill>
                <a:effectLst/>
                <a:latin typeface="Consolas" panose="020B0609020204030204" pitchFamily="49" charset="0"/>
              </a:rPr>
              <a:t>     @</a:t>
            </a:r>
            <a:r>
              <a:rPr lang="es-ES" sz="1000" b="1" dirty="0">
                <a:solidFill>
                  <a:srgbClr val="93A1A1"/>
                </a:solidFill>
                <a:effectLst/>
                <a:latin typeface="Consolas" panose="020B0609020204030204" pitchFamily="49" charset="0"/>
              </a:rPr>
              <a:t>Override</a:t>
            </a:r>
            <a:endParaRPr lang="es-ES" sz="1000" b="0" dirty="0">
              <a:solidFill>
                <a:srgbClr val="839496"/>
              </a:solidFill>
              <a:effectLst/>
              <a:latin typeface="Consolas" panose="020B0609020204030204" pitchFamily="49" charset="0"/>
            </a:endParaRPr>
          </a:p>
          <a:p>
            <a:r>
              <a:rPr lang="es-ES" sz="1000" b="0" dirty="0">
                <a:solidFill>
                  <a:srgbClr val="839496"/>
                </a:solidFill>
                <a:effectLst/>
                <a:latin typeface="Consolas" panose="020B0609020204030204" pitchFamily="49" charset="0"/>
              </a:rPr>
              <a:t>    @</a:t>
            </a:r>
            <a:r>
              <a:rPr lang="es-ES" sz="1000" b="1" dirty="0">
                <a:solidFill>
                  <a:srgbClr val="93A1A1"/>
                </a:solidFill>
                <a:effectLst/>
                <a:latin typeface="Consolas" panose="020B0609020204030204" pitchFamily="49" charset="0"/>
              </a:rPr>
              <a:t>Transactional</a:t>
            </a:r>
            <a:endParaRPr lang="es-ES" sz="1000" b="0" dirty="0">
              <a:solidFill>
                <a:srgbClr val="839496"/>
              </a:solidFill>
              <a:effectLst/>
              <a:latin typeface="Consolas" panose="020B0609020204030204" pitchFamily="49" charset="0"/>
            </a:endParaRPr>
          </a:p>
          <a:p>
            <a:r>
              <a:rPr lang="es-ES" sz="1000" b="0" dirty="0">
                <a:solidFill>
                  <a:srgbClr val="839496"/>
                </a:solidFill>
                <a:effectLst/>
                <a:latin typeface="Consolas" panose="020B0609020204030204" pitchFamily="49" charset="0"/>
              </a:rPr>
              <a:t>    </a:t>
            </a:r>
            <a:r>
              <a:rPr lang="es-ES" sz="1000" b="1" dirty="0" err="1">
                <a:solidFill>
                  <a:srgbClr val="93A1A1"/>
                </a:solidFill>
                <a:effectLst/>
                <a:latin typeface="Consolas" panose="020B0609020204030204" pitchFamily="49" charset="0"/>
              </a:rPr>
              <a:t>public</a:t>
            </a:r>
            <a:r>
              <a:rPr lang="es-ES" sz="1000" b="0" dirty="0">
                <a:solidFill>
                  <a:srgbClr val="839496"/>
                </a:solidFill>
                <a:effectLst/>
                <a:latin typeface="Consolas" panose="020B0609020204030204" pitchFamily="49" charset="0"/>
              </a:rPr>
              <a:t> </a:t>
            </a:r>
            <a:r>
              <a:rPr lang="es-ES" sz="1000" b="0" dirty="0">
                <a:solidFill>
                  <a:srgbClr val="CB4B16"/>
                </a:solidFill>
                <a:effectLst/>
                <a:latin typeface="Consolas" panose="020B0609020204030204" pitchFamily="49" charset="0"/>
              </a:rPr>
              <a:t>Usuarios</a:t>
            </a:r>
            <a:r>
              <a:rPr lang="es-ES" sz="1000" b="0" dirty="0">
                <a:solidFill>
                  <a:srgbClr val="839496"/>
                </a:solidFill>
                <a:effectLst/>
                <a:latin typeface="Consolas" panose="020B0609020204030204" pitchFamily="49" charset="0"/>
              </a:rPr>
              <a:t> </a:t>
            </a:r>
            <a:r>
              <a:rPr lang="es-ES" sz="1000" b="0" dirty="0" err="1">
                <a:solidFill>
                  <a:srgbClr val="268BD2"/>
                </a:solidFill>
                <a:effectLst/>
                <a:latin typeface="Consolas" panose="020B0609020204030204" pitchFamily="49" charset="0"/>
              </a:rPr>
              <a:t>save</a:t>
            </a:r>
            <a:r>
              <a:rPr lang="es-ES" sz="1000" b="0" dirty="0">
                <a:solidFill>
                  <a:srgbClr val="839496"/>
                </a:solidFill>
                <a:effectLst/>
                <a:latin typeface="Consolas" panose="020B0609020204030204" pitchFamily="49" charset="0"/>
              </a:rPr>
              <a:t>(</a:t>
            </a:r>
            <a:r>
              <a:rPr lang="es-ES" sz="1000" b="0" dirty="0">
                <a:solidFill>
                  <a:srgbClr val="CB4B16"/>
                </a:solidFill>
                <a:effectLst/>
                <a:latin typeface="Consolas" panose="020B0609020204030204" pitchFamily="49" charset="0"/>
              </a:rPr>
              <a:t>Usuarios</a:t>
            </a:r>
            <a:r>
              <a:rPr lang="es-ES" sz="1000" b="0" dirty="0">
                <a:solidFill>
                  <a:srgbClr val="839496"/>
                </a:solidFill>
                <a:effectLst/>
                <a:latin typeface="Consolas" panose="020B0609020204030204" pitchFamily="49" charset="0"/>
              </a:rPr>
              <a:t> usuario) {</a:t>
            </a:r>
          </a:p>
          <a:p>
            <a:r>
              <a:rPr lang="es-ES" sz="1000" b="0" dirty="0">
                <a:solidFill>
                  <a:srgbClr val="839496"/>
                </a:solidFill>
                <a:effectLst/>
                <a:latin typeface="Consolas" panose="020B0609020204030204" pitchFamily="49" charset="0"/>
              </a:rPr>
              <a:t>    </a:t>
            </a:r>
          </a:p>
          <a:p>
            <a:r>
              <a:rPr lang="es-ES" sz="1000" b="0" dirty="0">
                <a:solidFill>
                  <a:srgbClr val="839496"/>
                </a:solidFill>
                <a:effectLst/>
                <a:latin typeface="Consolas" panose="020B0609020204030204" pitchFamily="49" charset="0"/>
              </a:rPr>
              <a:t>        </a:t>
            </a:r>
            <a:r>
              <a:rPr lang="es-ES" sz="1000" b="0" dirty="0" err="1">
                <a:solidFill>
                  <a:srgbClr val="859900"/>
                </a:solidFill>
                <a:effectLst/>
                <a:latin typeface="Consolas" panose="020B0609020204030204" pitchFamily="49" charset="0"/>
              </a:rPr>
              <a:t>if</a:t>
            </a:r>
            <a:r>
              <a:rPr lang="es-ES" sz="1000" b="0" dirty="0">
                <a:solidFill>
                  <a:srgbClr val="839496"/>
                </a:solidFill>
                <a:effectLst/>
                <a:latin typeface="Consolas" panose="020B0609020204030204" pitchFamily="49" charset="0"/>
              </a:rPr>
              <a:t> (</a:t>
            </a:r>
            <a:r>
              <a:rPr lang="es-ES" sz="1000" b="0" dirty="0" err="1">
                <a:solidFill>
                  <a:srgbClr val="268BD2"/>
                </a:solidFill>
                <a:effectLst/>
                <a:latin typeface="Consolas" panose="020B0609020204030204" pitchFamily="49" charset="0"/>
              </a:rPr>
              <a:t>usuario</a:t>
            </a:r>
            <a:r>
              <a:rPr lang="es-ES" sz="1000" b="0" dirty="0" err="1">
                <a:solidFill>
                  <a:srgbClr val="839496"/>
                </a:solidFill>
                <a:effectLst/>
                <a:latin typeface="Consolas" panose="020B0609020204030204" pitchFamily="49" charset="0"/>
              </a:rPr>
              <a:t>.</a:t>
            </a:r>
            <a:r>
              <a:rPr lang="es-ES" sz="1000" b="0" dirty="0" err="1">
                <a:solidFill>
                  <a:srgbClr val="268BD2"/>
                </a:solidFill>
                <a:effectLst/>
                <a:latin typeface="Consolas" panose="020B0609020204030204" pitchFamily="49" charset="0"/>
              </a:rPr>
              <a:t>getId</a:t>
            </a:r>
            <a:r>
              <a:rPr lang="es-ES" sz="1000" b="0" dirty="0">
                <a:solidFill>
                  <a:srgbClr val="839496"/>
                </a:solidFill>
                <a:effectLst/>
                <a:latin typeface="Consolas" panose="020B0609020204030204" pitchFamily="49" charset="0"/>
              </a:rPr>
              <a:t>() </a:t>
            </a:r>
            <a:r>
              <a:rPr lang="es-ES" sz="1000" b="0" dirty="0">
                <a:solidFill>
                  <a:srgbClr val="859900"/>
                </a:solidFill>
                <a:effectLst/>
                <a:latin typeface="Consolas" panose="020B0609020204030204" pitchFamily="49" charset="0"/>
              </a:rPr>
              <a:t>!=</a:t>
            </a:r>
            <a:r>
              <a:rPr lang="es-ES" sz="1000" b="0" dirty="0">
                <a:solidFill>
                  <a:srgbClr val="839496"/>
                </a:solidFill>
                <a:effectLst/>
                <a:latin typeface="Consolas" panose="020B0609020204030204" pitchFamily="49" charset="0"/>
              </a:rPr>
              <a:t> </a:t>
            </a:r>
            <a:r>
              <a:rPr lang="es-ES" sz="1000" b="0" dirty="0">
                <a:solidFill>
                  <a:srgbClr val="D33682"/>
                </a:solidFill>
                <a:effectLst/>
                <a:latin typeface="Consolas" panose="020B0609020204030204" pitchFamily="49" charset="0"/>
              </a:rPr>
              <a:t>0</a:t>
            </a:r>
            <a:r>
              <a:rPr lang="es-ES" sz="1000" b="0" dirty="0">
                <a:solidFill>
                  <a:srgbClr val="839496"/>
                </a:solidFill>
                <a:effectLst/>
                <a:latin typeface="Consolas" panose="020B0609020204030204" pitchFamily="49" charset="0"/>
              </a:rPr>
              <a:t> </a:t>
            </a:r>
            <a:r>
              <a:rPr lang="es-ES" sz="1000" b="0" dirty="0">
                <a:solidFill>
                  <a:srgbClr val="859900"/>
                </a:solidFill>
                <a:effectLst/>
                <a:latin typeface="Consolas" panose="020B0609020204030204" pitchFamily="49" charset="0"/>
              </a:rPr>
              <a:t>&amp;&amp;</a:t>
            </a:r>
            <a:r>
              <a:rPr lang="es-ES" sz="1000" b="0" dirty="0">
                <a:solidFill>
                  <a:srgbClr val="839496"/>
                </a:solidFill>
                <a:effectLst/>
                <a:latin typeface="Consolas" panose="020B0609020204030204" pitchFamily="49" charset="0"/>
              </a:rPr>
              <a:t> </a:t>
            </a:r>
            <a:r>
              <a:rPr lang="es-ES" sz="1000" b="0" dirty="0" err="1">
                <a:solidFill>
                  <a:srgbClr val="268BD2"/>
                </a:solidFill>
                <a:effectLst/>
                <a:latin typeface="Consolas" panose="020B0609020204030204" pitchFamily="49" charset="0"/>
              </a:rPr>
              <a:t>usuario</a:t>
            </a:r>
            <a:r>
              <a:rPr lang="es-ES" sz="1000" b="0" dirty="0" err="1">
                <a:solidFill>
                  <a:srgbClr val="839496"/>
                </a:solidFill>
                <a:effectLst/>
                <a:latin typeface="Consolas" panose="020B0609020204030204" pitchFamily="49" charset="0"/>
              </a:rPr>
              <a:t>.</a:t>
            </a:r>
            <a:r>
              <a:rPr lang="es-ES" sz="1000" b="0" dirty="0" err="1">
                <a:solidFill>
                  <a:srgbClr val="268BD2"/>
                </a:solidFill>
                <a:effectLst/>
                <a:latin typeface="Consolas" panose="020B0609020204030204" pitchFamily="49" charset="0"/>
              </a:rPr>
              <a:t>getId</a:t>
            </a:r>
            <a:r>
              <a:rPr lang="es-ES" sz="1000" b="0" dirty="0">
                <a:solidFill>
                  <a:srgbClr val="839496"/>
                </a:solidFill>
                <a:effectLst/>
                <a:latin typeface="Consolas" panose="020B0609020204030204" pitchFamily="49" charset="0"/>
              </a:rPr>
              <a:t>() </a:t>
            </a:r>
            <a:r>
              <a:rPr lang="es-ES" sz="1000" b="0" dirty="0">
                <a:solidFill>
                  <a:srgbClr val="859900"/>
                </a:solidFill>
                <a:effectLst/>
                <a:latin typeface="Consolas" panose="020B0609020204030204" pitchFamily="49" charset="0"/>
              </a:rPr>
              <a:t>&gt;</a:t>
            </a:r>
            <a:r>
              <a:rPr lang="es-ES" sz="1000" b="0" dirty="0">
                <a:solidFill>
                  <a:srgbClr val="839496"/>
                </a:solidFill>
                <a:effectLst/>
                <a:latin typeface="Consolas" panose="020B0609020204030204" pitchFamily="49" charset="0"/>
              </a:rPr>
              <a:t> </a:t>
            </a:r>
            <a:r>
              <a:rPr lang="es-ES" sz="1000" b="0" dirty="0">
                <a:solidFill>
                  <a:srgbClr val="D33682"/>
                </a:solidFill>
                <a:effectLst/>
                <a:latin typeface="Consolas" panose="020B0609020204030204" pitchFamily="49" charset="0"/>
              </a:rPr>
              <a:t>0</a:t>
            </a:r>
            <a:r>
              <a:rPr lang="es-ES" sz="1000" b="0" dirty="0">
                <a:solidFill>
                  <a:srgbClr val="839496"/>
                </a:solidFill>
                <a:effectLst/>
                <a:latin typeface="Consolas" panose="020B0609020204030204" pitchFamily="49" charset="0"/>
              </a:rPr>
              <a:t>) {</a:t>
            </a:r>
          </a:p>
          <a:p>
            <a:r>
              <a:rPr lang="es-ES" sz="1000" b="0" dirty="0">
                <a:solidFill>
                  <a:srgbClr val="839496"/>
                </a:solidFill>
                <a:effectLst/>
                <a:latin typeface="Consolas" panose="020B0609020204030204" pitchFamily="49" charset="0"/>
              </a:rPr>
              <a:t>            </a:t>
            </a:r>
            <a:r>
              <a:rPr lang="es-ES" sz="1000" b="0" i="1" dirty="0">
                <a:solidFill>
                  <a:srgbClr val="586E75"/>
                </a:solidFill>
                <a:effectLst/>
                <a:latin typeface="Consolas" panose="020B0609020204030204" pitchFamily="49" charset="0"/>
              </a:rPr>
              <a:t>//Modificamos(Actualiza).</a:t>
            </a:r>
            <a:endParaRPr lang="es-ES" sz="1000" b="0" dirty="0">
              <a:solidFill>
                <a:srgbClr val="839496"/>
              </a:solidFill>
              <a:effectLst/>
              <a:latin typeface="Consolas" panose="020B0609020204030204" pitchFamily="49" charset="0"/>
            </a:endParaRPr>
          </a:p>
          <a:p>
            <a:r>
              <a:rPr lang="es-ES" sz="1000" b="0" dirty="0">
                <a:solidFill>
                  <a:srgbClr val="839496"/>
                </a:solidFill>
                <a:effectLst/>
                <a:latin typeface="Consolas" panose="020B0609020204030204" pitchFamily="49" charset="0"/>
              </a:rPr>
              <a:t>            </a:t>
            </a:r>
            <a:r>
              <a:rPr lang="es-ES" sz="1000" b="0" dirty="0" err="1">
                <a:solidFill>
                  <a:srgbClr val="268BD2"/>
                </a:solidFill>
                <a:effectLst/>
                <a:latin typeface="Consolas" panose="020B0609020204030204" pitchFamily="49" charset="0"/>
              </a:rPr>
              <a:t>em</a:t>
            </a:r>
            <a:r>
              <a:rPr lang="es-ES" sz="1000" b="0" dirty="0" err="1">
                <a:solidFill>
                  <a:srgbClr val="839496"/>
                </a:solidFill>
                <a:effectLst/>
                <a:latin typeface="Consolas" panose="020B0609020204030204" pitchFamily="49" charset="0"/>
              </a:rPr>
              <a:t>.</a:t>
            </a:r>
            <a:r>
              <a:rPr lang="es-ES" sz="1000" b="0" dirty="0" err="1">
                <a:solidFill>
                  <a:srgbClr val="268BD2"/>
                </a:solidFill>
                <a:effectLst/>
                <a:latin typeface="Consolas" panose="020B0609020204030204" pitchFamily="49" charset="0"/>
              </a:rPr>
              <a:t>merge</a:t>
            </a:r>
            <a:r>
              <a:rPr lang="es-ES" sz="1000" b="0" dirty="0">
                <a:solidFill>
                  <a:srgbClr val="839496"/>
                </a:solidFill>
                <a:effectLst/>
                <a:latin typeface="Consolas" panose="020B0609020204030204" pitchFamily="49" charset="0"/>
              </a:rPr>
              <a:t>(usuario);  </a:t>
            </a:r>
          </a:p>
          <a:p>
            <a:r>
              <a:rPr lang="es-ES" sz="1000" b="0" dirty="0">
                <a:solidFill>
                  <a:srgbClr val="839496"/>
                </a:solidFill>
                <a:effectLst/>
                <a:latin typeface="Consolas" panose="020B0609020204030204" pitchFamily="49" charset="0"/>
              </a:rPr>
              <a:t>        }</a:t>
            </a:r>
            <a:r>
              <a:rPr lang="es-ES" sz="1000" b="0" dirty="0" err="1">
                <a:solidFill>
                  <a:srgbClr val="859900"/>
                </a:solidFill>
                <a:effectLst/>
                <a:latin typeface="Consolas" panose="020B0609020204030204" pitchFamily="49" charset="0"/>
              </a:rPr>
              <a:t>else</a:t>
            </a:r>
            <a:r>
              <a:rPr lang="es-ES" sz="1000" b="0" dirty="0">
                <a:solidFill>
                  <a:srgbClr val="839496"/>
                </a:solidFill>
                <a:effectLst/>
                <a:latin typeface="Consolas" panose="020B0609020204030204" pitchFamily="49" charset="0"/>
              </a:rPr>
              <a:t> {</a:t>
            </a:r>
          </a:p>
          <a:p>
            <a:r>
              <a:rPr lang="es-ES" sz="1000" b="0" dirty="0">
                <a:solidFill>
                  <a:srgbClr val="839496"/>
                </a:solidFill>
                <a:effectLst/>
                <a:latin typeface="Consolas" panose="020B0609020204030204" pitchFamily="49" charset="0"/>
              </a:rPr>
              <a:t>            </a:t>
            </a:r>
            <a:r>
              <a:rPr lang="es-ES" sz="1000" b="0" i="1" dirty="0">
                <a:solidFill>
                  <a:srgbClr val="586E75"/>
                </a:solidFill>
                <a:effectLst/>
                <a:latin typeface="Consolas" panose="020B0609020204030204" pitchFamily="49" charset="0"/>
              </a:rPr>
              <a:t>//Damos de alta-&gt;Crea un nuevo usuario.</a:t>
            </a:r>
            <a:endParaRPr lang="es-ES" sz="1000" b="0" dirty="0">
              <a:solidFill>
                <a:srgbClr val="839496"/>
              </a:solidFill>
              <a:effectLst/>
              <a:latin typeface="Consolas" panose="020B0609020204030204" pitchFamily="49" charset="0"/>
            </a:endParaRPr>
          </a:p>
          <a:p>
            <a:r>
              <a:rPr lang="es-ES" sz="1000" b="0" dirty="0">
                <a:solidFill>
                  <a:srgbClr val="839496"/>
                </a:solidFill>
                <a:effectLst/>
                <a:latin typeface="Consolas" panose="020B0609020204030204" pitchFamily="49" charset="0"/>
              </a:rPr>
              <a:t>            </a:t>
            </a:r>
            <a:r>
              <a:rPr lang="es-ES" sz="1000" b="0" dirty="0" err="1">
                <a:solidFill>
                  <a:srgbClr val="268BD2"/>
                </a:solidFill>
                <a:effectLst/>
                <a:latin typeface="Consolas" panose="020B0609020204030204" pitchFamily="49" charset="0"/>
              </a:rPr>
              <a:t>em</a:t>
            </a:r>
            <a:r>
              <a:rPr lang="es-ES" sz="1000" b="0" dirty="0" err="1">
                <a:solidFill>
                  <a:srgbClr val="839496"/>
                </a:solidFill>
                <a:effectLst/>
                <a:latin typeface="Consolas" panose="020B0609020204030204" pitchFamily="49" charset="0"/>
              </a:rPr>
              <a:t>.</a:t>
            </a:r>
            <a:r>
              <a:rPr lang="es-ES" sz="1000" b="0" dirty="0" err="1">
                <a:solidFill>
                  <a:srgbClr val="268BD2"/>
                </a:solidFill>
                <a:effectLst/>
                <a:latin typeface="Consolas" panose="020B0609020204030204" pitchFamily="49" charset="0"/>
              </a:rPr>
              <a:t>persist</a:t>
            </a:r>
            <a:r>
              <a:rPr lang="es-ES" sz="1000" b="0" dirty="0">
                <a:solidFill>
                  <a:srgbClr val="839496"/>
                </a:solidFill>
                <a:effectLst/>
                <a:latin typeface="Consolas" panose="020B0609020204030204" pitchFamily="49" charset="0"/>
              </a:rPr>
              <a:t>(usuario);            </a:t>
            </a:r>
          </a:p>
          <a:p>
            <a:r>
              <a:rPr lang="es-ES" sz="1000" b="0" dirty="0">
                <a:solidFill>
                  <a:srgbClr val="839496"/>
                </a:solidFill>
                <a:effectLst/>
                <a:latin typeface="Consolas" panose="020B0609020204030204" pitchFamily="49" charset="0"/>
              </a:rPr>
              <a:t>        }</a:t>
            </a:r>
          </a:p>
          <a:p>
            <a:r>
              <a:rPr lang="es-ES" sz="1000" b="0" dirty="0">
                <a:solidFill>
                  <a:srgbClr val="839496"/>
                </a:solidFill>
                <a:effectLst/>
                <a:latin typeface="Consolas" panose="020B0609020204030204" pitchFamily="49" charset="0"/>
              </a:rPr>
              <a:t>        </a:t>
            </a:r>
            <a:r>
              <a:rPr lang="es-ES" sz="1000" b="0" dirty="0" err="1">
                <a:solidFill>
                  <a:srgbClr val="859900"/>
                </a:solidFill>
                <a:effectLst/>
                <a:latin typeface="Consolas" panose="020B0609020204030204" pitchFamily="49" charset="0"/>
              </a:rPr>
              <a:t>return</a:t>
            </a:r>
            <a:r>
              <a:rPr lang="es-ES" sz="1000" b="0" dirty="0">
                <a:solidFill>
                  <a:srgbClr val="839496"/>
                </a:solidFill>
                <a:effectLst/>
                <a:latin typeface="Consolas" panose="020B0609020204030204" pitchFamily="49" charset="0"/>
              </a:rPr>
              <a:t> usuario;</a:t>
            </a:r>
          </a:p>
          <a:p>
            <a:r>
              <a:rPr lang="es-ES" sz="1000" b="0" dirty="0">
                <a:solidFill>
                  <a:srgbClr val="839496"/>
                </a:solidFill>
                <a:effectLst/>
                <a:latin typeface="Consolas" panose="020B0609020204030204" pitchFamily="49" charset="0"/>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0B3D28DD-269D-1CBF-50E0-435747C75BE5}"/>
              </a:ext>
            </a:extLst>
          </p:cNvPr>
          <p:cNvPicPr>
            <a:picLocks noChangeAspect="1"/>
          </p:cNvPicPr>
          <p:nvPr/>
        </p:nvPicPr>
        <p:blipFill>
          <a:blip r:embed="rId5"/>
          <a:stretch>
            <a:fillRect/>
          </a:stretch>
        </p:blipFill>
        <p:spPr>
          <a:xfrm>
            <a:off x="5438242" y="2972982"/>
            <a:ext cx="5067907" cy="2781732"/>
          </a:xfrm>
          <a:prstGeom prst="rect">
            <a:avLst/>
          </a:prstGeom>
        </p:spPr>
      </p:pic>
    </p:spTree>
    <p:extLst>
      <p:ext uri="{BB962C8B-B14F-4D97-AF65-F5344CB8AC3E}">
        <p14:creationId xmlns:p14="http://schemas.microsoft.com/office/powerpoint/2010/main" val="1619020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951029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nuestro método en el @Controller que realice un alta en la base de datos.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Y definimos en el controlador y realizamos el envió en </a:t>
            </a:r>
            <a:r>
              <a:rPr lang="es-ES" sz="1200" dirty="0" err="1">
                <a:solidFill>
                  <a:schemeClr val="accent4">
                    <a:lumMod val="60000"/>
                    <a:lumOff val="40000"/>
                  </a:schemeClr>
                </a:solidFill>
              </a:rPr>
              <a:t>Postman</a:t>
            </a:r>
            <a:r>
              <a:rPr lang="es-ES" sz="1200" dirty="0">
                <a:solidFill>
                  <a:schemeClr val="accent4">
                    <a:lumMod val="60000"/>
                    <a:lumOff val="40000"/>
                  </a:schemeClr>
                </a:solidFill>
              </a:rPr>
              <a:t> </a:t>
            </a:r>
          </a:p>
          <a:p>
            <a:pPr lvl="1"/>
            <a:endParaRPr lang="es-ES" sz="1200" dirty="0">
              <a:solidFill>
                <a:schemeClr val="accent4">
                  <a:lumMod val="60000"/>
                  <a:lumOff val="40000"/>
                </a:schemeClr>
              </a:solidFill>
            </a:endParaRPr>
          </a:p>
          <a:p>
            <a:r>
              <a:rPr lang="es-ES" sz="1000" b="0" dirty="0">
                <a:solidFill>
                  <a:srgbClr val="839496"/>
                </a:solidFill>
                <a:effectLst/>
                <a:latin typeface="Consolas" panose="020B0609020204030204" pitchFamily="49" charset="0"/>
              </a:rPr>
              <a:t> </a:t>
            </a: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Comprobamos la base de datos:</a:t>
            </a: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7EF340FD-A0D3-269E-B5CE-A3EA76001506}"/>
              </a:ext>
            </a:extLst>
          </p:cNvPr>
          <p:cNvPicPr>
            <a:picLocks noChangeAspect="1"/>
          </p:cNvPicPr>
          <p:nvPr/>
        </p:nvPicPr>
        <p:blipFill>
          <a:blip r:embed="rId5"/>
          <a:stretch>
            <a:fillRect/>
          </a:stretch>
        </p:blipFill>
        <p:spPr>
          <a:xfrm>
            <a:off x="1566249" y="3193158"/>
            <a:ext cx="6943581" cy="1205084"/>
          </a:xfrm>
          <a:prstGeom prst="rect">
            <a:avLst/>
          </a:prstGeom>
        </p:spPr>
      </p:pic>
      <p:pic>
        <p:nvPicPr>
          <p:cNvPr id="8" name="Imagen 7">
            <a:extLst>
              <a:ext uri="{FF2B5EF4-FFF2-40B4-BE49-F238E27FC236}">
                <a16:creationId xmlns:a16="http://schemas.microsoft.com/office/drawing/2014/main" id="{2EB7D743-A526-9AF0-562E-FB7F374E2460}"/>
              </a:ext>
            </a:extLst>
          </p:cNvPr>
          <p:cNvPicPr>
            <a:picLocks noChangeAspect="1"/>
          </p:cNvPicPr>
          <p:nvPr/>
        </p:nvPicPr>
        <p:blipFill>
          <a:blip r:embed="rId6"/>
          <a:stretch>
            <a:fillRect/>
          </a:stretch>
        </p:blipFill>
        <p:spPr>
          <a:xfrm>
            <a:off x="4345664" y="4657860"/>
            <a:ext cx="4597328" cy="1898896"/>
          </a:xfrm>
          <a:prstGeom prst="rect">
            <a:avLst/>
          </a:prstGeom>
        </p:spPr>
      </p:pic>
      <p:pic>
        <p:nvPicPr>
          <p:cNvPr id="10" name="Imagen 9">
            <a:extLst>
              <a:ext uri="{FF2B5EF4-FFF2-40B4-BE49-F238E27FC236}">
                <a16:creationId xmlns:a16="http://schemas.microsoft.com/office/drawing/2014/main" id="{CB94A095-B692-126B-9F5F-9EDCD781008F}"/>
              </a:ext>
            </a:extLst>
          </p:cNvPr>
          <p:cNvPicPr>
            <a:picLocks noChangeAspect="1"/>
          </p:cNvPicPr>
          <p:nvPr/>
        </p:nvPicPr>
        <p:blipFill>
          <a:blip r:embed="rId7"/>
          <a:stretch>
            <a:fillRect/>
          </a:stretch>
        </p:blipFill>
        <p:spPr>
          <a:xfrm>
            <a:off x="8056945" y="623936"/>
            <a:ext cx="3375293" cy="1852670"/>
          </a:xfrm>
          <a:prstGeom prst="rect">
            <a:avLst/>
          </a:prstGeom>
        </p:spPr>
      </p:pic>
    </p:spTree>
    <p:extLst>
      <p:ext uri="{BB962C8B-B14F-4D97-AF65-F5344CB8AC3E}">
        <p14:creationId xmlns:p14="http://schemas.microsoft.com/office/powerpoint/2010/main" val="4275634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7325082"/>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Estructura de un fichero JSON. </a:t>
            </a:r>
          </a:p>
          <a:p>
            <a:pPr lvl="1"/>
            <a:endParaRPr lang="es-ES" sz="1200" dirty="0"/>
          </a:p>
          <a:p>
            <a:pPr lvl="1"/>
            <a:endParaRPr lang="es-ES" sz="1200" dirty="0"/>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358896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26494" y="873506"/>
            <a:ext cx="9366060" cy="655564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p>
          <a:p>
            <a:pPr lvl="1"/>
            <a:r>
              <a:rPr lang="es-ES" sz="1600" dirty="0"/>
              <a:t>¿Como funciona las API-REST?</a:t>
            </a:r>
          </a:p>
          <a:p>
            <a:pPr lvl="2"/>
            <a:endParaRPr lang="es-ES" sz="1400" dirty="0">
              <a:solidFill>
                <a:schemeClr val="accent4">
                  <a:lumMod val="60000"/>
                  <a:lumOff val="40000"/>
                </a:schemeClr>
              </a:solidFill>
            </a:endParaRPr>
          </a:p>
          <a:p>
            <a:pPr marL="1257300" lvl="2" indent="-342900">
              <a:buFont typeface="+mj-lt"/>
              <a:buAutoNum type="arabicPeriod"/>
            </a:pPr>
            <a:r>
              <a:rPr lang="es-ES" sz="1400" dirty="0">
                <a:solidFill>
                  <a:schemeClr val="accent4">
                    <a:lumMod val="60000"/>
                    <a:lumOff val="40000"/>
                  </a:schemeClr>
                </a:solidFill>
              </a:rPr>
              <a:t>Las API REST se comunican a través de solicitudes HTTP para ejecutar funciones de base de datos estándar como, por ejemplo, crear, leer, actualizar y suprimir registros (también conocidos como CRUD) dentro de un recurso.</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Por ejemplo, una API REST utilizará una solicitud GET para recuperar un registro, una solicitud POST para crearlo, una solicitud PUT para actualizarlo y una solicitud DELETE para suprimirlo.</a:t>
            </a:r>
          </a:p>
          <a:p>
            <a:pPr lvl="2"/>
            <a:r>
              <a:rPr lang="es-ES" sz="1400" dirty="0">
                <a:solidFill>
                  <a:schemeClr val="accent4">
                    <a:lumMod val="60000"/>
                    <a:lumOff val="40000"/>
                  </a:schemeClr>
                </a:solidFill>
              </a:rPr>
              <a:t> </a:t>
            </a:r>
          </a:p>
          <a:p>
            <a:pPr lvl="2"/>
            <a:r>
              <a:rPr lang="es-ES" sz="1400" dirty="0">
                <a:solidFill>
                  <a:schemeClr val="accent4">
                    <a:lumMod val="60000"/>
                    <a:lumOff val="40000"/>
                  </a:schemeClr>
                </a:solidFill>
              </a:rPr>
              <a:t>La información se puede entregar a un cliente en prácticamente cualquier formato. Para toda la formacion trabajaremos con JSON. </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¿Por qué JSON?</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Es legible tanto como personas como por maquinas, independiente del lenguaje de programación. </a:t>
            </a:r>
          </a:p>
          <a:p>
            <a:pPr marL="1257300" lvl="2" indent="-342900">
              <a:buFont typeface="+mj-lt"/>
              <a:buAutoNum type="arabicPeriod"/>
            </a:pPr>
            <a:endParaRPr lang="es-ES" sz="1400" dirty="0">
              <a:solidFill>
                <a:schemeClr val="accent4">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3893" y="737704"/>
            <a:ext cx="5601077" cy="139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36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26494" y="873506"/>
            <a:ext cx="9366060" cy="569386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p>
          <a:p>
            <a:pPr lvl="1"/>
            <a:r>
              <a:rPr lang="es-ES" sz="1600" dirty="0"/>
              <a:t>Buenas Prácticas en </a:t>
            </a:r>
            <a:r>
              <a:rPr lang="es-ES" sz="1600" dirty="0" err="1"/>
              <a:t>Rest</a:t>
            </a:r>
            <a:r>
              <a:rPr lang="es-ES" sz="1600" dirty="0"/>
              <a:t>.</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La especificación </a:t>
            </a:r>
            <a:r>
              <a:rPr lang="es-ES" sz="1400" dirty="0" err="1">
                <a:solidFill>
                  <a:schemeClr val="accent4">
                    <a:lumMod val="60000"/>
                    <a:lumOff val="40000"/>
                  </a:schemeClr>
                </a:solidFill>
              </a:rPr>
              <a:t>OpenApi</a:t>
            </a:r>
            <a:r>
              <a:rPr lang="es-ES" sz="1400" dirty="0">
                <a:solidFill>
                  <a:schemeClr val="accent4">
                    <a:lumMod val="60000"/>
                    <a:lumOff val="40000"/>
                  </a:schemeClr>
                </a:solidFill>
              </a:rPr>
              <a:t> establece una interfaz para describir un </a:t>
            </a:r>
            <a:r>
              <a:rPr lang="es-ES" sz="1400" dirty="0" err="1">
                <a:solidFill>
                  <a:schemeClr val="accent4">
                    <a:lumMod val="60000"/>
                    <a:lumOff val="40000"/>
                  </a:schemeClr>
                </a:solidFill>
              </a:rPr>
              <a:t>aAPI</a:t>
            </a:r>
            <a:r>
              <a:rPr lang="es-ES" sz="1400" dirty="0">
                <a:solidFill>
                  <a:schemeClr val="accent4">
                    <a:lumMod val="60000"/>
                    <a:lumOff val="40000"/>
                  </a:schemeClr>
                </a:solidFill>
              </a:rPr>
              <a:t> de manera que permita que cualquier desarrollador o aplicación la descubra y comprenda </a:t>
            </a:r>
            <a:r>
              <a:rPr lang="es-ES" sz="1400" dirty="0" err="1">
                <a:solidFill>
                  <a:schemeClr val="accent4">
                    <a:lumMod val="60000"/>
                    <a:lumOff val="40000"/>
                  </a:schemeClr>
                </a:solidFill>
              </a:rPr>
              <a:t>complementamente</a:t>
            </a:r>
            <a:r>
              <a:rPr lang="es-ES" sz="1400" dirty="0">
                <a:solidFill>
                  <a:schemeClr val="accent4">
                    <a:lumMod val="60000"/>
                    <a:lumOff val="40000"/>
                  </a:schemeClr>
                </a:solidFill>
              </a:rPr>
              <a:t> sus parámetros y prestaciones:</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Puntos finales disponibles</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Métodos de autenticación</a:t>
            </a:r>
          </a:p>
          <a:p>
            <a:pPr lvl="2"/>
            <a:r>
              <a:rPr lang="es-ES" sz="1400" dirty="0">
                <a:solidFill>
                  <a:schemeClr val="accent4">
                    <a:lumMod val="60000"/>
                    <a:lumOff val="40000"/>
                  </a:schemeClr>
                </a:solidFill>
              </a:rPr>
              <a:t>	</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Mas información: </a:t>
            </a:r>
            <a:r>
              <a:rPr lang="es-ES" sz="1400" dirty="0">
                <a:solidFill>
                  <a:schemeClr val="accent1">
                    <a:lumMod val="60000"/>
                    <a:lumOff val="40000"/>
                  </a:schemeClr>
                </a:solidFill>
              </a:rPr>
              <a:t>https://github.com/OAI/OpenAPI-Specification/blob/main/versions/3.0.2.md</a:t>
            </a:r>
          </a:p>
          <a:p>
            <a:pPr marL="1257300" lvl="2" indent="-342900">
              <a:buFont typeface="+mj-lt"/>
              <a:buAutoNum type="arabicPeriod"/>
            </a:pPr>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7845" y="925575"/>
            <a:ext cx="5383794" cy="134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15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964040"/>
            <a:ext cx="9366060" cy="615553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p>
          <a:p>
            <a:pPr lvl="1"/>
            <a:r>
              <a:rPr lang="es-ES" sz="1600" dirty="0"/>
              <a:t>Seguridad en </a:t>
            </a:r>
            <a:r>
              <a:rPr lang="es-ES" sz="1600" dirty="0" err="1"/>
              <a:t>Rest</a:t>
            </a:r>
            <a:endParaRPr lang="es-ES" sz="1600" dirty="0"/>
          </a:p>
          <a:p>
            <a:pPr lvl="1"/>
            <a:endParaRPr lang="es-ES" sz="1600" dirty="0"/>
          </a:p>
          <a:p>
            <a:pPr lvl="2"/>
            <a:r>
              <a:rPr lang="es-ES" sz="1400" dirty="0" err="1">
                <a:solidFill>
                  <a:schemeClr val="accent4">
                    <a:lumMod val="60000"/>
                    <a:lumOff val="40000"/>
                  </a:schemeClr>
                </a:solidFill>
              </a:rPr>
              <a:t>Rest</a:t>
            </a:r>
            <a:r>
              <a:rPr lang="es-ES" sz="1400" dirty="0">
                <a:solidFill>
                  <a:schemeClr val="accent4">
                    <a:lumMod val="60000"/>
                    <a:lumOff val="40000"/>
                  </a:schemeClr>
                </a:solidFill>
              </a:rPr>
              <a:t> también nos proporciona la seguridad para la protección de datos y la integridad de las aplicaciones. </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1-Autenticacion: Tenemos los métodos de acceso mediante tokens de acceso, </a:t>
            </a:r>
            <a:r>
              <a:rPr lang="es-ES" sz="1400" dirty="0" err="1">
                <a:solidFill>
                  <a:schemeClr val="accent4">
                    <a:lumMod val="60000"/>
                    <a:lumOff val="40000"/>
                  </a:schemeClr>
                </a:solidFill>
              </a:rPr>
              <a:t>Oauth</a:t>
            </a:r>
            <a:r>
              <a:rPr lang="es-ES" sz="1400" dirty="0">
                <a:solidFill>
                  <a:schemeClr val="accent4">
                    <a:lumMod val="60000"/>
                    <a:lumOff val="40000"/>
                  </a:schemeClr>
                </a:solidFill>
              </a:rPr>
              <a:t> y la autenticación basada en API </a:t>
            </a:r>
            <a:r>
              <a:rPr lang="es-ES" sz="1400" dirty="0" err="1">
                <a:solidFill>
                  <a:schemeClr val="accent4">
                    <a:lumMod val="60000"/>
                    <a:lumOff val="40000"/>
                  </a:schemeClr>
                </a:solidFill>
              </a:rPr>
              <a:t>Keys</a:t>
            </a:r>
            <a:r>
              <a:rPr lang="es-ES" sz="1400" dirty="0">
                <a:solidFill>
                  <a:schemeClr val="accent4">
                    <a:lumMod val="60000"/>
                    <a:lumOff val="40000"/>
                  </a:schemeClr>
                </a:solidFill>
              </a:rPr>
              <a:t>.</a:t>
            </a:r>
          </a:p>
          <a:p>
            <a:pPr lvl="2"/>
            <a:r>
              <a:rPr lang="es-ES" sz="1400" dirty="0">
                <a:solidFill>
                  <a:schemeClr val="accent4">
                    <a:lumMod val="60000"/>
                    <a:lumOff val="40000"/>
                  </a:schemeClr>
                </a:solidFill>
              </a:rPr>
              <a:t>2- Autorización: Permite el establecimiento de </a:t>
            </a:r>
            <a:r>
              <a:rPr lang="es-ES" sz="1400" dirty="0" err="1">
                <a:solidFill>
                  <a:schemeClr val="accent4">
                    <a:lumMod val="60000"/>
                    <a:lumOff val="40000"/>
                  </a:schemeClr>
                </a:solidFill>
              </a:rPr>
              <a:t>de</a:t>
            </a:r>
            <a:r>
              <a:rPr lang="es-ES" sz="1400" dirty="0">
                <a:solidFill>
                  <a:schemeClr val="accent4">
                    <a:lumMod val="60000"/>
                    <a:lumOff val="40000"/>
                  </a:schemeClr>
                </a:solidFill>
              </a:rPr>
              <a:t> roles, permisos y políticas de acceso. </a:t>
            </a:r>
          </a:p>
          <a:p>
            <a:pPr lvl="2"/>
            <a:r>
              <a:rPr lang="es-ES" sz="1400" dirty="0">
                <a:solidFill>
                  <a:schemeClr val="accent4">
                    <a:lumMod val="60000"/>
                    <a:lumOff val="40000"/>
                  </a:schemeClr>
                </a:solidFill>
              </a:rPr>
              <a:t>3- HTTPS: Utilizar conexiones seguras mediante el protocolo HTTPS(TLS) para cifrar la comunicación entre clientes y servidores, evitando así la exposición de datos sensibles. </a:t>
            </a:r>
          </a:p>
          <a:p>
            <a:pPr lvl="2"/>
            <a:r>
              <a:rPr lang="es-ES" sz="1400" dirty="0">
                <a:solidFill>
                  <a:schemeClr val="accent4">
                    <a:lumMod val="60000"/>
                    <a:lumOff val="40000"/>
                  </a:schemeClr>
                </a:solidFill>
              </a:rPr>
              <a:t>4- Protección frente ataques: Implementar medidas de seguridad contra ataques comunes como pueden ser CSRF o el CORS. </a:t>
            </a:r>
          </a:p>
          <a:p>
            <a:pPr lvl="2"/>
            <a:r>
              <a:rPr lang="es-ES" sz="1400" dirty="0">
                <a:solidFill>
                  <a:schemeClr val="accent4">
                    <a:lumMod val="60000"/>
                    <a:lumOff val="40000"/>
                  </a:schemeClr>
                </a:solidFill>
              </a:rPr>
              <a:t>5- </a:t>
            </a:r>
            <a:r>
              <a:rPr lang="es-ES" sz="1400" dirty="0" err="1">
                <a:solidFill>
                  <a:schemeClr val="accent4">
                    <a:lumMod val="60000"/>
                    <a:lumOff val="40000"/>
                  </a:schemeClr>
                </a:solidFill>
              </a:rPr>
              <a:t>Validacion</a:t>
            </a:r>
            <a:r>
              <a:rPr lang="es-ES" sz="1400" dirty="0">
                <a:solidFill>
                  <a:schemeClr val="accent4">
                    <a:lumMod val="60000"/>
                    <a:lumOff val="40000"/>
                  </a:schemeClr>
                </a:solidFill>
              </a:rPr>
              <a:t> de datos que entran y salen para evitar posibles vulnerabilidades y ataques. </a:t>
            </a: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9984" y="782943"/>
            <a:ext cx="5383794" cy="134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02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964040"/>
            <a:ext cx="9366060" cy="6401753"/>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Solo indicar que todo lo aprendido en las lecciones anteriores nos sirve para realizar nuestra primera aplicación </a:t>
            </a:r>
            <a:r>
              <a:rPr lang="es-ES" sz="1200" dirty="0" err="1">
                <a:solidFill>
                  <a:schemeClr val="accent4">
                    <a:lumMod val="60000"/>
                    <a:lumOff val="40000"/>
                  </a:schemeClr>
                </a:solidFill>
              </a:rPr>
              <a:t>Rest</a:t>
            </a:r>
            <a:r>
              <a:rPr lang="es-ES" sz="1200" dirty="0">
                <a:solidFill>
                  <a:schemeClr val="accent4">
                    <a:lumMod val="60000"/>
                    <a:lumOff val="40000"/>
                  </a:schemeClr>
                </a:solidFill>
              </a:rPr>
              <a:t> en Spring.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Vamos a ver el paso a paso de cada proceso.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	Necesidades: </a:t>
            </a:r>
            <a:r>
              <a:rPr lang="es-ES" sz="1200" dirty="0"/>
              <a:t>Java 17</a:t>
            </a:r>
          </a:p>
          <a:p>
            <a:pPr lvl="1"/>
            <a:r>
              <a:rPr lang="es-ES" sz="1200" dirty="0">
                <a:solidFill>
                  <a:schemeClr val="accent4">
                    <a:lumMod val="60000"/>
                    <a:lumOff val="40000"/>
                  </a:schemeClr>
                </a:solidFill>
              </a:rPr>
              <a:t>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	</a:t>
            </a:r>
          </a:p>
          <a:p>
            <a:pPr lvl="1"/>
            <a:r>
              <a:rPr lang="es-ES" sz="1200" dirty="0">
                <a:solidFill>
                  <a:schemeClr val="accent4">
                    <a:lumMod val="60000"/>
                    <a:lumOff val="40000"/>
                  </a:schemeClr>
                </a:solidFill>
              </a:rPr>
              <a:t>	Dependencias:</a:t>
            </a:r>
          </a:p>
          <a:p>
            <a:pPr lvl="1"/>
            <a:r>
              <a:rPr lang="es-ES" sz="1200" dirty="0">
                <a:solidFill>
                  <a:schemeClr val="accent4">
                    <a:lumMod val="60000"/>
                    <a:lumOff val="40000"/>
                  </a:schemeClr>
                </a:solidFill>
              </a:rPr>
              <a:t>				</a:t>
            </a:r>
            <a:r>
              <a:rPr lang="es-ES" sz="1200" dirty="0"/>
              <a:t>Spring Web</a:t>
            </a:r>
          </a:p>
          <a:p>
            <a:pPr lvl="1"/>
            <a:r>
              <a:rPr lang="es-ES" sz="1200" dirty="0"/>
              <a:t>				Spring </a:t>
            </a:r>
            <a:r>
              <a:rPr lang="es-ES" sz="1200" dirty="0" err="1"/>
              <a:t>Devtools</a:t>
            </a:r>
            <a:endParaRPr lang="es-ES" sz="1200" dirty="0"/>
          </a:p>
          <a:p>
            <a:pPr lvl="1"/>
            <a:r>
              <a:rPr lang="es-ES" sz="1200" dirty="0"/>
              <a:t>				Spring </a:t>
            </a:r>
            <a:r>
              <a:rPr lang="es-ES" sz="1200" dirty="0" err="1"/>
              <a:t>MySqlDriver</a:t>
            </a:r>
            <a:endParaRPr lang="es-ES" sz="1200" dirty="0"/>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	</a:t>
            </a: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23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964040"/>
            <a:ext cx="9366060" cy="843307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Paso a paso por componente. </a:t>
            </a:r>
          </a:p>
          <a:p>
            <a:pPr lvl="1"/>
            <a:endParaRPr lang="es-ES" sz="1200" dirty="0">
              <a:solidFill>
                <a:schemeClr val="accent4">
                  <a:lumMod val="60000"/>
                  <a:lumOff val="40000"/>
                </a:schemeClr>
              </a:solidFill>
            </a:endParaRPr>
          </a:p>
          <a:p>
            <a:pPr lvl="1"/>
            <a:endParaRPr lang="es-ES" sz="1200" dirty="0">
              <a:solidFill>
                <a:srgbClr val="FF0000"/>
              </a:solidFill>
            </a:endParaRPr>
          </a:p>
          <a:p>
            <a:pPr lvl="1"/>
            <a:r>
              <a:rPr lang="es-ES" sz="1200" dirty="0">
                <a:solidFill>
                  <a:srgbClr val="FF0000"/>
                </a:solidFill>
              </a:rPr>
              <a:t>Controlador</a:t>
            </a:r>
          </a:p>
          <a:p>
            <a:pPr lvl="1"/>
            <a:endParaRPr lang="es-ES" sz="1200" dirty="0"/>
          </a:p>
          <a:p>
            <a:pPr lvl="1"/>
            <a:r>
              <a:rPr lang="es-ES" sz="1200" dirty="0"/>
              <a:t>Para el controlador en el modelo MVC antiguo usábamos </a:t>
            </a:r>
            <a:r>
              <a:rPr lang="es-ES" sz="1200" dirty="0">
                <a:solidFill>
                  <a:schemeClr val="accent3">
                    <a:lumMod val="75000"/>
                  </a:schemeClr>
                </a:solidFill>
              </a:rPr>
              <a:t>@Controller. </a:t>
            </a:r>
            <a:r>
              <a:rPr lang="es-ES" sz="1200" dirty="0"/>
              <a:t>Ahora usamos.</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@RestController</a:t>
            </a:r>
          </a:p>
          <a:p>
            <a:pPr lvl="1"/>
            <a:endParaRPr lang="es-ES" sz="1200" dirty="0"/>
          </a:p>
          <a:p>
            <a:pPr lvl="1"/>
            <a:r>
              <a:rPr lang="es-ES" sz="1200" dirty="0"/>
              <a:t>A partir de Spring 4.0 Se introdujo la anotación @RestController para simplificar la creación de servicios web </a:t>
            </a:r>
            <a:r>
              <a:rPr lang="es-ES" sz="1200" dirty="0" err="1">
                <a:solidFill>
                  <a:srgbClr val="FF0000"/>
                </a:solidFill>
              </a:rPr>
              <a:t>RestFul</a:t>
            </a:r>
            <a:r>
              <a:rPr lang="es-ES" sz="1200" dirty="0"/>
              <a:t>. </a:t>
            </a:r>
          </a:p>
          <a:p>
            <a:pPr lvl="1"/>
            <a:r>
              <a:rPr lang="es-ES" sz="1200" dirty="0"/>
              <a:t>Es una anotación que combina </a:t>
            </a:r>
            <a:r>
              <a:rPr lang="es-ES" sz="1200" dirty="0">
                <a:solidFill>
                  <a:srgbClr val="FF0000"/>
                </a:solidFill>
              </a:rPr>
              <a:t>@Controller </a:t>
            </a:r>
            <a:r>
              <a:rPr lang="es-ES" sz="1200" dirty="0"/>
              <a:t>y </a:t>
            </a:r>
            <a:r>
              <a:rPr lang="es-ES" sz="1200" dirty="0">
                <a:solidFill>
                  <a:srgbClr val="FF0000"/>
                </a:solidFill>
              </a:rPr>
              <a:t>@ResponseBody</a:t>
            </a:r>
            <a:r>
              <a:rPr lang="es-ES" sz="1200" dirty="0"/>
              <a:t>, lo que elimina la necesidad de añadir la anotación de </a:t>
            </a:r>
            <a:r>
              <a:rPr lang="es-ES" sz="1200" dirty="0">
                <a:solidFill>
                  <a:srgbClr val="FF0000"/>
                </a:solidFill>
              </a:rPr>
              <a:t>@ResponseBody. </a:t>
            </a:r>
          </a:p>
          <a:p>
            <a:pPr lvl="1"/>
            <a:endParaRPr lang="es-ES" sz="1200" dirty="0">
              <a:solidFill>
                <a:srgbClr val="FF0000"/>
              </a:solidFill>
            </a:endParaRPr>
          </a:p>
          <a:p>
            <a:pPr lvl="1"/>
            <a:r>
              <a:rPr lang="es-ES" sz="1200" dirty="0"/>
              <a:t>En  este caso con la anotación @ResponseBody lo que hacíamos indicar que el valor devuelto de la petición tiene que estar ligado directamente al cuerpo de la respuesta de la HTTP, en vez de ser representado o enviado a una vista.</a:t>
            </a:r>
          </a:p>
          <a:p>
            <a:pPr lvl="1"/>
            <a:endParaRPr lang="es-ES" sz="1200" dirty="0"/>
          </a:p>
          <a:p>
            <a:pPr lvl="1"/>
            <a:r>
              <a:rPr lang="es-ES" sz="1200" dirty="0"/>
              <a:t>Ahora sabemos que cuando enviemos una respuesta, la información ira en el </a:t>
            </a:r>
            <a:r>
              <a:rPr lang="es-ES" sz="1200" dirty="0" err="1"/>
              <a:t>body</a:t>
            </a:r>
            <a:r>
              <a:rPr lang="es-ES" sz="1200" dirty="0"/>
              <a:t> de la petición http. </a:t>
            </a:r>
          </a:p>
          <a:p>
            <a:pPr lvl="1"/>
            <a:endParaRPr lang="es-ES" sz="1200" dirty="0"/>
          </a:p>
          <a:p>
            <a:pPr lvl="1"/>
            <a:endParaRPr lang="es-ES" sz="1200" dirty="0">
              <a:solidFill>
                <a:srgbClr val="FF0000"/>
              </a:solidFill>
            </a:endParaRPr>
          </a:p>
          <a:p>
            <a:pPr lvl="1"/>
            <a:endParaRPr lang="es-ES" sz="1200"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9FA08760-6E4D-3C8C-6921-628C38C41BB1}"/>
              </a:ext>
            </a:extLst>
          </p:cNvPr>
          <p:cNvPicPr>
            <a:picLocks noChangeAspect="1"/>
          </p:cNvPicPr>
          <p:nvPr/>
        </p:nvPicPr>
        <p:blipFill>
          <a:blip r:embed="rId5"/>
          <a:stretch>
            <a:fillRect/>
          </a:stretch>
        </p:blipFill>
        <p:spPr>
          <a:xfrm>
            <a:off x="8457528" y="631334"/>
            <a:ext cx="3222022" cy="1938733"/>
          </a:xfrm>
          <a:prstGeom prst="rect">
            <a:avLst/>
          </a:prstGeom>
        </p:spPr>
      </p:pic>
      <p:pic>
        <p:nvPicPr>
          <p:cNvPr id="7" name="Imagen 6">
            <a:extLst>
              <a:ext uri="{FF2B5EF4-FFF2-40B4-BE49-F238E27FC236}">
                <a16:creationId xmlns:a16="http://schemas.microsoft.com/office/drawing/2014/main" id="{396245FD-52AC-4745-1BE1-B1050D30F3CB}"/>
              </a:ext>
            </a:extLst>
          </p:cNvPr>
          <p:cNvPicPr>
            <a:picLocks noChangeAspect="1"/>
          </p:cNvPicPr>
          <p:nvPr/>
        </p:nvPicPr>
        <p:blipFill>
          <a:blip r:embed="rId6"/>
          <a:stretch>
            <a:fillRect/>
          </a:stretch>
        </p:blipFill>
        <p:spPr>
          <a:xfrm>
            <a:off x="5744805" y="631334"/>
            <a:ext cx="2648320" cy="1038370"/>
          </a:xfrm>
          <a:prstGeom prst="rect">
            <a:avLst/>
          </a:prstGeom>
        </p:spPr>
      </p:pic>
    </p:spTree>
    <p:extLst>
      <p:ext uri="{BB962C8B-B14F-4D97-AF65-F5344CB8AC3E}">
        <p14:creationId xmlns:p14="http://schemas.microsoft.com/office/powerpoint/2010/main" val="1844639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2760</TotalTime>
  <Words>5536</Words>
  <Application>Microsoft Office PowerPoint</Application>
  <PresentationFormat>Panorámica</PresentationFormat>
  <Paragraphs>1918</Paragraphs>
  <Slides>43</Slides>
  <Notes>42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43</vt:i4>
      </vt:variant>
    </vt:vector>
  </HeadingPairs>
  <TitlesOfParts>
    <vt:vector size="50" baseType="lpstr">
      <vt:lpstr>Arial</vt:lpstr>
      <vt:lpstr>Calibri</vt:lpstr>
      <vt:lpstr>Century Gothic</vt:lpstr>
      <vt:lpstr>Consolas</vt:lpstr>
      <vt:lpstr>Titillium Web</vt:lpstr>
      <vt:lpstr>Wingdings</vt:lpstr>
      <vt:lpstr>Malla</vt:lpstr>
      <vt:lpstr> CURSO FORMACION EN spring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Antonio Miguel Pardo Ruiz</dc:creator>
  <cp:lastModifiedBy>Antonio Miguel Pardo Ruiz</cp:lastModifiedBy>
  <cp:revision>181</cp:revision>
  <dcterms:created xsi:type="dcterms:W3CDTF">2023-10-19T16:07:48Z</dcterms:created>
  <dcterms:modified xsi:type="dcterms:W3CDTF">2024-01-10T16:14:52Z</dcterms:modified>
</cp:coreProperties>
</file>