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303" r:id="rId3"/>
    <p:sldId id="304" r:id="rId4"/>
    <p:sldId id="305" r:id="rId5"/>
    <p:sldId id="306" r:id="rId6"/>
    <p:sldId id="310" r:id="rId7"/>
    <p:sldId id="311" r:id="rId8"/>
    <p:sldId id="312" r:id="rId9"/>
    <p:sldId id="307" r:id="rId10"/>
    <p:sldId id="308" r:id="rId11"/>
    <p:sldId id="313" r:id="rId12"/>
    <p:sldId id="309" r:id="rId13"/>
    <p:sldId id="314" r:id="rId14"/>
    <p:sldId id="315" r:id="rId15"/>
    <p:sldId id="316" r:id="rId16"/>
    <p:sldId id="31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4E8B3-BC3D-4B17-AD72-6EEF0757A344}" type="datetimeFigureOut">
              <a:rPr lang="es-ES" smtClean="0"/>
              <a:t>12/01/2024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12D9C-889D-4610-A762-E75BDBE57ED2}" type="slidenum">
              <a:rPr lang="es-ES" smtClean="0"/>
              <a:t>‹Nº›</a:t>
            </a:fld>
            <a:endParaRPr lang="es-ES"/>
          </a:p>
        </p:txBody>
      </p:sp>
    </p:spTree>
    <p:extLst>
      <p:ext uri="{BB962C8B-B14F-4D97-AF65-F5344CB8AC3E}">
        <p14:creationId xmlns:p14="http://schemas.microsoft.com/office/powerpoint/2010/main" val="102096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a:t>
            </a:fld>
            <a:endParaRPr lang="es-ES"/>
          </a:p>
        </p:txBody>
      </p:sp>
    </p:spTree>
    <p:extLst>
      <p:ext uri="{BB962C8B-B14F-4D97-AF65-F5344CB8AC3E}">
        <p14:creationId xmlns:p14="http://schemas.microsoft.com/office/powerpoint/2010/main" val="868468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11</a:t>
            </a:fld>
            <a:endParaRPr lang="es-ES"/>
          </a:p>
        </p:txBody>
      </p:sp>
    </p:spTree>
    <p:extLst>
      <p:ext uri="{BB962C8B-B14F-4D97-AF65-F5344CB8AC3E}">
        <p14:creationId xmlns:p14="http://schemas.microsoft.com/office/powerpoint/2010/main" val="96926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12</a:t>
            </a:fld>
            <a:endParaRPr lang="es-ES"/>
          </a:p>
        </p:txBody>
      </p:sp>
    </p:spTree>
    <p:extLst>
      <p:ext uri="{BB962C8B-B14F-4D97-AF65-F5344CB8AC3E}">
        <p14:creationId xmlns:p14="http://schemas.microsoft.com/office/powerpoint/2010/main" val="1023758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13</a:t>
            </a:fld>
            <a:endParaRPr lang="es-ES"/>
          </a:p>
        </p:txBody>
      </p:sp>
    </p:spTree>
    <p:extLst>
      <p:ext uri="{BB962C8B-B14F-4D97-AF65-F5344CB8AC3E}">
        <p14:creationId xmlns:p14="http://schemas.microsoft.com/office/powerpoint/2010/main" val="4242505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14</a:t>
            </a:fld>
            <a:endParaRPr lang="es-ES"/>
          </a:p>
        </p:txBody>
      </p:sp>
    </p:spTree>
    <p:extLst>
      <p:ext uri="{BB962C8B-B14F-4D97-AF65-F5344CB8AC3E}">
        <p14:creationId xmlns:p14="http://schemas.microsoft.com/office/powerpoint/2010/main" val="3792707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15</a:t>
            </a:fld>
            <a:endParaRPr lang="es-ES"/>
          </a:p>
        </p:txBody>
      </p:sp>
    </p:spTree>
    <p:extLst>
      <p:ext uri="{BB962C8B-B14F-4D97-AF65-F5344CB8AC3E}">
        <p14:creationId xmlns:p14="http://schemas.microsoft.com/office/powerpoint/2010/main" val="2935212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16</a:t>
            </a:fld>
            <a:endParaRPr lang="es-ES"/>
          </a:p>
        </p:txBody>
      </p:sp>
    </p:spTree>
    <p:extLst>
      <p:ext uri="{BB962C8B-B14F-4D97-AF65-F5344CB8AC3E}">
        <p14:creationId xmlns:p14="http://schemas.microsoft.com/office/powerpoint/2010/main" val="4209827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a:t>
            </a:fld>
            <a:endParaRPr lang="es-ES"/>
          </a:p>
        </p:txBody>
      </p:sp>
    </p:spTree>
    <p:extLst>
      <p:ext uri="{BB962C8B-B14F-4D97-AF65-F5344CB8AC3E}">
        <p14:creationId xmlns:p14="http://schemas.microsoft.com/office/powerpoint/2010/main" val="1299251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4</a:t>
            </a:fld>
            <a:endParaRPr lang="es-ES"/>
          </a:p>
        </p:txBody>
      </p:sp>
    </p:spTree>
    <p:extLst>
      <p:ext uri="{BB962C8B-B14F-4D97-AF65-F5344CB8AC3E}">
        <p14:creationId xmlns:p14="http://schemas.microsoft.com/office/powerpoint/2010/main" val="2169440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5</a:t>
            </a:fld>
            <a:endParaRPr lang="es-ES"/>
          </a:p>
        </p:txBody>
      </p:sp>
    </p:spTree>
    <p:extLst>
      <p:ext uri="{BB962C8B-B14F-4D97-AF65-F5344CB8AC3E}">
        <p14:creationId xmlns:p14="http://schemas.microsoft.com/office/powerpoint/2010/main" val="106122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6</a:t>
            </a:fld>
            <a:endParaRPr lang="es-ES"/>
          </a:p>
        </p:txBody>
      </p:sp>
    </p:spTree>
    <p:extLst>
      <p:ext uri="{BB962C8B-B14F-4D97-AF65-F5344CB8AC3E}">
        <p14:creationId xmlns:p14="http://schemas.microsoft.com/office/powerpoint/2010/main" val="59440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7</a:t>
            </a:fld>
            <a:endParaRPr lang="es-ES"/>
          </a:p>
        </p:txBody>
      </p:sp>
    </p:spTree>
    <p:extLst>
      <p:ext uri="{BB962C8B-B14F-4D97-AF65-F5344CB8AC3E}">
        <p14:creationId xmlns:p14="http://schemas.microsoft.com/office/powerpoint/2010/main" val="304163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8</a:t>
            </a:fld>
            <a:endParaRPr lang="es-ES"/>
          </a:p>
        </p:txBody>
      </p:sp>
    </p:spTree>
    <p:extLst>
      <p:ext uri="{BB962C8B-B14F-4D97-AF65-F5344CB8AC3E}">
        <p14:creationId xmlns:p14="http://schemas.microsoft.com/office/powerpoint/2010/main" val="927166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9</a:t>
            </a:fld>
            <a:endParaRPr lang="es-ES"/>
          </a:p>
        </p:txBody>
      </p:sp>
    </p:spTree>
    <p:extLst>
      <p:ext uri="{BB962C8B-B14F-4D97-AF65-F5344CB8AC3E}">
        <p14:creationId xmlns:p14="http://schemas.microsoft.com/office/powerpoint/2010/main" val="1909712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10</a:t>
            </a:fld>
            <a:endParaRPr lang="es-ES"/>
          </a:p>
        </p:txBody>
      </p:sp>
    </p:spTree>
    <p:extLst>
      <p:ext uri="{BB962C8B-B14F-4D97-AF65-F5344CB8AC3E}">
        <p14:creationId xmlns:p14="http://schemas.microsoft.com/office/powerpoint/2010/main" val="53570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40722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12/01/2024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51005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223431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70700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12148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6683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820642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36022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66639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78035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77085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D7214D7-428D-4601-A337-8B3EF9271EE1}" type="datetimeFigureOut">
              <a:rPr lang="es-ES" smtClean="0"/>
              <a:t>12/01/2024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31846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D7214D7-428D-4601-A337-8B3EF9271EE1}" type="datetimeFigureOut">
              <a:rPr lang="es-ES" smtClean="0"/>
              <a:t>12/01/2024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239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D7214D7-428D-4601-A337-8B3EF9271EE1}" type="datetimeFigureOut">
              <a:rPr lang="es-ES" smtClean="0"/>
              <a:t>12/01/2024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12196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14D7-428D-4601-A337-8B3EF9271EE1}" type="datetimeFigureOut">
              <a:rPr lang="es-ES" smtClean="0"/>
              <a:t>12/01/2024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9701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12/01/2024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25055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CD7214D7-428D-4601-A337-8B3EF9271EE1}" type="datetimeFigureOut">
              <a:rPr lang="es-ES" smtClean="0"/>
              <a:t>12/01/2024</a:t>
            </a:fld>
            <a:endParaRPr lang="es-ES"/>
          </a:p>
        </p:txBody>
      </p:sp>
      <p:sp>
        <p:nvSpPr>
          <p:cNvPr id="6" name="Footer Placeholder 5"/>
          <p:cNvSpPr>
            <a:spLocks noGrp="1"/>
          </p:cNvSpPr>
          <p:nvPr>
            <p:ph type="ftr" sz="quarter" idx="11"/>
          </p:nvPr>
        </p:nvSpPr>
        <p:spPr>
          <a:xfrm>
            <a:off x="1141412" y="5883275"/>
            <a:ext cx="5105400" cy="365125"/>
          </a:xfrm>
        </p:spPr>
        <p:txBody>
          <a:bodyPr/>
          <a:lstStyle/>
          <a:p>
            <a:endParaRPr lang="es-ES"/>
          </a:p>
        </p:txBody>
      </p:sp>
      <p:sp>
        <p:nvSpPr>
          <p:cNvPr id="7" name="Slide Number Placeholder 6"/>
          <p:cNvSpPr>
            <a:spLocks noGrp="1"/>
          </p:cNvSpPr>
          <p:nvPr>
            <p:ph type="sldNum" sz="quarter" idx="12"/>
          </p:nvPr>
        </p:nvSpPr>
        <p:spPr>
          <a:xfrm>
            <a:off x="10742612" y="5883275"/>
            <a:ext cx="322567" cy="365125"/>
          </a:xfrm>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02450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D7214D7-428D-4601-A337-8B3EF9271EE1}" type="datetimeFigureOut">
              <a:rPr lang="es-ES" smtClean="0"/>
              <a:t>12/01/2024</a:t>
            </a:fld>
            <a:endParaRPr lang="es-E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E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830780A-7C6A-4F0F-8117-C4C44C7330A5}" type="slidenum">
              <a:rPr lang="es-ES" smtClean="0"/>
              <a:t>‹Nº›</a:t>
            </a:fld>
            <a:endParaRPr lang="es-ES"/>
          </a:p>
        </p:txBody>
      </p:sp>
    </p:spTree>
    <p:extLst>
      <p:ext uri="{BB962C8B-B14F-4D97-AF65-F5344CB8AC3E}">
        <p14:creationId xmlns:p14="http://schemas.microsoft.com/office/powerpoint/2010/main" val="31046262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spring.io/guides/gs/accessing-data-jpa/"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jpe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D987E-AC81-5B07-D38F-36002AD580E7}"/>
              </a:ext>
            </a:extLst>
          </p:cNvPr>
          <p:cNvSpPr>
            <a:spLocks noGrp="1"/>
          </p:cNvSpPr>
          <p:nvPr>
            <p:ph type="ctrTitle"/>
          </p:nvPr>
        </p:nvSpPr>
        <p:spPr/>
        <p:txBody>
          <a:bodyPr>
            <a:normAutofit/>
          </a:bodyPr>
          <a:lstStyle/>
          <a:p>
            <a:r>
              <a:rPr lang="es-ES" dirty="0"/>
              <a:t> CURSO FORMACION EN </a:t>
            </a:r>
            <a:r>
              <a:rPr lang="es-ES" dirty="0" err="1"/>
              <a:t>spring</a:t>
            </a:r>
            <a:r>
              <a:rPr lang="es-ES" dirty="0"/>
              <a:t> java</a:t>
            </a:r>
          </a:p>
        </p:txBody>
      </p:sp>
      <p:sp>
        <p:nvSpPr>
          <p:cNvPr id="3" name="Subtítulo 2">
            <a:extLst>
              <a:ext uri="{FF2B5EF4-FFF2-40B4-BE49-F238E27FC236}">
                <a16:creationId xmlns:a16="http://schemas.microsoft.com/office/drawing/2014/main" id="{0A0FF4A9-3AD2-C3C2-7206-56C12AAC7510}"/>
              </a:ext>
            </a:extLst>
          </p:cNvPr>
          <p:cNvSpPr>
            <a:spLocks noGrp="1"/>
          </p:cNvSpPr>
          <p:nvPr>
            <p:ph type="subTitle" idx="1"/>
          </p:nvPr>
        </p:nvSpPr>
        <p:spPr/>
        <p:txBody>
          <a:bodyPr/>
          <a:lstStyle/>
          <a:p>
            <a:r>
              <a:rPr lang="es-ES" dirty="0"/>
              <a:t>CURSO 2024</a:t>
            </a:r>
          </a:p>
        </p:txBody>
      </p:sp>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705" y="6011201"/>
            <a:ext cx="807968" cy="8079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ring | Home">
            <a:extLst>
              <a:ext uri="{FF2B5EF4-FFF2-40B4-BE49-F238E27FC236}">
                <a16:creationId xmlns:a16="http://schemas.microsoft.com/office/drawing/2014/main" id="{1B53E5CD-C494-D3B0-47A5-2DBE7C154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948" y="310628"/>
            <a:ext cx="3464510" cy="173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63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891673" y="1797404"/>
            <a:ext cx="9079954" cy="747897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solidFill>
                  <a:schemeClr val="accent3">
                    <a:lumMod val="75000"/>
                  </a:schemeClr>
                </a:solidFill>
                <a:latin typeface="Titillium Web" panose="00000500000000000000" pitchFamily="2" charset="0"/>
                <a:sym typeface="Wingdings" panose="05000000000000000000" pitchFamily="2" charset="2"/>
              </a:rPr>
              <a:t>Integracion</a:t>
            </a:r>
            <a:r>
              <a:rPr lang="es-ES" sz="1200" dirty="0">
                <a:solidFill>
                  <a:schemeClr val="accent3">
                    <a:lumMod val="75000"/>
                  </a:schemeClr>
                </a:solidFill>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Es una implementación concreta de la especificación de JPA. La mas usada. Define las peculiaridades que define</a:t>
            </a:r>
          </a:p>
          <a:p>
            <a:pPr lvl="1"/>
            <a:r>
              <a:rPr lang="es-ES" sz="1200" dirty="0">
                <a:latin typeface="Titillium Web" panose="00000500000000000000" pitchFamily="2" charset="0"/>
                <a:sym typeface="Wingdings" panose="05000000000000000000" pitchFamily="2" charset="2"/>
              </a:rPr>
              <a:t>JPA.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https://jakartaee.github.io/persistence/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Simplifica el trabajo de acceso a datos porque te permite utilizar objetos directamente y te evita las</a:t>
            </a:r>
          </a:p>
          <a:p>
            <a:pPr lvl="1"/>
            <a:r>
              <a:rPr lang="es-ES" sz="1200" dirty="0">
                <a:latin typeface="Titillium Web" panose="00000500000000000000" pitchFamily="2" charset="0"/>
                <a:sym typeface="Wingdings" panose="05000000000000000000" pitchFamily="2" charset="2"/>
              </a:rPr>
              <a:t>Consultas SQL y el mapeo de estas.  Es mas difícil de aprender que JDBC.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78324E96-F175-645C-C0B8-E3F4BA4B131F}"/>
              </a:ext>
            </a:extLst>
          </p:cNvPr>
          <p:cNvPicPr>
            <a:picLocks noChangeAspect="1"/>
          </p:cNvPicPr>
          <p:nvPr/>
        </p:nvPicPr>
        <p:blipFill>
          <a:blip r:embed="rId5"/>
          <a:stretch>
            <a:fillRect/>
          </a:stretch>
        </p:blipFill>
        <p:spPr>
          <a:xfrm>
            <a:off x="8620210" y="639780"/>
            <a:ext cx="2318136" cy="3750774"/>
          </a:xfrm>
          <a:prstGeom prst="rect">
            <a:avLst/>
          </a:prstGeom>
        </p:spPr>
      </p:pic>
    </p:spTree>
    <p:extLst>
      <p:ext uri="{BB962C8B-B14F-4D97-AF65-F5344CB8AC3E}">
        <p14:creationId xmlns:p14="http://schemas.microsoft.com/office/powerpoint/2010/main" val="45827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891673" y="1797404"/>
            <a:ext cx="9079954" cy="618630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solidFill>
                  <a:schemeClr val="accent3">
                    <a:lumMod val="75000"/>
                  </a:schemeClr>
                </a:solidFill>
                <a:latin typeface="Titillium Web" panose="00000500000000000000" pitchFamily="2" charset="0"/>
                <a:sym typeface="Wingdings" panose="05000000000000000000" pitchFamily="2" charset="2"/>
              </a:rPr>
              <a:t>Integracion</a:t>
            </a:r>
            <a:r>
              <a:rPr lang="es-ES" sz="1200" dirty="0">
                <a:solidFill>
                  <a:schemeClr val="accent3">
                    <a:lumMod val="75000"/>
                  </a:schemeClr>
                </a:solidFill>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¿Cómo utilizar en mi proyecto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a:t>
            </a: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338412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JPA</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882620" y="1797403"/>
            <a:ext cx="9079954" cy="766363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DATA JPA</a:t>
            </a: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Proporciona un conjunto de abstracciones y convenciones para simplificar la implementación de repositorios</a:t>
            </a:r>
          </a:p>
          <a:p>
            <a:pPr lvl="1"/>
            <a:r>
              <a:rPr lang="es-ES" sz="1200" dirty="0">
                <a:latin typeface="Titillium Web" panose="00000500000000000000" pitchFamily="2" charset="0"/>
                <a:sym typeface="Wingdings" panose="05000000000000000000" pitchFamily="2" charset="2"/>
              </a:rPr>
              <a:t>De datos. Spring Data genera automáticamente implementaciones para los métodos de consulta comunes</a:t>
            </a:r>
          </a:p>
          <a:p>
            <a:pPr lvl="1"/>
            <a:r>
              <a:rPr lang="es-ES" sz="1200" dirty="0">
                <a:latin typeface="Titillium Web" panose="00000500000000000000" pitchFamily="2" charset="0"/>
                <a:sym typeface="Wingdings" panose="05000000000000000000" pitchFamily="2" charset="2"/>
              </a:rPr>
              <a:t>En tus interfaces de repositorio, ahorra tiempo, pero requiere que uses por debajo alguna implementación de JPA</a:t>
            </a:r>
          </a:p>
          <a:p>
            <a:pPr lvl="1"/>
            <a:r>
              <a:rPr lang="es-ES" sz="1200" dirty="0">
                <a:latin typeface="Titillium Web" panose="00000500000000000000" pitchFamily="2" charset="0"/>
                <a:sym typeface="Wingdings" panose="05000000000000000000" pitchFamily="2" charset="2"/>
              </a:rPr>
              <a:t>(</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 para realizar las operaciones de base de datos.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Os dejo un manual de configuración de Spring Data JPA. </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hlinkClick r:id="rId5"/>
              </a:rPr>
              <a:t>https://spring.io/guides/gs/accessing-data-jpa/</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69D034A8-1FEB-8F4A-ADD0-86B420C5E04B}"/>
              </a:ext>
            </a:extLst>
          </p:cNvPr>
          <p:cNvPicPr>
            <a:picLocks noChangeAspect="1"/>
          </p:cNvPicPr>
          <p:nvPr/>
        </p:nvPicPr>
        <p:blipFill>
          <a:blip r:embed="rId6"/>
          <a:stretch>
            <a:fillRect/>
          </a:stretch>
        </p:blipFill>
        <p:spPr>
          <a:xfrm>
            <a:off x="8790061" y="719151"/>
            <a:ext cx="1914581" cy="3186891"/>
          </a:xfrm>
          <a:prstGeom prst="rect">
            <a:avLst/>
          </a:prstGeom>
        </p:spPr>
      </p:pic>
    </p:spTree>
    <p:extLst>
      <p:ext uri="{BB962C8B-B14F-4D97-AF65-F5344CB8AC3E}">
        <p14:creationId xmlns:p14="http://schemas.microsoft.com/office/powerpoint/2010/main" val="3798962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JPA</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882620" y="1797403"/>
            <a:ext cx="9079954" cy="784830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DATA JPA</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Definimos la clase </a:t>
            </a:r>
            <a:r>
              <a:rPr lang="es-ES" sz="1200" dirty="0" err="1">
                <a:latin typeface="Titillium Web" panose="00000500000000000000" pitchFamily="2" charset="0"/>
                <a:sym typeface="Wingdings" panose="05000000000000000000" pitchFamily="2" charset="2"/>
              </a:rPr>
              <a:t>Entity</a:t>
            </a:r>
            <a:r>
              <a:rPr lang="es-ES" sz="1200" dirty="0">
                <a:latin typeface="Titillium Web" panose="00000500000000000000" pitchFamily="2" charset="0"/>
                <a:sym typeface="Wingdings" panose="05000000000000000000" pitchFamily="2" charset="2"/>
              </a:rPr>
              <a:t>:</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@Entity.</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Definimos en esa clase, la clave primaria de mi aplicación mediante  @Id.</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@GeneratedValue Definimos la estrategia de generación de valores del campo clave: Existen varios.</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Definimos todos los campos y generamos todos sus </a:t>
            </a:r>
            <a:r>
              <a:rPr lang="es-ES" sz="1200" dirty="0" err="1">
                <a:latin typeface="Titillium Web" panose="00000500000000000000" pitchFamily="2" charset="0"/>
                <a:sym typeface="Wingdings" panose="05000000000000000000" pitchFamily="2" charset="2"/>
              </a:rPr>
              <a:t>getters</a:t>
            </a:r>
            <a:r>
              <a:rPr lang="es-ES" sz="1200" dirty="0">
                <a:latin typeface="Titillium Web" panose="00000500000000000000" pitchFamily="2" charset="0"/>
                <a:sym typeface="Wingdings" panose="05000000000000000000" pitchFamily="2" charset="2"/>
              </a:rPr>
              <a:t> &amp; </a:t>
            </a:r>
            <a:r>
              <a:rPr lang="es-ES" sz="1200" dirty="0" err="1">
                <a:latin typeface="Titillium Web" panose="00000500000000000000" pitchFamily="2" charset="0"/>
                <a:sym typeface="Wingdings" panose="05000000000000000000" pitchFamily="2" charset="2"/>
              </a:rPr>
              <a:t>setters</a:t>
            </a:r>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60D004BC-BFA9-E93A-B3E1-71B743B717F2}"/>
              </a:ext>
            </a:extLst>
          </p:cNvPr>
          <p:cNvPicPr>
            <a:picLocks noChangeAspect="1"/>
          </p:cNvPicPr>
          <p:nvPr/>
        </p:nvPicPr>
        <p:blipFill>
          <a:blip r:embed="rId5"/>
          <a:stretch>
            <a:fillRect/>
          </a:stretch>
        </p:blipFill>
        <p:spPr>
          <a:xfrm>
            <a:off x="6027445" y="1886025"/>
            <a:ext cx="4286848" cy="704948"/>
          </a:xfrm>
          <a:prstGeom prst="rect">
            <a:avLst/>
          </a:prstGeom>
        </p:spPr>
      </p:pic>
    </p:spTree>
    <p:extLst>
      <p:ext uri="{BB962C8B-B14F-4D97-AF65-F5344CB8AC3E}">
        <p14:creationId xmlns:p14="http://schemas.microsoft.com/office/powerpoint/2010/main" val="2176053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DemoRestJPA</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27888" y="1779296"/>
            <a:ext cx="9079954" cy="6740307"/>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DATA JPA</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Creamos una consulta simple.</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de las capacidades de JPA es el hecho de poder implementar o crear procesos de repositorio automáticamente, usando una interfaz de repositorio.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ello necesitaremos usar: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9D052EB3-7635-620E-08EF-ACA85FD23BD8}"/>
              </a:ext>
            </a:extLst>
          </p:cNvPr>
          <p:cNvPicPr>
            <a:picLocks noChangeAspect="1"/>
          </p:cNvPicPr>
          <p:nvPr/>
        </p:nvPicPr>
        <p:blipFill>
          <a:blip r:embed="rId5"/>
          <a:stretch>
            <a:fillRect/>
          </a:stretch>
        </p:blipFill>
        <p:spPr>
          <a:xfrm>
            <a:off x="3947311" y="4084068"/>
            <a:ext cx="6250721" cy="2098585"/>
          </a:xfrm>
          <a:prstGeom prst="rect">
            <a:avLst/>
          </a:prstGeom>
        </p:spPr>
      </p:pic>
    </p:spTree>
    <p:extLst>
      <p:ext uri="{BB962C8B-B14F-4D97-AF65-F5344CB8AC3E}">
        <p14:creationId xmlns:p14="http://schemas.microsoft.com/office/powerpoint/2010/main" val="673344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DemoRestJPA</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27888" y="1779296"/>
            <a:ext cx="9079954" cy="6555641"/>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u="sng" dirty="0">
                <a:latin typeface="Titillium Web" panose="00000500000000000000" pitchFamily="2" charset="0"/>
                <a:sym typeface="Wingdings" panose="05000000000000000000" pitchFamily="2" charset="2"/>
              </a:rPr>
              <a:t>SPRING DATA JPA</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Creamos una consulta simple.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En nuestro caso práctico, vemos que usando la interfaz CRUD REPOSITORY</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Comprobamos las diferentes consultas que tenemos definidas.</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72952F9B-A448-211C-D48F-B4401A94CB49}"/>
              </a:ext>
            </a:extLst>
          </p:cNvPr>
          <p:cNvPicPr>
            <a:picLocks noChangeAspect="1"/>
          </p:cNvPicPr>
          <p:nvPr/>
        </p:nvPicPr>
        <p:blipFill>
          <a:blip r:embed="rId5"/>
          <a:stretch>
            <a:fillRect/>
          </a:stretch>
        </p:blipFill>
        <p:spPr>
          <a:xfrm>
            <a:off x="6545655" y="906492"/>
            <a:ext cx="4304294" cy="1089117"/>
          </a:xfrm>
          <a:prstGeom prst="rect">
            <a:avLst/>
          </a:prstGeom>
        </p:spPr>
      </p:pic>
      <p:pic>
        <p:nvPicPr>
          <p:cNvPr id="10" name="Imagen 9">
            <a:extLst>
              <a:ext uri="{FF2B5EF4-FFF2-40B4-BE49-F238E27FC236}">
                <a16:creationId xmlns:a16="http://schemas.microsoft.com/office/drawing/2014/main" id="{14069CEE-1A17-2DB9-7D10-9109954A88B8}"/>
              </a:ext>
            </a:extLst>
          </p:cNvPr>
          <p:cNvPicPr>
            <a:picLocks noChangeAspect="1"/>
          </p:cNvPicPr>
          <p:nvPr/>
        </p:nvPicPr>
        <p:blipFill>
          <a:blip r:embed="rId6"/>
          <a:stretch>
            <a:fillRect/>
          </a:stretch>
        </p:blipFill>
        <p:spPr>
          <a:xfrm>
            <a:off x="6545655" y="2341713"/>
            <a:ext cx="4654061" cy="1790023"/>
          </a:xfrm>
          <a:prstGeom prst="rect">
            <a:avLst/>
          </a:prstGeom>
        </p:spPr>
      </p:pic>
      <p:pic>
        <p:nvPicPr>
          <p:cNvPr id="12" name="Imagen 11">
            <a:extLst>
              <a:ext uri="{FF2B5EF4-FFF2-40B4-BE49-F238E27FC236}">
                <a16:creationId xmlns:a16="http://schemas.microsoft.com/office/drawing/2014/main" id="{03FF6C51-3B40-751C-2080-F82BFE1832F1}"/>
              </a:ext>
            </a:extLst>
          </p:cNvPr>
          <p:cNvPicPr>
            <a:picLocks noChangeAspect="1"/>
          </p:cNvPicPr>
          <p:nvPr/>
        </p:nvPicPr>
        <p:blipFill>
          <a:blip r:embed="rId7"/>
          <a:stretch>
            <a:fillRect/>
          </a:stretch>
        </p:blipFill>
        <p:spPr>
          <a:xfrm>
            <a:off x="6547969" y="4312095"/>
            <a:ext cx="3904845" cy="1384889"/>
          </a:xfrm>
          <a:prstGeom prst="rect">
            <a:avLst/>
          </a:prstGeom>
        </p:spPr>
      </p:pic>
      <p:pic>
        <p:nvPicPr>
          <p:cNvPr id="14" name="Imagen 13">
            <a:extLst>
              <a:ext uri="{FF2B5EF4-FFF2-40B4-BE49-F238E27FC236}">
                <a16:creationId xmlns:a16="http://schemas.microsoft.com/office/drawing/2014/main" id="{E9656D87-20FC-92D5-7D84-F3AF4B8062A6}"/>
              </a:ext>
            </a:extLst>
          </p:cNvPr>
          <p:cNvPicPr>
            <a:picLocks noChangeAspect="1"/>
          </p:cNvPicPr>
          <p:nvPr/>
        </p:nvPicPr>
        <p:blipFill>
          <a:blip r:embed="rId8"/>
          <a:stretch>
            <a:fillRect/>
          </a:stretch>
        </p:blipFill>
        <p:spPr>
          <a:xfrm>
            <a:off x="1484769" y="4312095"/>
            <a:ext cx="3637749" cy="2333650"/>
          </a:xfrm>
          <a:prstGeom prst="rect">
            <a:avLst/>
          </a:prstGeom>
        </p:spPr>
      </p:pic>
    </p:spTree>
    <p:extLst>
      <p:ext uri="{BB962C8B-B14F-4D97-AF65-F5344CB8AC3E}">
        <p14:creationId xmlns:p14="http://schemas.microsoft.com/office/powerpoint/2010/main" val="1844189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DemoRestJPA</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27888" y="1779296"/>
            <a:ext cx="9079954" cy="637097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u="sng" dirty="0">
                <a:latin typeface="Titillium Web" panose="00000500000000000000" pitchFamily="2" charset="0"/>
                <a:sym typeface="Wingdings" panose="05000000000000000000" pitchFamily="2" charset="2"/>
              </a:rPr>
              <a:t>SPRING DATA JPA</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Creamos una consulta simple.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En nuestro caso práctico, vemos que usando la interfaz CRUD REPOSITORY, vemos sus métodos mas usados, para la persistencia de datos a nivel </a:t>
            </a:r>
            <a:r>
              <a:rPr lang="es-ES" sz="1200">
                <a:latin typeface="Titillium Web" panose="00000500000000000000" pitchFamily="2" charset="0"/>
                <a:sym typeface="Wingdings" panose="05000000000000000000" pitchFamily="2" charset="2"/>
              </a:rPr>
              <a:t>de objeto.</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207064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8309967"/>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¿Qué es un ORM?</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400" dirty="0">
              <a:latin typeface="Titillium Web" panose="00000500000000000000" pitchFamily="2" charset="0"/>
              <a:sym typeface="Wingdings" panose="05000000000000000000" pitchFamily="2" charset="2"/>
            </a:endParaRPr>
          </a:p>
          <a:p>
            <a:pPr lvl="1"/>
            <a:r>
              <a:rPr lang="es-ES" sz="1400" dirty="0">
                <a:latin typeface="Titillium Web" panose="00000500000000000000" pitchFamily="2" charset="0"/>
                <a:sym typeface="Wingdings" panose="05000000000000000000" pitchFamily="2" charset="2"/>
              </a:rPr>
              <a:t>ORM son las siglas  de </a:t>
            </a:r>
            <a:r>
              <a:rPr lang="es-ES" sz="1400" dirty="0" err="1">
                <a:latin typeface="Titillium Web" panose="00000500000000000000" pitchFamily="2" charset="0"/>
                <a:sym typeface="Wingdings" panose="05000000000000000000" pitchFamily="2" charset="2"/>
              </a:rPr>
              <a:t>Object</a:t>
            </a:r>
            <a:r>
              <a:rPr lang="es-ES" sz="1400" dirty="0">
                <a:latin typeface="Titillium Web" panose="00000500000000000000" pitchFamily="2" charset="0"/>
                <a:sym typeface="Wingdings" panose="05000000000000000000" pitchFamily="2" charset="2"/>
              </a:rPr>
              <a:t> </a:t>
            </a:r>
            <a:r>
              <a:rPr lang="es-ES" sz="1400" dirty="0" err="1">
                <a:latin typeface="Titillium Web" panose="00000500000000000000" pitchFamily="2" charset="0"/>
                <a:sym typeface="Wingdings" panose="05000000000000000000" pitchFamily="2" charset="2"/>
              </a:rPr>
              <a:t>Relational</a:t>
            </a:r>
            <a:r>
              <a:rPr lang="es-ES" sz="1400" dirty="0">
                <a:latin typeface="Titillium Web" panose="00000500000000000000" pitchFamily="2" charset="0"/>
                <a:sym typeface="Wingdings" panose="05000000000000000000" pitchFamily="2" charset="2"/>
              </a:rPr>
              <a:t> </a:t>
            </a:r>
            <a:r>
              <a:rPr lang="es-ES" sz="1400" dirty="0" err="1">
                <a:latin typeface="Titillium Web" panose="00000500000000000000" pitchFamily="2" charset="0"/>
                <a:sym typeface="Wingdings" panose="05000000000000000000" pitchFamily="2" charset="2"/>
              </a:rPr>
              <a:t>Mapping</a:t>
            </a:r>
            <a:r>
              <a:rPr lang="es-ES" sz="1400" dirty="0">
                <a:latin typeface="Titillium Web" panose="00000500000000000000" pitchFamily="2" charset="0"/>
                <a:sym typeface="Wingdings" panose="05000000000000000000" pitchFamily="2" charset="2"/>
              </a:rPr>
              <a:t>(ORM) o Mapeo Objeto-Relacional, es una herramienta que nos permite mapear , lo que es lo mismo, convertir los objetos de tu aplicación a un formato adecuado, para ser almacenados en cualquier base de datos, creando para ello una base de datos virtual. Donde los datos disponibles en nuestra aplicación quedan vinculados con la base de datos final. </a:t>
            </a:r>
          </a:p>
          <a:p>
            <a:pPr lvl="1"/>
            <a:endParaRPr lang="es-ES" sz="1400" dirty="0">
              <a:latin typeface="Titillium Web" panose="00000500000000000000" pitchFamily="2" charset="0"/>
              <a:sym typeface="Wingdings" panose="05000000000000000000" pitchFamily="2" charset="2"/>
            </a:endParaRPr>
          </a:p>
          <a:p>
            <a:pPr lvl="1"/>
            <a:endParaRPr lang="es-ES" sz="1400" dirty="0">
              <a:latin typeface="Titillium Web" panose="00000500000000000000" pitchFamily="2" charset="0"/>
              <a:sym typeface="Wingdings" panose="05000000000000000000" pitchFamily="2" charset="2"/>
            </a:endParaRPr>
          </a:p>
          <a:p>
            <a:pPr lvl="1"/>
            <a:endParaRPr lang="es-ES" sz="1400" dirty="0">
              <a:latin typeface="Titillium Web" panose="00000500000000000000" pitchFamily="2" charset="0"/>
              <a:sym typeface="Wingdings" panose="05000000000000000000" pitchFamily="2" charset="2"/>
            </a:endParaRPr>
          </a:p>
          <a:p>
            <a:pPr lvl="1"/>
            <a:r>
              <a:rPr lang="es-ES" sz="1400" dirty="0">
                <a:latin typeface="Titillium Web" panose="00000500000000000000" pitchFamily="2" charset="0"/>
                <a:sym typeface="Wingdings" panose="05000000000000000000" pitchFamily="2" charset="2"/>
              </a:rPr>
              <a:t>Los ORM también nos permiten o ayudan a eliminar todo el lenguaje tedioso de sentencias SQL necesario.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028" name="Picture 4" descr="Essential Hibernate Annotations. Boost your Java ...">
            <a:extLst>
              <a:ext uri="{FF2B5EF4-FFF2-40B4-BE49-F238E27FC236}">
                <a16:creationId xmlns:a16="http://schemas.microsoft.com/office/drawing/2014/main" id="{21ED11EA-29E0-7490-8EFA-13850FA1BA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1586" y="743697"/>
            <a:ext cx="1775987" cy="177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44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00727" y="1824564"/>
            <a:ext cx="9079954" cy="951029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latin typeface="Titillium Web" panose="00000500000000000000" pitchFamily="2" charset="0"/>
                <a:sym typeface="Wingdings" panose="05000000000000000000" pitchFamily="2" charset="2"/>
              </a:rPr>
              <a:t>Integracion</a:t>
            </a:r>
            <a:r>
              <a:rPr lang="es-ES" sz="1200" dirty="0">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Los beneficios que tenemos cuando creamos la capa de Acceso a Datos o comúnmente conocida como DAO.</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Permiten:</a:t>
            </a:r>
          </a:p>
          <a:p>
            <a:pPr lvl="1"/>
            <a:endParaRPr lang="es-ES" sz="1200" b="1"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b="1" dirty="0">
                <a:solidFill>
                  <a:schemeClr val="accent3">
                    <a:lumMod val="75000"/>
                  </a:schemeClr>
                </a:solidFill>
                <a:latin typeface="Titillium Web" panose="00000500000000000000" pitchFamily="2" charset="0"/>
                <a:sym typeface="Wingdings" panose="05000000000000000000" pitchFamily="2" charset="2"/>
              </a:rPr>
              <a:t>Pruebas más sencillas</a:t>
            </a:r>
            <a:r>
              <a:rPr lang="es-ES" sz="1200" b="1" dirty="0">
                <a:latin typeface="Titillium Web" panose="00000500000000000000" pitchFamily="2" charset="0"/>
                <a:sym typeface="Wingdings" panose="05000000000000000000" pitchFamily="2" charset="2"/>
              </a:rPr>
              <a:t>: </a:t>
            </a:r>
            <a:r>
              <a:rPr lang="es-ES" sz="1200" dirty="0">
                <a:latin typeface="Titillium Web" panose="00000500000000000000" pitchFamily="2" charset="0"/>
                <a:sym typeface="Wingdings" panose="05000000000000000000" pitchFamily="2" charset="2"/>
              </a:rPr>
              <a:t> Integración de objetos mapeados, y poder probar cada código de la persistencia de manera mas aislada.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b="1" dirty="0">
                <a:solidFill>
                  <a:schemeClr val="accent3">
                    <a:lumMod val="75000"/>
                  </a:schemeClr>
                </a:solidFill>
                <a:latin typeface="Titillium Web" panose="00000500000000000000" pitchFamily="2" charset="0"/>
                <a:sym typeface="Wingdings" panose="05000000000000000000" pitchFamily="2" charset="2"/>
              </a:rPr>
              <a:t>Excepciones en la capa de acceso a datos</a:t>
            </a:r>
            <a:r>
              <a:rPr lang="es-ES" sz="1200" dirty="0">
                <a:latin typeface="Titillium Web" panose="00000500000000000000" pitchFamily="2" charset="0"/>
                <a:sym typeface="Wingdings" panose="05000000000000000000" pitchFamily="2" charset="2"/>
              </a:rPr>
              <a:t> Permite la individualización propia de las excepciones dentro de la excepción como </a:t>
            </a:r>
            <a:r>
              <a:rPr lang="es-ES" sz="1200" dirty="0" err="1">
                <a:latin typeface="Titillium Web" panose="00000500000000000000" pitchFamily="2" charset="0"/>
                <a:sym typeface="Wingdings" panose="05000000000000000000" pitchFamily="2" charset="2"/>
              </a:rPr>
              <a:t>DataAccessException</a:t>
            </a:r>
            <a:r>
              <a:rPr lang="es-ES" sz="1200" dirty="0">
                <a:latin typeface="Titillium Web" panose="00000500000000000000" pitchFamily="2" charset="0"/>
                <a:sym typeface="Wingdings" panose="05000000000000000000" pitchFamily="2" charset="2"/>
              </a:rPr>
              <a:t> en tiempo de ejecución.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b="1" dirty="0" err="1">
                <a:solidFill>
                  <a:schemeClr val="accent3">
                    <a:lumMod val="75000"/>
                  </a:schemeClr>
                </a:solidFill>
                <a:latin typeface="Titillium Web" panose="00000500000000000000" pitchFamily="2" charset="0"/>
                <a:sym typeface="Wingdings" panose="05000000000000000000" pitchFamily="2" charset="2"/>
              </a:rPr>
              <a:t>Gestion</a:t>
            </a:r>
            <a:r>
              <a:rPr lang="es-ES" sz="1200" b="1" dirty="0">
                <a:solidFill>
                  <a:schemeClr val="accent3">
                    <a:lumMod val="75000"/>
                  </a:schemeClr>
                </a:solidFill>
                <a:latin typeface="Titillium Web" panose="00000500000000000000" pitchFamily="2" charset="0"/>
                <a:sym typeface="Wingdings" panose="05000000000000000000" pitchFamily="2" charset="2"/>
              </a:rPr>
              <a:t> general de recursos</a:t>
            </a:r>
            <a:r>
              <a:rPr lang="es-ES" sz="1200" dirty="0">
                <a:latin typeface="Titillium Web" panose="00000500000000000000" pitchFamily="2" charset="0"/>
                <a:sym typeface="Wingdings" panose="05000000000000000000" pitchFamily="2" charset="2"/>
              </a:rPr>
              <a:t> Spring ofrece un manejo eficiente, fácil y seguro de los recursos de persistencia. Resuelve muchos de los problemas típicos de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 para cualquier entorno de transacciones local o JTA.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Gestion</a:t>
            </a:r>
            <a:r>
              <a:rPr lang="es-ES" sz="1200" dirty="0">
                <a:latin typeface="Titillium Web" panose="00000500000000000000" pitchFamily="2" charset="0"/>
                <a:sym typeface="Wingdings" panose="05000000000000000000" pitchFamily="2" charset="2"/>
              </a:rPr>
              <a:t> integrada de transacciones Podremos usar la anotación @Transactional para el manejo de las transacciones en los procesos de la base de datos.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371208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00727" y="1824564"/>
            <a:ext cx="9079954" cy="8494633"/>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solidFill>
                  <a:schemeClr val="accent3">
                    <a:lumMod val="75000"/>
                  </a:schemeClr>
                </a:solidFill>
                <a:latin typeface="Titillium Web" panose="00000500000000000000" pitchFamily="2" charset="0"/>
                <a:sym typeface="Wingdings" panose="05000000000000000000" pitchFamily="2" charset="2"/>
              </a:rPr>
              <a:t>Integracion</a:t>
            </a:r>
            <a:r>
              <a:rPr lang="es-ES" sz="1200" dirty="0">
                <a:solidFill>
                  <a:schemeClr val="accent3">
                    <a:lumMod val="75000"/>
                  </a:schemeClr>
                </a:solidFill>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Los beneficios que tenemos cuando creamos la capa de Acceso a Datos o comúnmente conocida como DAO.</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En general:</a:t>
            </a:r>
          </a:p>
          <a:p>
            <a:pPr lvl="1"/>
            <a:r>
              <a:rPr lang="es-ES" sz="1200" dirty="0">
                <a:latin typeface="Titillium Web" panose="00000500000000000000" pitchFamily="2" charset="0"/>
                <a:sym typeface="Wingdings" panose="05000000000000000000" pitchFamily="2" charset="2"/>
              </a:rPr>
              <a:t> </a:t>
            </a:r>
          </a:p>
          <a:p>
            <a:pPr lvl="1"/>
            <a:r>
              <a:rPr lang="es-ES" dirty="0">
                <a:latin typeface="Titillium Web" panose="00000500000000000000" pitchFamily="2" charset="0"/>
                <a:sym typeface="Wingdings" panose="05000000000000000000" pitchFamily="2" charset="2"/>
              </a:rPr>
              <a:t>El objetivo de la integración con Spring es la creación de capas de aplicaciones claras, con cualquier tecnología de transacción y acceso a datos, para mantener un acoplamiento flexible de los objetos de la aplicación.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Si observamos la figura Vemos como se definiría nuestra aplicación y la intercomunicación que tendríamos.</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4904CBB5-D02C-1C36-BE77-006D7EC45788}"/>
              </a:ext>
            </a:extLst>
          </p:cNvPr>
          <p:cNvPicPr>
            <a:picLocks noChangeAspect="1"/>
          </p:cNvPicPr>
          <p:nvPr/>
        </p:nvPicPr>
        <p:blipFill>
          <a:blip r:embed="rId5"/>
          <a:stretch>
            <a:fillRect/>
          </a:stretch>
        </p:blipFill>
        <p:spPr>
          <a:xfrm>
            <a:off x="9148632" y="714262"/>
            <a:ext cx="2017026" cy="2802281"/>
          </a:xfrm>
          <a:prstGeom prst="rect">
            <a:avLst/>
          </a:prstGeom>
        </p:spPr>
      </p:pic>
    </p:spTree>
    <p:extLst>
      <p:ext uri="{BB962C8B-B14F-4D97-AF65-F5344CB8AC3E}">
        <p14:creationId xmlns:p14="http://schemas.microsoft.com/office/powerpoint/2010/main" val="1286579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00727" y="1824564"/>
            <a:ext cx="9079954" cy="840230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solidFill>
                  <a:schemeClr val="accent3">
                    <a:lumMod val="75000"/>
                  </a:schemeClr>
                </a:solidFill>
                <a:latin typeface="Titillium Web" panose="00000500000000000000" pitchFamily="2" charset="0"/>
                <a:sym typeface="Wingdings" panose="05000000000000000000" pitchFamily="2" charset="2"/>
              </a:rPr>
              <a:t>Integracion</a:t>
            </a:r>
            <a:r>
              <a:rPr lang="es-ES" sz="1200" dirty="0">
                <a:solidFill>
                  <a:schemeClr val="accent3">
                    <a:lumMod val="75000"/>
                  </a:schemeClr>
                </a:solidFill>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u="sng" dirty="0">
                <a:latin typeface="Titillium Web" panose="00000500000000000000" pitchFamily="2" charset="0"/>
                <a:sym typeface="Wingdings" panose="05000000000000000000" pitchFamily="2" charset="2"/>
              </a:rPr>
              <a:t>JDBC</a:t>
            </a:r>
          </a:p>
          <a:p>
            <a:pPr lvl="1"/>
            <a:endParaRPr lang="es-ES" sz="1200" u="sng"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Es la “Api” base de Java para el acceso a los datos de bases de datos relacionales. Te permite ejecutar consultas</a:t>
            </a:r>
          </a:p>
          <a:p>
            <a:pPr lvl="1"/>
            <a:r>
              <a:rPr lang="es-ES" sz="1200" dirty="0">
                <a:latin typeface="Titillium Web" panose="00000500000000000000" pitchFamily="2" charset="0"/>
                <a:sym typeface="Wingdings" panose="05000000000000000000" pitchFamily="2" charset="2"/>
              </a:rPr>
              <a:t>SQL directamente en la base de datos y manejar los resultados en tu aplicación de JAVA. </a:t>
            </a:r>
          </a:p>
          <a:p>
            <a:pPr lvl="1"/>
            <a:r>
              <a:rPr lang="es-ES" sz="1200" dirty="0">
                <a:latin typeface="Titillium Web" panose="00000500000000000000" pitchFamily="2" charset="0"/>
                <a:sym typeface="Wingdings" panose="05000000000000000000" pitchFamily="2" charset="2"/>
              </a:rPr>
              <a:t>JDBC te da un control total sobre las consultas SQL y como se manejan los datos. Pero también significa que debes escribir mas código y manejar más detalles a bajo nivel. </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Permite </a:t>
            </a:r>
            <a:r>
              <a:rPr lang="es-ES" sz="1200" dirty="0" err="1">
                <a:latin typeface="Titillium Web" panose="00000500000000000000" pitchFamily="2" charset="0"/>
                <a:sym typeface="Wingdings" panose="05000000000000000000" pitchFamily="2" charset="2"/>
              </a:rPr>
              <a:t>conéctarte</a:t>
            </a:r>
            <a:r>
              <a:rPr lang="es-ES" sz="1200" dirty="0">
                <a:latin typeface="Titillium Web" panose="00000500000000000000" pitchFamily="2" charset="0"/>
                <a:sym typeface="Wingdings" panose="05000000000000000000" pitchFamily="2" charset="2"/>
              </a:rPr>
              <a:t> a una base de datos</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Enviarle consultas SQL tanto de consulta como de manipulación de datos.</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Recibir los resultados de las consultas. </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Es una API muy unida a la base de datos, la cual no tiene intermediarios salvo la comunicación propia con el driver.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E92EA2F0-DD0D-0DA2-1A57-A8700205CEC0}"/>
              </a:ext>
            </a:extLst>
          </p:cNvPr>
          <p:cNvPicPr>
            <a:picLocks noChangeAspect="1"/>
          </p:cNvPicPr>
          <p:nvPr/>
        </p:nvPicPr>
        <p:blipFill>
          <a:blip r:embed="rId5"/>
          <a:stretch>
            <a:fillRect/>
          </a:stretch>
        </p:blipFill>
        <p:spPr>
          <a:xfrm>
            <a:off x="9257465" y="632680"/>
            <a:ext cx="1861205" cy="2843965"/>
          </a:xfrm>
          <a:prstGeom prst="rect">
            <a:avLst/>
          </a:prstGeom>
        </p:spPr>
      </p:pic>
    </p:spTree>
    <p:extLst>
      <p:ext uri="{BB962C8B-B14F-4D97-AF65-F5344CB8AC3E}">
        <p14:creationId xmlns:p14="http://schemas.microsoft.com/office/powerpoint/2010/main" val="189694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00727" y="1824564"/>
            <a:ext cx="9079954" cy="747897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solidFill>
                  <a:schemeClr val="accent3">
                    <a:lumMod val="75000"/>
                  </a:schemeClr>
                </a:solidFill>
                <a:latin typeface="Titillium Web" panose="00000500000000000000" pitchFamily="2" charset="0"/>
                <a:sym typeface="Wingdings" panose="05000000000000000000" pitchFamily="2" charset="2"/>
              </a:rPr>
              <a:t>Integracion</a:t>
            </a:r>
            <a:r>
              <a:rPr lang="es-ES" sz="1200" dirty="0">
                <a:solidFill>
                  <a:schemeClr val="accent3">
                    <a:lumMod val="75000"/>
                  </a:schemeClr>
                </a:solidFill>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u="sng" dirty="0">
                <a:latin typeface="Titillium Web" panose="00000500000000000000" pitchFamily="2" charset="0"/>
                <a:sym typeface="Wingdings" panose="05000000000000000000" pitchFamily="2" charset="2"/>
              </a:rPr>
              <a:t>JDBC</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Como configurarlo:</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Necesitamos en nuestro POM añadir el conector de la base de datos en cuestión.</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Necesitamos añadir la dependencia de Spring </a:t>
            </a:r>
            <a:r>
              <a:rPr lang="es-ES" sz="1200" dirty="0" err="1">
                <a:latin typeface="Titillium Web" panose="00000500000000000000" pitchFamily="2" charset="0"/>
                <a:sym typeface="Wingdings" panose="05000000000000000000" pitchFamily="2" charset="2"/>
              </a:rPr>
              <a:t>Boot</a:t>
            </a: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Podemos trabajar con la plantilla de </a:t>
            </a:r>
            <a:r>
              <a:rPr lang="es-ES" sz="1200" dirty="0" err="1">
                <a:latin typeface="Titillium Web" panose="00000500000000000000" pitchFamily="2" charset="0"/>
                <a:sym typeface="Wingdings" panose="05000000000000000000" pitchFamily="2" charset="2"/>
              </a:rPr>
              <a:t>JDBCTemplate</a:t>
            </a:r>
            <a:r>
              <a:rPr lang="es-ES" sz="1200" dirty="0">
                <a:latin typeface="Titillium Web" panose="00000500000000000000" pitchFamily="2" charset="0"/>
                <a:sym typeface="Wingdings" panose="05000000000000000000" pitchFamily="2" charset="2"/>
              </a:rPr>
              <a:t>.</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E92EA2F0-DD0D-0DA2-1A57-A8700205CEC0}"/>
              </a:ext>
            </a:extLst>
          </p:cNvPr>
          <p:cNvPicPr>
            <a:picLocks noChangeAspect="1"/>
          </p:cNvPicPr>
          <p:nvPr/>
        </p:nvPicPr>
        <p:blipFill>
          <a:blip r:embed="rId5"/>
          <a:stretch>
            <a:fillRect/>
          </a:stretch>
        </p:blipFill>
        <p:spPr>
          <a:xfrm>
            <a:off x="9257465" y="632680"/>
            <a:ext cx="1861205" cy="2843965"/>
          </a:xfrm>
          <a:prstGeom prst="rect">
            <a:avLst/>
          </a:prstGeom>
        </p:spPr>
      </p:pic>
      <p:pic>
        <p:nvPicPr>
          <p:cNvPr id="6" name="Imagen 5">
            <a:extLst>
              <a:ext uri="{FF2B5EF4-FFF2-40B4-BE49-F238E27FC236}">
                <a16:creationId xmlns:a16="http://schemas.microsoft.com/office/drawing/2014/main" id="{D2E68E6C-B08C-43E8-5888-D32867EF2BFE}"/>
              </a:ext>
            </a:extLst>
          </p:cNvPr>
          <p:cNvPicPr>
            <a:picLocks noChangeAspect="1"/>
          </p:cNvPicPr>
          <p:nvPr/>
        </p:nvPicPr>
        <p:blipFill>
          <a:blip r:embed="rId6"/>
          <a:stretch>
            <a:fillRect/>
          </a:stretch>
        </p:blipFill>
        <p:spPr>
          <a:xfrm>
            <a:off x="7290908" y="3606454"/>
            <a:ext cx="4726489" cy="990912"/>
          </a:xfrm>
          <a:prstGeom prst="rect">
            <a:avLst/>
          </a:prstGeom>
        </p:spPr>
      </p:pic>
    </p:spTree>
    <p:extLst>
      <p:ext uri="{BB962C8B-B14F-4D97-AF65-F5344CB8AC3E}">
        <p14:creationId xmlns:p14="http://schemas.microsoft.com/office/powerpoint/2010/main" val="291334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375626" y="1889168"/>
            <a:ext cx="9079954" cy="729430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solidFill>
                  <a:schemeClr val="accent3">
                    <a:lumMod val="75000"/>
                  </a:schemeClr>
                </a:solidFill>
                <a:latin typeface="Titillium Web" panose="00000500000000000000" pitchFamily="2" charset="0"/>
                <a:sym typeface="Wingdings" panose="05000000000000000000" pitchFamily="2" charset="2"/>
              </a:rPr>
              <a:t>Integracion</a:t>
            </a:r>
            <a:r>
              <a:rPr lang="es-ES" sz="1200" dirty="0">
                <a:solidFill>
                  <a:schemeClr val="accent3">
                    <a:lumMod val="75000"/>
                  </a:schemeClr>
                </a:solidFill>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u="sng" dirty="0">
                <a:latin typeface="Titillium Web" panose="00000500000000000000" pitchFamily="2" charset="0"/>
                <a:sym typeface="Wingdings" panose="05000000000000000000" pitchFamily="2" charset="2"/>
              </a:rPr>
              <a:t>JDBC</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Como configurarlo</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Vemos estos ejemplos para realizar: CRUD</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La clase debe tener la anotación @Repository</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Todos los métodos que hagan o una inserción o un borrado </a:t>
            </a:r>
            <a:r>
              <a:rPr lang="es-ES" sz="1200" dirty="0" err="1">
                <a:latin typeface="Titillium Web" panose="00000500000000000000" pitchFamily="2" charset="0"/>
                <a:sym typeface="Wingdings" panose="05000000000000000000" pitchFamily="2" charset="2"/>
              </a:rPr>
              <a:t>iran</a:t>
            </a:r>
            <a:r>
              <a:rPr lang="es-ES" sz="1200" dirty="0">
                <a:latin typeface="Titillium Web" panose="00000500000000000000" pitchFamily="2" charset="0"/>
                <a:sym typeface="Wingdings" panose="05000000000000000000" pitchFamily="2" charset="2"/>
              </a:rPr>
              <a:t> con la anotación @Transactional. </a:t>
            </a:r>
          </a:p>
          <a:p>
            <a:pPr marL="628650" lvl="1" indent="-171450">
              <a:buFont typeface="Arial" panose="020B0604020202020204" pitchFamily="34" charset="0"/>
              <a:buChar char="•"/>
            </a:pPr>
            <a:r>
              <a:rPr lang="es-ES" sz="1200" dirty="0" err="1">
                <a:latin typeface="Titillium Web" panose="00000500000000000000" pitchFamily="2" charset="0"/>
              </a:rPr>
              <a:t>Private</a:t>
            </a:r>
            <a:r>
              <a:rPr lang="es-ES" sz="1200" dirty="0">
                <a:latin typeface="Titillium Web" panose="00000500000000000000" pitchFamily="2" charset="0"/>
              </a:rPr>
              <a:t>  </a:t>
            </a:r>
            <a:r>
              <a:rPr lang="es-ES" sz="1200" dirty="0" err="1">
                <a:latin typeface="Titillium Web" panose="00000500000000000000" pitchFamily="2" charset="0"/>
              </a:rPr>
              <a:t>JdbcTemplate</a:t>
            </a:r>
            <a:r>
              <a:rPr lang="es-ES" sz="1200" dirty="0">
                <a:latin typeface="Titillium Web" panose="00000500000000000000" pitchFamily="2" charset="0"/>
              </a:rPr>
              <a:t> plantilla;  DE </a:t>
            </a:r>
            <a:r>
              <a:rPr lang="es-ES" sz="1200" dirty="0" err="1">
                <a:latin typeface="Titillium Web" panose="00000500000000000000" pitchFamily="2" charset="0"/>
              </a:rPr>
              <a:t>import</a:t>
            </a:r>
            <a:r>
              <a:rPr lang="es-ES" sz="1200" dirty="0">
                <a:latin typeface="Titillium Web" panose="00000500000000000000" pitchFamily="2" charset="0"/>
              </a:rPr>
              <a:t> </a:t>
            </a:r>
            <a:r>
              <a:rPr lang="es-ES" sz="1200" dirty="0" err="1">
                <a:latin typeface="Titillium Web" panose="00000500000000000000" pitchFamily="2" charset="0"/>
              </a:rPr>
              <a:t>org.springframework.jdbc.core.JdbcTemplate</a:t>
            </a:r>
            <a:r>
              <a:rPr lang="es-ES" sz="1200" dirty="0">
                <a:latin typeface="Titillium Web" panose="00000500000000000000" pitchFamily="2" charset="0"/>
              </a:rPr>
              <a:t>;</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Vemos los diferentes métodos. </a:t>
            </a: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8" name="Imagen 7">
            <a:extLst>
              <a:ext uri="{FF2B5EF4-FFF2-40B4-BE49-F238E27FC236}">
                <a16:creationId xmlns:a16="http://schemas.microsoft.com/office/drawing/2014/main" id="{08131AD2-3087-FCEC-537B-2AF647652684}"/>
              </a:ext>
            </a:extLst>
          </p:cNvPr>
          <p:cNvPicPr>
            <a:picLocks noChangeAspect="1"/>
          </p:cNvPicPr>
          <p:nvPr/>
        </p:nvPicPr>
        <p:blipFill>
          <a:blip r:embed="rId5"/>
          <a:stretch>
            <a:fillRect/>
          </a:stretch>
        </p:blipFill>
        <p:spPr>
          <a:xfrm>
            <a:off x="4734962" y="1193587"/>
            <a:ext cx="6764540" cy="2374361"/>
          </a:xfrm>
          <a:prstGeom prst="rect">
            <a:avLst/>
          </a:prstGeom>
        </p:spPr>
      </p:pic>
    </p:spTree>
    <p:extLst>
      <p:ext uri="{BB962C8B-B14F-4D97-AF65-F5344CB8AC3E}">
        <p14:creationId xmlns:p14="http://schemas.microsoft.com/office/powerpoint/2010/main" val="225745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375626" y="1889168"/>
            <a:ext cx="9079954" cy="618630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solidFill>
                  <a:schemeClr val="accent3">
                    <a:lumMod val="75000"/>
                  </a:schemeClr>
                </a:solidFill>
                <a:latin typeface="Titillium Web" panose="00000500000000000000" pitchFamily="2" charset="0"/>
                <a:sym typeface="Wingdings" panose="05000000000000000000" pitchFamily="2" charset="2"/>
              </a:rPr>
              <a:t>Integracion</a:t>
            </a:r>
            <a:r>
              <a:rPr lang="es-ES" sz="1200" dirty="0">
                <a:solidFill>
                  <a:schemeClr val="accent3">
                    <a:lumMod val="75000"/>
                  </a:schemeClr>
                </a:solidFill>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u="sng" dirty="0">
                <a:latin typeface="Titillium Web" panose="00000500000000000000" pitchFamily="2" charset="0"/>
                <a:sym typeface="Wingdings" panose="05000000000000000000" pitchFamily="2" charset="2"/>
              </a:rPr>
              <a:t>JDBC</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Como configurarlo:</a:t>
            </a:r>
          </a:p>
          <a:p>
            <a:pPr lvl="1"/>
            <a:r>
              <a:rPr lang="es-ES" sz="1200" dirty="0">
                <a:latin typeface="Titillium Web" panose="00000500000000000000" pitchFamily="2" charset="0"/>
                <a:sym typeface="Wingdings" panose="05000000000000000000" pitchFamily="2" charset="2"/>
              </a:rPr>
              <a:t>Diferentes métodos utilizando JDBC </a:t>
            </a:r>
            <a:r>
              <a:rPr lang="es-ES" sz="1200" dirty="0" err="1">
                <a:latin typeface="Titillium Web" panose="00000500000000000000" pitchFamily="2" charset="0"/>
                <a:sym typeface="Wingdings" panose="05000000000000000000" pitchFamily="2" charset="2"/>
              </a:rPr>
              <a:t>Template</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EC2B5898-0AEB-D62F-5777-B23D6968B86A}"/>
              </a:ext>
            </a:extLst>
          </p:cNvPr>
          <p:cNvPicPr>
            <a:picLocks noChangeAspect="1"/>
          </p:cNvPicPr>
          <p:nvPr/>
        </p:nvPicPr>
        <p:blipFill>
          <a:blip r:embed="rId5"/>
          <a:stretch>
            <a:fillRect/>
          </a:stretch>
        </p:blipFill>
        <p:spPr>
          <a:xfrm>
            <a:off x="4323032" y="1761038"/>
            <a:ext cx="6110322" cy="1237754"/>
          </a:xfrm>
          <a:prstGeom prst="rect">
            <a:avLst/>
          </a:prstGeom>
        </p:spPr>
      </p:pic>
      <p:pic>
        <p:nvPicPr>
          <p:cNvPr id="8" name="Imagen 7">
            <a:extLst>
              <a:ext uri="{FF2B5EF4-FFF2-40B4-BE49-F238E27FC236}">
                <a16:creationId xmlns:a16="http://schemas.microsoft.com/office/drawing/2014/main" id="{EA35BF15-F6EA-B387-4CF3-52CA7964ABC4}"/>
              </a:ext>
            </a:extLst>
          </p:cNvPr>
          <p:cNvPicPr>
            <a:picLocks noChangeAspect="1"/>
          </p:cNvPicPr>
          <p:nvPr/>
        </p:nvPicPr>
        <p:blipFill>
          <a:blip r:embed="rId6"/>
          <a:stretch>
            <a:fillRect/>
          </a:stretch>
        </p:blipFill>
        <p:spPr>
          <a:xfrm>
            <a:off x="4323032" y="3197048"/>
            <a:ext cx="6110321" cy="981354"/>
          </a:xfrm>
          <a:prstGeom prst="rect">
            <a:avLst/>
          </a:prstGeom>
        </p:spPr>
      </p:pic>
      <p:pic>
        <p:nvPicPr>
          <p:cNvPr id="11" name="Imagen 10">
            <a:extLst>
              <a:ext uri="{FF2B5EF4-FFF2-40B4-BE49-F238E27FC236}">
                <a16:creationId xmlns:a16="http://schemas.microsoft.com/office/drawing/2014/main" id="{380AC6B1-6154-CD66-E25E-1599BAA63ED0}"/>
              </a:ext>
            </a:extLst>
          </p:cNvPr>
          <p:cNvPicPr>
            <a:picLocks noChangeAspect="1"/>
          </p:cNvPicPr>
          <p:nvPr/>
        </p:nvPicPr>
        <p:blipFill>
          <a:blip r:embed="rId7"/>
          <a:stretch>
            <a:fillRect/>
          </a:stretch>
        </p:blipFill>
        <p:spPr>
          <a:xfrm>
            <a:off x="4252508" y="1195479"/>
            <a:ext cx="4505954" cy="419158"/>
          </a:xfrm>
          <a:prstGeom prst="rect">
            <a:avLst/>
          </a:prstGeom>
        </p:spPr>
      </p:pic>
      <p:pic>
        <p:nvPicPr>
          <p:cNvPr id="13" name="Imagen 12">
            <a:extLst>
              <a:ext uri="{FF2B5EF4-FFF2-40B4-BE49-F238E27FC236}">
                <a16:creationId xmlns:a16="http://schemas.microsoft.com/office/drawing/2014/main" id="{0471DB32-AF8B-8C09-12ED-B128ACD1ED02}"/>
              </a:ext>
            </a:extLst>
          </p:cNvPr>
          <p:cNvPicPr>
            <a:picLocks noChangeAspect="1"/>
          </p:cNvPicPr>
          <p:nvPr/>
        </p:nvPicPr>
        <p:blipFill>
          <a:blip r:embed="rId8"/>
          <a:stretch>
            <a:fillRect/>
          </a:stretch>
        </p:blipFill>
        <p:spPr>
          <a:xfrm>
            <a:off x="4323032" y="4452933"/>
            <a:ext cx="5808287" cy="1383310"/>
          </a:xfrm>
          <a:prstGeom prst="rect">
            <a:avLst/>
          </a:prstGeom>
        </p:spPr>
      </p:pic>
    </p:spTree>
    <p:extLst>
      <p:ext uri="{BB962C8B-B14F-4D97-AF65-F5344CB8AC3E}">
        <p14:creationId xmlns:p14="http://schemas.microsoft.com/office/powerpoint/2010/main" val="1175697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00727" y="1824564"/>
            <a:ext cx="9079954" cy="858696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solidFill>
                  <a:schemeClr val="accent3">
                    <a:lumMod val="75000"/>
                  </a:schemeClr>
                </a:solidFill>
                <a:latin typeface="Titillium Web" panose="00000500000000000000" pitchFamily="2" charset="0"/>
                <a:sym typeface="Wingdings" panose="05000000000000000000" pitchFamily="2" charset="2"/>
              </a:rPr>
              <a:t>Integracion</a:t>
            </a:r>
            <a:r>
              <a:rPr lang="es-ES" sz="1200" dirty="0">
                <a:solidFill>
                  <a:schemeClr val="accent3">
                    <a:lumMod val="75000"/>
                  </a:schemeClr>
                </a:solidFill>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JPA</a:t>
            </a: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Cuando queremos trabajar con objetos en lugar de con consultas SQL lo que necesitamos es un ORM. Es decir, </a:t>
            </a:r>
          </a:p>
          <a:p>
            <a:pPr lvl="1"/>
            <a:r>
              <a:rPr lang="es-ES" sz="1200" dirty="0">
                <a:latin typeface="Titillium Web" panose="00000500000000000000" pitchFamily="2" charset="0"/>
                <a:sym typeface="Wingdings" panose="05000000000000000000" pitchFamily="2" charset="2"/>
              </a:rPr>
              <a:t>Necesitamos alguna biblioteca adicional que genere las consultas, las lancee y mapee los resultados de estas a los objeto</a:t>
            </a:r>
          </a:p>
          <a:p>
            <a:pPr lvl="1"/>
            <a:r>
              <a:rPr lang="es-ES" sz="1200" dirty="0" err="1">
                <a:latin typeface="Titillium Web" panose="00000500000000000000" pitchFamily="2" charset="0"/>
                <a:sym typeface="Wingdings" panose="05000000000000000000" pitchFamily="2" charset="2"/>
              </a:rPr>
              <a:t>Correspondiente.s</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Java dispone de una especificación que define como mapear los objetos a las tablas de una base de datos relacional. JPA</a:t>
            </a:r>
          </a:p>
          <a:p>
            <a:pPr lvl="1"/>
            <a:r>
              <a:rPr lang="es-ES" sz="1200" dirty="0">
                <a:latin typeface="Titillium Web" panose="00000500000000000000" pitchFamily="2" charset="0"/>
                <a:sym typeface="Wingdings" panose="05000000000000000000" pitchFamily="2" charset="2"/>
              </a:rPr>
              <a:t> </a:t>
            </a:r>
          </a:p>
          <a:p>
            <a:pPr lvl="1"/>
            <a:r>
              <a:rPr lang="es-ES" sz="1200" dirty="0" err="1">
                <a:latin typeface="Titillium Web" panose="00000500000000000000" pitchFamily="2" charset="0"/>
                <a:sym typeface="Wingdings" panose="05000000000000000000" pitchFamily="2" charset="2"/>
              </a:rPr>
              <a:t>Jpa</a:t>
            </a:r>
            <a:r>
              <a:rPr lang="es-ES" sz="1200" dirty="0">
                <a:latin typeface="Titillium Web" panose="00000500000000000000" pitchFamily="2" charset="0"/>
                <a:sym typeface="Wingdings" panose="05000000000000000000" pitchFamily="2" charset="2"/>
              </a:rPr>
              <a:t> no es una tecnología que podamos utilizar directamente, si no que se encarga de definir unas serie de conceptos que una biblioteca concreta debe implementar.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JPA es como una interfaz en JAVA, que define que miembros debe contar una implementación como es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2" name="Imagen 1">
            <a:extLst>
              <a:ext uri="{FF2B5EF4-FFF2-40B4-BE49-F238E27FC236}">
                <a16:creationId xmlns:a16="http://schemas.microsoft.com/office/drawing/2014/main" id="{8757184F-CB11-78DD-9AFD-7E449A08B99D}"/>
              </a:ext>
            </a:extLst>
          </p:cNvPr>
          <p:cNvPicPr>
            <a:picLocks noChangeAspect="1"/>
          </p:cNvPicPr>
          <p:nvPr/>
        </p:nvPicPr>
        <p:blipFill>
          <a:blip r:embed="rId5"/>
          <a:stretch>
            <a:fillRect/>
          </a:stretch>
        </p:blipFill>
        <p:spPr>
          <a:xfrm>
            <a:off x="9062479" y="753745"/>
            <a:ext cx="1941379" cy="3141176"/>
          </a:xfrm>
          <a:prstGeom prst="rect">
            <a:avLst/>
          </a:prstGeom>
        </p:spPr>
      </p:pic>
    </p:spTree>
    <p:extLst>
      <p:ext uri="{BB962C8B-B14F-4D97-AF65-F5344CB8AC3E}">
        <p14:creationId xmlns:p14="http://schemas.microsoft.com/office/powerpoint/2010/main" val="822064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TM03457485[[fn=Malla]]</Template>
  <TotalTime>2364</TotalTime>
  <Words>1767</Words>
  <Application>Microsoft Office PowerPoint</Application>
  <PresentationFormat>Panorámica</PresentationFormat>
  <Paragraphs>711</Paragraphs>
  <Slides>16</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Century Gothic</vt:lpstr>
      <vt:lpstr>Titillium Web</vt:lpstr>
      <vt:lpstr>Malla</vt:lpstr>
      <vt:lpstr> CURSO FORMACION EN spring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INTELIGENCIA ARTIFICIAL</dc:title>
  <dc:creator>Antonio Miguel Pardo Ruiz</dc:creator>
  <cp:lastModifiedBy>Antonio Miguel Pardo Ruiz</cp:lastModifiedBy>
  <cp:revision>160</cp:revision>
  <dcterms:created xsi:type="dcterms:W3CDTF">2023-10-19T16:07:48Z</dcterms:created>
  <dcterms:modified xsi:type="dcterms:W3CDTF">2024-01-12T13:37:58Z</dcterms:modified>
</cp:coreProperties>
</file>