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72" r:id="rId3"/>
    <p:sldId id="273" r:id="rId4"/>
    <p:sldId id="274" r:id="rId5"/>
    <p:sldId id="275" r:id="rId6"/>
    <p:sldId id="276" r:id="rId7"/>
    <p:sldId id="277" r:id="rId8"/>
    <p:sldId id="279" r:id="rId9"/>
    <p:sldId id="280" r:id="rId10"/>
    <p:sldId id="281" r:id="rId11"/>
    <p:sldId id="282" r:id="rId12"/>
    <p:sldId id="283" r:id="rId13"/>
    <p:sldId id="284" r:id="rId14"/>
    <p:sldId id="278" r:id="rId15"/>
    <p:sldId id="285" r:id="rId16"/>
    <p:sldId id="286" r:id="rId17"/>
    <p:sldId id="287" r:id="rId18"/>
    <p:sldId id="288" r:id="rId19"/>
    <p:sldId id="289" r:id="rId20"/>
    <p:sldId id="29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E4E8B3-BC3D-4B17-AD72-6EEF0757A344}" type="datetimeFigureOut">
              <a:rPr lang="es-ES" smtClean="0"/>
              <a:t>28/12/2023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712D9C-889D-4610-A762-E75BDBE57ED2}" type="slidenum">
              <a:rPr lang="es-ES" smtClean="0"/>
              <a:t>‹Nº›</a:t>
            </a:fld>
            <a:endParaRPr lang="es-ES"/>
          </a:p>
        </p:txBody>
      </p:sp>
    </p:spTree>
    <p:extLst>
      <p:ext uri="{BB962C8B-B14F-4D97-AF65-F5344CB8AC3E}">
        <p14:creationId xmlns:p14="http://schemas.microsoft.com/office/powerpoint/2010/main" val="1020962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2</a:t>
            </a:fld>
            <a:endParaRPr lang="es-ES"/>
          </a:p>
        </p:txBody>
      </p:sp>
    </p:spTree>
    <p:extLst>
      <p:ext uri="{BB962C8B-B14F-4D97-AF65-F5344CB8AC3E}">
        <p14:creationId xmlns:p14="http://schemas.microsoft.com/office/powerpoint/2010/main" val="3766091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11</a:t>
            </a:fld>
            <a:endParaRPr lang="es-ES"/>
          </a:p>
        </p:txBody>
      </p:sp>
    </p:spTree>
    <p:extLst>
      <p:ext uri="{BB962C8B-B14F-4D97-AF65-F5344CB8AC3E}">
        <p14:creationId xmlns:p14="http://schemas.microsoft.com/office/powerpoint/2010/main" val="9694524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12</a:t>
            </a:fld>
            <a:endParaRPr lang="es-ES"/>
          </a:p>
        </p:txBody>
      </p:sp>
    </p:spTree>
    <p:extLst>
      <p:ext uri="{BB962C8B-B14F-4D97-AF65-F5344CB8AC3E}">
        <p14:creationId xmlns:p14="http://schemas.microsoft.com/office/powerpoint/2010/main" val="42166743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13</a:t>
            </a:fld>
            <a:endParaRPr lang="es-ES"/>
          </a:p>
        </p:txBody>
      </p:sp>
    </p:spTree>
    <p:extLst>
      <p:ext uri="{BB962C8B-B14F-4D97-AF65-F5344CB8AC3E}">
        <p14:creationId xmlns:p14="http://schemas.microsoft.com/office/powerpoint/2010/main" val="34674612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14</a:t>
            </a:fld>
            <a:endParaRPr lang="es-ES"/>
          </a:p>
        </p:txBody>
      </p:sp>
    </p:spTree>
    <p:extLst>
      <p:ext uri="{BB962C8B-B14F-4D97-AF65-F5344CB8AC3E}">
        <p14:creationId xmlns:p14="http://schemas.microsoft.com/office/powerpoint/2010/main" val="10233191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15</a:t>
            </a:fld>
            <a:endParaRPr lang="es-ES"/>
          </a:p>
        </p:txBody>
      </p:sp>
    </p:spTree>
    <p:extLst>
      <p:ext uri="{BB962C8B-B14F-4D97-AF65-F5344CB8AC3E}">
        <p14:creationId xmlns:p14="http://schemas.microsoft.com/office/powerpoint/2010/main" val="30026538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16</a:t>
            </a:fld>
            <a:endParaRPr lang="es-ES"/>
          </a:p>
        </p:txBody>
      </p:sp>
    </p:spTree>
    <p:extLst>
      <p:ext uri="{BB962C8B-B14F-4D97-AF65-F5344CB8AC3E}">
        <p14:creationId xmlns:p14="http://schemas.microsoft.com/office/powerpoint/2010/main" val="27173626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17</a:t>
            </a:fld>
            <a:endParaRPr lang="es-ES"/>
          </a:p>
        </p:txBody>
      </p:sp>
    </p:spTree>
    <p:extLst>
      <p:ext uri="{BB962C8B-B14F-4D97-AF65-F5344CB8AC3E}">
        <p14:creationId xmlns:p14="http://schemas.microsoft.com/office/powerpoint/2010/main" val="3439391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18</a:t>
            </a:fld>
            <a:endParaRPr lang="es-ES"/>
          </a:p>
        </p:txBody>
      </p:sp>
    </p:spTree>
    <p:extLst>
      <p:ext uri="{BB962C8B-B14F-4D97-AF65-F5344CB8AC3E}">
        <p14:creationId xmlns:p14="http://schemas.microsoft.com/office/powerpoint/2010/main" val="31484763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19</a:t>
            </a:fld>
            <a:endParaRPr lang="es-ES"/>
          </a:p>
        </p:txBody>
      </p:sp>
    </p:spTree>
    <p:extLst>
      <p:ext uri="{BB962C8B-B14F-4D97-AF65-F5344CB8AC3E}">
        <p14:creationId xmlns:p14="http://schemas.microsoft.com/office/powerpoint/2010/main" val="41225501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20</a:t>
            </a:fld>
            <a:endParaRPr lang="es-ES"/>
          </a:p>
        </p:txBody>
      </p:sp>
    </p:spTree>
    <p:extLst>
      <p:ext uri="{BB962C8B-B14F-4D97-AF65-F5344CB8AC3E}">
        <p14:creationId xmlns:p14="http://schemas.microsoft.com/office/powerpoint/2010/main" val="3364731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3</a:t>
            </a:fld>
            <a:endParaRPr lang="es-ES"/>
          </a:p>
        </p:txBody>
      </p:sp>
    </p:spTree>
    <p:extLst>
      <p:ext uri="{BB962C8B-B14F-4D97-AF65-F5344CB8AC3E}">
        <p14:creationId xmlns:p14="http://schemas.microsoft.com/office/powerpoint/2010/main" val="2346505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4</a:t>
            </a:fld>
            <a:endParaRPr lang="es-ES"/>
          </a:p>
        </p:txBody>
      </p:sp>
    </p:spTree>
    <p:extLst>
      <p:ext uri="{BB962C8B-B14F-4D97-AF65-F5344CB8AC3E}">
        <p14:creationId xmlns:p14="http://schemas.microsoft.com/office/powerpoint/2010/main" val="2233179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5</a:t>
            </a:fld>
            <a:endParaRPr lang="es-ES"/>
          </a:p>
        </p:txBody>
      </p:sp>
    </p:spTree>
    <p:extLst>
      <p:ext uri="{BB962C8B-B14F-4D97-AF65-F5344CB8AC3E}">
        <p14:creationId xmlns:p14="http://schemas.microsoft.com/office/powerpoint/2010/main" val="1474877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6</a:t>
            </a:fld>
            <a:endParaRPr lang="es-ES"/>
          </a:p>
        </p:txBody>
      </p:sp>
    </p:spTree>
    <p:extLst>
      <p:ext uri="{BB962C8B-B14F-4D97-AF65-F5344CB8AC3E}">
        <p14:creationId xmlns:p14="http://schemas.microsoft.com/office/powerpoint/2010/main" val="1791437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7</a:t>
            </a:fld>
            <a:endParaRPr lang="es-ES"/>
          </a:p>
        </p:txBody>
      </p:sp>
    </p:spTree>
    <p:extLst>
      <p:ext uri="{BB962C8B-B14F-4D97-AF65-F5344CB8AC3E}">
        <p14:creationId xmlns:p14="http://schemas.microsoft.com/office/powerpoint/2010/main" val="362925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8</a:t>
            </a:fld>
            <a:endParaRPr lang="es-ES"/>
          </a:p>
        </p:txBody>
      </p:sp>
    </p:spTree>
    <p:extLst>
      <p:ext uri="{BB962C8B-B14F-4D97-AF65-F5344CB8AC3E}">
        <p14:creationId xmlns:p14="http://schemas.microsoft.com/office/powerpoint/2010/main" val="9593123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9</a:t>
            </a:fld>
            <a:endParaRPr lang="es-ES"/>
          </a:p>
        </p:txBody>
      </p:sp>
    </p:spTree>
    <p:extLst>
      <p:ext uri="{BB962C8B-B14F-4D97-AF65-F5344CB8AC3E}">
        <p14:creationId xmlns:p14="http://schemas.microsoft.com/office/powerpoint/2010/main" val="4034695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10</a:t>
            </a:fld>
            <a:endParaRPr lang="es-ES"/>
          </a:p>
        </p:txBody>
      </p:sp>
    </p:spTree>
    <p:extLst>
      <p:ext uri="{BB962C8B-B14F-4D97-AF65-F5344CB8AC3E}">
        <p14:creationId xmlns:p14="http://schemas.microsoft.com/office/powerpoint/2010/main" val="173448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CD7214D7-428D-4601-A337-8B3EF9271EE1}" type="datetimeFigureOut">
              <a:rPr lang="es-ES" smtClean="0"/>
              <a:t>28/12/2023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3407227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D7214D7-428D-4601-A337-8B3EF9271EE1}" type="datetimeFigureOut">
              <a:rPr lang="es-ES" smtClean="0"/>
              <a:t>28/12/2023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1510058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D7214D7-428D-4601-A337-8B3EF9271EE1}" type="datetimeFigureOut">
              <a:rPr lang="es-ES" smtClean="0"/>
              <a:t>28/12/2023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42234314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a:t>Haga clic para modificar los estilos de texto del patrón</a:t>
            </a:r>
          </a:p>
        </p:txBody>
      </p:sp>
      <p:sp>
        <p:nvSpPr>
          <p:cNvPr id="4" name="Date Placeholder 3"/>
          <p:cNvSpPr>
            <a:spLocks noGrp="1"/>
          </p:cNvSpPr>
          <p:nvPr>
            <p:ph type="dt" sz="half" idx="10"/>
          </p:nvPr>
        </p:nvSpPr>
        <p:spPr/>
        <p:txBody>
          <a:bodyPr/>
          <a:lstStyle/>
          <a:p>
            <a:fld id="{CD7214D7-428D-4601-A337-8B3EF9271EE1}" type="datetimeFigureOut">
              <a:rPr lang="es-ES" smtClean="0"/>
              <a:t>28/12/2023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7070097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a:t>Haga clic para modificar los estilos de texto del patrón</a:t>
            </a:r>
          </a:p>
        </p:txBody>
      </p:sp>
      <p:sp>
        <p:nvSpPr>
          <p:cNvPr id="4" name="Date Placeholder 3"/>
          <p:cNvSpPr>
            <a:spLocks noGrp="1"/>
          </p:cNvSpPr>
          <p:nvPr>
            <p:ph type="dt" sz="half" idx="10"/>
          </p:nvPr>
        </p:nvSpPr>
        <p:spPr/>
        <p:txBody>
          <a:bodyPr/>
          <a:lstStyle/>
          <a:p>
            <a:fld id="{CD7214D7-428D-4601-A337-8B3EF9271EE1}" type="datetimeFigureOut">
              <a:rPr lang="es-ES" smtClean="0"/>
              <a:t>28/12/2023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4121489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D7214D7-428D-4601-A337-8B3EF9271EE1}" type="datetimeFigureOut">
              <a:rPr lang="es-ES" smtClean="0"/>
              <a:t>28/12/2023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3566833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D7214D7-428D-4601-A337-8B3EF9271EE1}" type="datetimeFigureOut">
              <a:rPr lang="es-ES" smtClean="0"/>
              <a:t>28/12/2023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28206429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D7214D7-428D-4601-A337-8B3EF9271EE1}" type="datetimeFigureOut">
              <a:rPr lang="es-ES" smtClean="0"/>
              <a:t>28/12/2023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4360227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D7214D7-428D-4601-A337-8B3EF9271EE1}" type="datetimeFigureOut">
              <a:rPr lang="es-ES" smtClean="0"/>
              <a:t>28/12/2023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1666399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D7214D7-428D-4601-A337-8B3EF9271EE1}" type="datetimeFigureOut">
              <a:rPr lang="es-ES" smtClean="0"/>
              <a:t>28/12/2023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3780357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D7214D7-428D-4601-A337-8B3EF9271EE1}" type="datetimeFigureOut">
              <a:rPr lang="es-ES" smtClean="0"/>
              <a:t>28/12/2023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2770859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D7214D7-428D-4601-A337-8B3EF9271EE1}" type="datetimeFigureOut">
              <a:rPr lang="es-ES" smtClean="0"/>
              <a:t>28/12/2023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1318465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D7214D7-428D-4601-A337-8B3EF9271EE1}" type="datetimeFigureOut">
              <a:rPr lang="es-ES" smtClean="0"/>
              <a:t>28/12/2023</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3523948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D7214D7-428D-4601-A337-8B3EF9271EE1}" type="datetimeFigureOut">
              <a:rPr lang="es-ES" smtClean="0"/>
              <a:t>28/12/2023</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3121965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7214D7-428D-4601-A337-8B3EF9271EE1}" type="datetimeFigureOut">
              <a:rPr lang="es-ES" smtClean="0"/>
              <a:t>28/12/2023</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97019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D7214D7-428D-4601-A337-8B3EF9271EE1}" type="datetimeFigureOut">
              <a:rPr lang="es-ES" smtClean="0"/>
              <a:t>28/12/2023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3250559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6399212" y="5883275"/>
            <a:ext cx="914400" cy="365125"/>
          </a:xfrm>
        </p:spPr>
        <p:txBody>
          <a:bodyPr/>
          <a:lstStyle/>
          <a:p>
            <a:fld id="{CD7214D7-428D-4601-A337-8B3EF9271EE1}" type="datetimeFigureOut">
              <a:rPr lang="es-ES" smtClean="0"/>
              <a:t>28/12/2023</a:t>
            </a:fld>
            <a:endParaRPr lang="es-ES"/>
          </a:p>
        </p:txBody>
      </p:sp>
      <p:sp>
        <p:nvSpPr>
          <p:cNvPr id="6" name="Footer Placeholder 5"/>
          <p:cNvSpPr>
            <a:spLocks noGrp="1"/>
          </p:cNvSpPr>
          <p:nvPr>
            <p:ph type="ftr" sz="quarter" idx="11"/>
          </p:nvPr>
        </p:nvSpPr>
        <p:spPr>
          <a:xfrm>
            <a:off x="1141412" y="5883275"/>
            <a:ext cx="5105400" cy="365125"/>
          </a:xfrm>
        </p:spPr>
        <p:txBody>
          <a:bodyPr/>
          <a:lstStyle/>
          <a:p>
            <a:endParaRPr lang="es-ES"/>
          </a:p>
        </p:txBody>
      </p:sp>
      <p:sp>
        <p:nvSpPr>
          <p:cNvPr id="7" name="Slide Number Placeholder 6"/>
          <p:cNvSpPr>
            <a:spLocks noGrp="1"/>
          </p:cNvSpPr>
          <p:nvPr>
            <p:ph type="sldNum" sz="quarter" idx="12"/>
          </p:nvPr>
        </p:nvSpPr>
        <p:spPr>
          <a:xfrm>
            <a:off x="10742612" y="5883275"/>
            <a:ext cx="322567" cy="365125"/>
          </a:xfrm>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4024500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CD7214D7-428D-4601-A337-8B3EF9271EE1}" type="datetimeFigureOut">
              <a:rPr lang="es-ES" smtClean="0"/>
              <a:t>28/12/2023</a:t>
            </a:fld>
            <a:endParaRPr lang="es-E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s-E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0830780A-7C6A-4F0F-8117-C4C44C7330A5}" type="slidenum">
              <a:rPr lang="es-ES" smtClean="0"/>
              <a:t>‹Nº›</a:t>
            </a:fld>
            <a:endParaRPr lang="es-ES"/>
          </a:p>
        </p:txBody>
      </p:sp>
    </p:spTree>
    <p:extLst>
      <p:ext uri="{BB962C8B-B14F-4D97-AF65-F5344CB8AC3E}">
        <p14:creationId xmlns:p14="http://schemas.microsoft.com/office/powerpoint/2010/main" val="310462624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7.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hyperlink" Target="https://www.thymeleaf.org/doc/articles/standardurlsyntax.html" TargetMode="Externa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jpe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FD987E-AC81-5B07-D38F-36002AD580E7}"/>
              </a:ext>
            </a:extLst>
          </p:cNvPr>
          <p:cNvSpPr>
            <a:spLocks noGrp="1"/>
          </p:cNvSpPr>
          <p:nvPr>
            <p:ph type="ctrTitle"/>
          </p:nvPr>
        </p:nvSpPr>
        <p:spPr/>
        <p:txBody>
          <a:bodyPr>
            <a:normAutofit/>
          </a:bodyPr>
          <a:lstStyle/>
          <a:p>
            <a:r>
              <a:rPr lang="es-ES" dirty="0"/>
              <a:t> CURSO FORMACION EN </a:t>
            </a:r>
            <a:r>
              <a:rPr lang="es-ES" dirty="0" err="1"/>
              <a:t>spring</a:t>
            </a:r>
            <a:r>
              <a:rPr lang="es-ES" dirty="0"/>
              <a:t> java</a:t>
            </a:r>
          </a:p>
        </p:txBody>
      </p:sp>
      <p:sp>
        <p:nvSpPr>
          <p:cNvPr id="3" name="Subtítulo 2">
            <a:extLst>
              <a:ext uri="{FF2B5EF4-FFF2-40B4-BE49-F238E27FC236}">
                <a16:creationId xmlns:a16="http://schemas.microsoft.com/office/drawing/2014/main" id="{0A0FF4A9-3AD2-C3C2-7206-56C12AAC7510}"/>
              </a:ext>
            </a:extLst>
          </p:cNvPr>
          <p:cNvSpPr>
            <a:spLocks noGrp="1"/>
          </p:cNvSpPr>
          <p:nvPr>
            <p:ph type="subTitle" idx="1"/>
          </p:nvPr>
        </p:nvSpPr>
        <p:spPr/>
        <p:txBody>
          <a:bodyPr/>
          <a:lstStyle/>
          <a:p>
            <a:r>
              <a:rPr lang="es-ES" dirty="0"/>
              <a:t>CURSO 2024</a:t>
            </a:r>
          </a:p>
        </p:txBody>
      </p:sp>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41705" y="6011201"/>
            <a:ext cx="807968" cy="80796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Spring | Home">
            <a:extLst>
              <a:ext uri="{FF2B5EF4-FFF2-40B4-BE49-F238E27FC236}">
                <a16:creationId xmlns:a16="http://schemas.microsoft.com/office/drawing/2014/main" id="{1B53E5CD-C494-D3B0-47A5-2DBE7C154E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6948" y="310628"/>
            <a:ext cx="3464510" cy="1732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9637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935650"/>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MVC</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477BDFD5-86BF-359C-0E77-061F61200E12}"/>
              </a:ext>
            </a:extLst>
          </p:cNvPr>
          <p:cNvSpPr txBox="1"/>
          <p:nvPr/>
        </p:nvSpPr>
        <p:spPr>
          <a:xfrm>
            <a:off x="1253654" y="1952032"/>
            <a:ext cx="9079954" cy="5078313"/>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Aplicación 1: </a:t>
            </a:r>
            <a:r>
              <a:rPr lang="es-ES" sz="1200" dirty="0" err="1">
                <a:latin typeface="Titillium Web" panose="00000500000000000000" pitchFamily="2" charset="0"/>
                <a:sym typeface="Wingdings" panose="05000000000000000000" pitchFamily="2" charset="2"/>
              </a:rPr>
              <a:t>DemoMVC</a:t>
            </a: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Creación del Controlador:</a:t>
            </a: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Para crear el controlador, lo que realizaremos es trabajar en la vista que nos proporciona VSC. </a:t>
            </a:r>
          </a:p>
          <a:p>
            <a:pPr lvl="1"/>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Crearemos un nuevo paquete, acabando como .</a:t>
            </a:r>
            <a:r>
              <a:rPr lang="es-ES" sz="1200" dirty="0" err="1">
                <a:latin typeface="Titillium Web" panose="00000500000000000000" pitchFamily="2" charset="0"/>
                <a:sym typeface="Wingdings" panose="05000000000000000000" pitchFamily="2" charset="2"/>
              </a:rPr>
              <a:t>controllers</a:t>
            </a:r>
            <a:r>
              <a:rPr lang="es-ES" sz="1200" dirty="0">
                <a:latin typeface="Titillium Web" panose="00000500000000000000" pitchFamily="2" charset="0"/>
                <a:sym typeface="Wingdings" panose="05000000000000000000" pitchFamily="2" charset="2"/>
              </a:rPr>
              <a:t>. Utilizando la ruta por defecto del proceso.</a:t>
            </a:r>
          </a:p>
          <a:p>
            <a:pPr marL="628650" lvl="1"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Ahora dentro creamos nuestra clase </a:t>
            </a:r>
            <a:r>
              <a:rPr lang="es-ES" sz="1200" dirty="0" err="1">
                <a:latin typeface="Titillium Web" panose="00000500000000000000" pitchFamily="2" charset="0"/>
                <a:sym typeface="Wingdings" panose="05000000000000000000" pitchFamily="2" charset="2"/>
              </a:rPr>
              <a:t>controller</a:t>
            </a:r>
            <a:r>
              <a:rPr lang="es-ES" sz="1200" dirty="0">
                <a:latin typeface="Titillium Web" panose="00000500000000000000" pitchFamily="2" charset="0"/>
                <a:sym typeface="Wingdings" panose="05000000000000000000" pitchFamily="2" charset="2"/>
              </a:rPr>
              <a:t>.</a:t>
            </a:r>
          </a:p>
          <a:p>
            <a:pPr lvl="1"/>
            <a:r>
              <a:rPr lang="es-ES" sz="1200" dirty="0">
                <a:latin typeface="Titillium Web" panose="00000500000000000000" pitchFamily="2" charset="0"/>
                <a:sym typeface="Wingdings" panose="05000000000000000000" pitchFamily="2" charset="2"/>
              </a:rPr>
              <a:t> </a:t>
            </a:r>
          </a:p>
          <a:p>
            <a:pPr marL="628650" lvl="1"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A la clase como, será la clase de verificación o clase de usuario. La llamaremos </a:t>
            </a:r>
            <a:r>
              <a:rPr lang="es-ES" sz="1200" dirty="0" err="1">
                <a:latin typeface="Titillium Web" panose="00000500000000000000" pitchFamily="2" charset="0"/>
                <a:sym typeface="Wingdings" panose="05000000000000000000" pitchFamily="2" charset="2"/>
              </a:rPr>
              <a:t>UserController</a:t>
            </a:r>
            <a:r>
              <a:rPr lang="es-ES" sz="1200" dirty="0">
                <a:latin typeface="Titillium Web" panose="00000500000000000000" pitchFamily="2" charset="0"/>
                <a:sym typeface="Wingdings" panose="05000000000000000000" pitchFamily="2" charset="2"/>
              </a:rPr>
              <a:t>. </a:t>
            </a: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La clase la tenemos que especializar, para ello en la parte superior le indicamos que es un @Controller.</a:t>
            </a: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Ahora definiremos los métodos que tendrán acceso con la aplicación:</a:t>
            </a:r>
          </a:p>
          <a:p>
            <a:pPr marL="1085850" lvl="2" indent="-171450">
              <a:buFont typeface="Arial" panose="020B0604020202020204" pitchFamily="34" charset="0"/>
              <a:buChar char="•"/>
            </a:pPr>
            <a:r>
              <a:rPr lang="es-ES" sz="1200" dirty="0" err="1">
                <a:latin typeface="Titillium Web" panose="00000500000000000000" pitchFamily="2" charset="0"/>
                <a:sym typeface="Wingdings" panose="05000000000000000000" pitchFamily="2" charset="2"/>
              </a:rPr>
              <a:t>GetMapping</a:t>
            </a:r>
            <a:r>
              <a:rPr lang="es-ES" sz="1200" dirty="0">
                <a:latin typeface="Titillium Web" panose="00000500000000000000" pitchFamily="2" charset="0"/>
                <a:sym typeface="Wingdings" panose="05000000000000000000" pitchFamily="2" charset="2"/>
              </a:rPr>
              <a:t>(/</a:t>
            </a:r>
            <a:r>
              <a:rPr lang="es-ES" sz="1200" dirty="0" err="1">
                <a:latin typeface="Titillium Web" panose="00000500000000000000" pitchFamily="2" charset="0"/>
                <a:sym typeface="Wingdings" panose="05000000000000000000" pitchFamily="2" charset="2"/>
              </a:rPr>
              <a:t>direccion</a:t>
            </a:r>
            <a:r>
              <a:rPr lang="es-ES" sz="1200" dirty="0">
                <a:latin typeface="Titillium Web" panose="00000500000000000000" pitchFamily="2" charset="0"/>
                <a:sym typeface="Wingdings" panose="05000000000000000000" pitchFamily="2" charset="2"/>
              </a:rPr>
              <a:t>)</a:t>
            </a: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7" name="Imagen 6">
            <a:extLst>
              <a:ext uri="{FF2B5EF4-FFF2-40B4-BE49-F238E27FC236}">
                <a16:creationId xmlns:a16="http://schemas.microsoft.com/office/drawing/2014/main" id="{33D22E54-6B85-CA2F-8EE5-FC54A1FF67E6}"/>
              </a:ext>
            </a:extLst>
          </p:cNvPr>
          <p:cNvPicPr>
            <a:picLocks noChangeAspect="1"/>
          </p:cNvPicPr>
          <p:nvPr/>
        </p:nvPicPr>
        <p:blipFill>
          <a:blip r:embed="rId5"/>
          <a:stretch>
            <a:fillRect/>
          </a:stretch>
        </p:blipFill>
        <p:spPr>
          <a:xfrm>
            <a:off x="6451445" y="964116"/>
            <a:ext cx="4486901" cy="1543265"/>
          </a:xfrm>
          <a:prstGeom prst="rect">
            <a:avLst/>
          </a:prstGeom>
        </p:spPr>
      </p:pic>
    </p:spTree>
    <p:extLst>
      <p:ext uri="{BB962C8B-B14F-4D97-AF65-F5344CB8AC3E}">
        <p14:creationId xmlns:p14="http://schemas.microsoft.com/office/powerpoint/2010/main" val="1145273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935650"/>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MVC</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477BDFD5-86BF-359C-0E77-061F61200E12}"/>
              </a:ext>
            </a:extLst>
          </p:cNvPr>
          <p:cNvSpPr txBox="1"/>
          <p:nvPr/>
        </p:nvSpPr>
        <p:spPr>
          <a:xfrm>
            <a:off x="1253654" y="1952032"/>
            <a:ext cx="9079954" cy="3785652"/>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Aplicación 1: </a:t>
            </a:r>
            <a:r>
              <a:rPr lang="es-ES" sz="1200" dirty="0" err="1">
                <a:latin typeface="Titillium Web" panose="00000500000000000000" pitchFamily="2" charset="0"/>
                <a:sym typeface="Wingdings" panose="05000000000000000000" pitchFamily="2" charset="2"/>
              </a:rPr>
              <a:t>DemoMVC</a:t>
            </a: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Métodos de Acceso</a:t>
            </a:r>
          </a:p>
          <a:p>
            <a:pPr lvl="1"/>
            <a:endParaRPr lang="es-ES" sz="1200" dirty="0">
              <a:solidFill>
                <a:schemeClr val="accent3">
                  <a:lumMod val="60000"/>
                  <a:lumOff val="40000"/>
                </a:schemeClr>
              </a:solidFill>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r>
              <a:rPr lang="es-ES" sz="1200" dirty="0">
                <a:solidFill>
                  <a:schemeClr val="accent3">
                    <a:lumMod val="60000"/>
                    <a:lumOff val="40000"/>
                  </a:schemeClr>
                </a:solidFill>
                <a:latin typeface="Titillium Web" panose="00000500000000000000" pitchFamily="2" charset="0"/>
                <a:sym typeface="Wingdings" panose="05000000000000000000" pitchFamily="2" charset="2"/>
              </a:rPr>
              <a:t>@RequestMapping</a:t>
            </a:r>
          </a:p>
          <a:p>
            <a:pPr marL="628650" lvl="1" indent="-171450">
              <a:buFont typeface="Arial" panose="020B0604020202020204" pitchFamily="34" charset="0"/>
              <a:buChar char="•"/>
            </a:pPr>
            <a:endParaRPr lang="es-ES" sz="1200" dirty="0">
              <a:solidFill>
                <a:schemeClr val="accent3">
                  <a:lumMod val="60000"/>
                  <a:lumOff val="40000"/>
                </a:schemeClr>
              </a:solidFill>
              <a:latin typeface="Titillium Web" panose="00000500000000000000" pitchFamily="2" charset="0"/>
              <a:sym typeface="Wingdings" panose="05000000000000000000" pitchFamily="2" charset="2"/>
            </a:endParaRPr>
          </a:p>
          <a:p>
            <a:pPr lvl="1"/>
            <a:r>
              <a:rPr lang="es-ES" sz="1200" b="0" i="0" dirty="0">
                <a:solidFill>
                  <a:schemeClr val="accent3">
                    <a:lumMod val="60000"/>
                    <a:lumOff val="40000"/>
                  </a:schemeClr>
                </a:solidFill>
                <a:effectLst/>
                <a:latin typeface="Vollkorn"/>
              </a:rPr>
              <a:t>Esta anotación se usa tanto a nivel de clase como de método. La anotación </a:t>
            </a:r>
            <a:r>
              <a:rPr lang="es-ES" sz="1200" b="1" i="0" dirty="0">
                <a:solidFill>
                  <a:schemeClr val="accent3">
                    <a:lumMod val="60000"/>
                    <a:lumOff val="40000"/>
                  </a:schemeClr>
                </a:solidFill>
                <a:effectLst/>
                <a:latin typeface="Vollkorn"/>
              </a:rPr>
              <a:t>@RequestMapping</a:t>
            </a:r>
            <a:r>
              <a:rPr lang="es-ES" sz="1200" b="0" i="0" dirty="0">
                <a:solidFill>
                  <a:schemeClr val="accent3">
                    <a:lumMod val="60000"/>
                    <a:lumOff val="40000"/>
                  </a:schemeClr>
                </a:solidFill>
                <a:effectLst/>
                <a:latin typeface="Vollkorn"/>
              </a:rPr>
              <a:t> se utiliza para asignar solicitudes web a clases de manejador y métodos de manejador específicos. Cuando </a:t>
            </a:r>
            <a:r>
              <a:rPr lang="es-ES" sz="1200" b="1" i="0" dirty="0">
                <a:solidFill>
                  <a:schemeClr val="accent3">
                    <a:lumMod val="60000"/>
                    <a:lumOff val="40000"/>
                  </a:schemeClr>
                </a:solidFill>
                <a:effectLst/>
                <a:latin typeface="Vollkorn"/>
              </a:rPr>
              <a:t>@RequestMapping</a:t>
            </a:r>
            <a:r>
              <a:rPr lang="es-ES" sz="1200" b="0" i="0" dirty="0">
                <a:solidFill>
                  <a:schemeClr val="accent3">
                    <a:lumMod val="60000"/>
                    <a:lumOff val="40000"/>
                  </a:schemeClr>
                </a:solidFill>
                <a:effectLst/>
                <a:latin typeface="Vollkorn"/>
              </a:rPr>
              <a:t> se usa en el nivel de clase, crea un URI base para el que se usará el controlador. Cuando esta anotación se utiliza en los métodos, le dará el URI en el que se ejecutarán los métodos del controlador. A partir de esto, puede inferir que la asignación de solicitud a nivel de clase seguirá siendo la misma, mientras que cada método de controlador tendrá su propia asignación de solicitud.</a:t>
            </a:r>
            <a:endParaRPr lang="es-ES" sz="1200" dirty="0">
              <a:solidFill>
                <a:schemeClr val="accent3">
                  <a:lumMod val="60000"/>
                  <a:lumOff val="40000"/>
                </a:schemeClr>
              </a:solidFill>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7" name="Imagen 6">
            <a:extLst>
              <a:ext uri="{FF2B5EF4-FFF2-40B4-BE49-F238E27FC236}">
                <a16:creationId xmlns:a16="http://schemas.microsoft.com/office/drawing/2014/main" id="{33D22E54-6B85-CA2F-8EE5-FC54A1FF67E6}"/>
              </a:ext>
            </a:extLst>
          </p:cNvPr>
          <p:cNvPicPr>
            <a:picLocks noChangeAspect="1"/>
          </p:cNvPicPr>
          <p:nvPr/>
        </p:nvPicPr>
        <p:blipFill>
          <a:blip r:embed="rId5"/>
          <a:stretch>
            <a:fillRect/>
          </a:stretch>
        </p:blipFill>
        <p:spPr>
          <a:xfrm>
            <a:off x="6451445" y="964116"/>
            <a:ext cx="4486901" cy="1543265"/>
          </a:xfrm>
          <a:prstGeom prst="rect">
            <a:avLst/>
          </a:prstGeom>
        </p:spPr>
      </p:pic>
      <p:pic>
        <p:nvPicPr>
          <p:cNvPr id="6" name="Imagen 5">
            <a:extLst>
              <a:ext uri="{FF2B5EF4-FFF2-40B4-BE49-F238E27FC236}">
                <a16:creationId xmlns:a16="http://schemas.microsoft.com/office/drawing/2014/main" id="{9EA8BC99-D864-E305-09E5-EFD53FF1D705}"/>
              </a:ext>
            </a:extLst>
          </p:cNvPr>
          <p:cNvPicPr>
            <a:picLocks noChangeAspect="1"/>
          </p:cNvPicPr>
          <p:nvPr/>
        </p:nvPicPr>
        <p:blipFill>
          <a:blip r:embed="rId6"/>
          <a:stretch>
            <a:fillRect/>
          </a:stretch>
        </p:blipFill>
        <p:spPr>
          <a:xfrm>
            <a:off x="1858392" y="4289682"/>
            <a:ext cx="3210373" cy="1448002"/>
          </a:xfrm>
          <a:prstGeom prst="rect">
            <a:avLst/>
          </a:prstGeom>
        </p:spPr>
      </p:pic>
    </p:spTree>
    <p:extLst>
      <p:ext uri="{BB962C8B-B14F-4D97-AF65-F5344CB8AC3E}">
        <p14:creationId xmlns:p14="http://schemas.microsoft.com/office/powerpoint/2010/main" val="242346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935650"/>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MVC</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477BDFD5-86BF-359C-0E77-061F61200E12}"/>
              </a:ext>
            </a:extLst>
          </p:cNvPr>
          <p:cNvSpPr txBox="1"/>
          <p:nvPr/>
        </p:nvSpPr>
        <p:spPr>
          <a:xfrm>
            <a:off x="1253654" y="1952032"/>
            <a:ext cx="9079954" cy="6186309"/>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Aplicación 1: </a:t>
            </a:r>
            <a:r>
              <a:rPr lang="es-ES" sz="1200" dirty="0" err="1">
                <a:latin typeface="Titillium Web" panose="00000500000000000000" pitchFamily="2" charset="0"/>
                <a:sym typeface="Wingdings" panose="05000000000000000000" pitchFamily="2" charset="2"/>
              </a:rPr>
              <a:t>DemoMVC</a:t>
            </a: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Métodos de Acceso</a:t>
            </a:r>
          </a:p>
          <a:p>
            <a:pPr lvl="1"/>
            <a:endParaRPr lang="es-ES" sz="1200" dirty="0">
              <a:solidFill>
                <a:schemeClr val="accent3">
                  <a:lumMod val="60000"/>
                  <a:lumOff val="40000"/>
                </a:schemeClr>
              </a:solidFill>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r>
              <a:rPr lang="es-ES" sz="1200" dirty="0">
                <a:solidFill>
                  <a:schemeClr val="accent3">
                    <a:lumMod val="60000"/>
                    <a:lumOff val="40000"/>
                  </a:schemeClr>
                </a:solidFill>
                <a:latin typeface="Titillium Web" panose="00000500000000000000" pitchFamily="2" charset="0"/>
                <a:sym typeface="Wingdings" panose="05000000000000000000" pitchFamily="2" charset="2"/>
              </a:rPr>
              <a:t>@GetMapping: </a:t>
            </a:r>
          </a:p>
          <a:p>
            <a:pPr marL="628650" lvl="1" indent="-171450">
              <a:buFont typeface="Arial" panose="020B0604020202020204" pitchFamily="34" charset="0"/>
              <a:buChar char="•"/>
            </a:pPr>
            <a:endParaRPr lang="es-ES" sz="1200" dirty="0">
              <a:solidFill>
                <a:schemeClr val="accent3">
                  <a:lumMod val="60000"/>
                  <a:lumOff val="40000"/>
                </a:schemeClr>
              </a:solidFill>
              <a:latin typeface="Titillium Web" panose="00000500000000000000" pitchFamily="2" charset="0"/>
              <a:sym typeface="Wingdings" panose="05000000000000000000" pitchFamily="2" charset="2"/>
            </a:endParaRPr>
          </a:p>
          <a:p>
            <a:pPr lvl="1"/>
            <a:r>
              <a:rPr lang="es-ES" sz="1200" dirty="0">
                <a:solidFill>
                  <a:schemeClr val="accent3">
                    <a:lumMod val="60000"/>
                    <a:lumOff val="40000"/>
                  </a:schemeClr>
                </a:solidFill>
                <a:latin typeface="Titillium Web" panose="00000500000000000000" pitchFamily="2" charset="0"/>
              </a:rPr>
              <a:t>Esta anotación se utiliza para asignar solicitudes HTTP GET a métodos de controlador específicos. @GetMapping es una anotación compuesta que actúa como un acceso directo para @RequestMapping (</a:t>
            </a:r>
            <a:r>
              <a:rPr lang="es-ES" sz="1200" dirty="0" err="1">
                <a:solidFill>
                  <a:schemeClr val="accent3">
                    <a:lumMod val="60000"/>
                    <a:lumOff val="40000"/>
                  </a:schemeClr>
                </a:solidFill>
                <a:latin typeface="Titillium Web" panose="00000500000000000000" pitchFamily="2" charset="0"/>
              </a:rPr>
              <a:t>method</a:t>
            </a:r>
            <a:r>
              <a:rPr lang="es-ES" sz="1200" dirty="0">
                <a:solidFill>
                  <a:schemeClr val="accent3">
                    <a:lumMod val="60000"/>
                    <a:lumOff val="40000"/>
                  </a:schemeClr>
                </a:solidFill>
                <a:latin typeface="Titillium Web" panose="00000500000000000000" pitchFamily="2" charset="0"/>
              </a:rPr>
              <a:t> = </a:t>
            </a:r>
            <a:r>
              <a:rPr lang="es-ES" sz="1200" dirty="0" err="1">
                <a:solidFill>
                  <a:schemeClr val="accent3">
                    <a:lumMod val="60000"/>
                    <a:lumOff val="40000"/>
                  </a:schemeClr>
                </a:solidFill>
                <a:latin typeface="Titillium Web" panose="00000500000000000000" pitchFamily="2" charset="0"/>
              </a:rPr>
              <a:t>RequestMethod.GET</a:t>
            </a:r>
            <a:r>
              <a:rPr lang="es-ES" sz="1200" dirty="0">
                <a:solidFill>
                  <a:schemeClr val="accent3">
                    <a:lumMod val="60000"/>
                    <a:lumOff val="40000"/>
                  </a:schemeClr>
                </a:solidFill>
                <a:latin typeface="Titillium Web" panose="00000500000000000000" pitchFamily="2" charset="0"/>
              </a:rPr>
              <a:t>).</a:t>
            </a:r>
          </a:p>
          <a:p>
            <a:pPr lvl="1"/>
            <a:endParaRPr lang="es-ES" sz="1200" dirty="0">
              <a:solidFill>
                <a:schemeClr val="accent3">
                  <a:lumMod val="60000"/>
                  <a:lumOff val="40000"/>
                </a:schemeClr>
              </a:solidFill>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r>
              <a:rPr lang="es-ES" sz="1200" dirty="0">
                <a:solidFill>
                  <a:schemeClr val="accent3">
                    <a:lumMod val="60000"/>
                    <a:lumOff val="40000"/>
                  </a:schemeClr>
                </a:solidFill>
                <a:latin typeface="Titillium Web" panose="00000500000000000000" pitchFamily="2" charset="0"/>
                <a:sym typeface="Wingdings" panose="05000000000000000000" pitchFamily="2" charset="2"/>
              </a:rPr>
              <a:t>@PostMapping</a:t>
            </a:r>
          </a:p>
          <a:p>
            <a:pPr lvl="1"/>
            <a:endParaRPr lang="es-ES" sz="1200" dirty="0">
              <a:solidFill>
                <a:schemeClr val="accent3">
                  <a:lumMod val="60000"/>
                  <a:lumOff val="40000"/>
                </a:schemeClr>
              </a:solidFill>
              <a:latin typeface="Titillium Web" panose="00000500000000000000" pitchFamily="2" charset="0"/>
              <a:sym typeface="Wingdings" panose="05000000000000000000" pitchFamily="2" charset="2"/>
            </a:endParaRPr>
          </a:p>
          <a:p>
            <a:pPr lvl="1"/>
            <a:r>
              <a:rPr lang="es-ES" sz="1200" dirty="0">
                <a:solidFill>
                  <a:schemeClr val="accent3">
                    <a:lumMod val="60000"/>
                    <a:lumOff val="40000"/>
                  </a:schemeClr>
                </a:solidFill>
                <a:latin typeface="Titillium Web" panose="00000500000000000000" pitchFamily="2" charset="0"/>
              </a:rPr>
              <a:t>Esta anotación se utiliza para asignar solicitudes HTTP POST a métodos de controlador específicos. @PostMapping es una anotación compuesta que actúa como un acceso directo para @RequestMapping (</a:t>
            </a:r>
            <a:r>
              <a:rPr lang="es-ES" sz="1200" dirty="0" err="1">
                <a:solidFill>
                  <a:schemeClr val="accent3">
                    <a:lumMod val="60000"/>
                    <a:lumOff val="40000"/>
                  </a:schemeClr>
                </a:solidFill>
                <a:latin typeface="Titillium Web" panose="00000500000000000000" pitchFamily="2" charset="0"/>
              </a:rPr>
              <a:t>method</a:t>
            </a:r>
            <a:r>
              <a:rPr lang="es-ES" sz="1200" dirty="0">
                <a:solidFill>
                  <a:schemeClr val="accent3">
                    <a:lumMod val="60000"/>
                    <a:lumOff val="40000"/>
                  </a:schemeClr>
                </a:solidFill>
                <a:latin typeface="Titillium Web" panose="00000500000000000000" pitchFamily="2" charset="0"/>
              </a:rPr>
              <a:t> = </a:t>
            </a:r>
            <a:r>
              <a:rPr lang="es-ES" sz="1200" dirty="0" err="1">
                <a:solidFill>
                  <a:schemeClr val="accent3">
                    <a:lumMod val="60000"/>
                    <a:lumOff val="40000"/>
                  </a:schemeClr>
                </a:solidFill>
                <a:latin typeface="Titillium Web" panose="00000500000000000000" pitchFamily="2" charset="0"/>
              </a:rPr>
              <a:t>RequestMethod.POST</a:t>
            </a:r>
            <a:r>
              <a:rPr lang="es-ES" sz="1200" dirty="0">
                <a:solidFill>
                  <a:schemeClr val="accent3">
                    <a:lumMod val="60000"/>
                    <a:lumOff val="40000"/>
                  </a:schemeClr>
                </a:solidFill>
                <a:latin typeface="Titillium Web" panose="00000500000000000000" pitchFamily="2" charset="0"/>
              </a:rPr>
              <a:t>).</a:t>
            </a:r>
          </a:p>
          <a:p>
            <a:pPr lvl="1"/>
            <a:endParaRPr lang="es-ES" sz="1200" dirty="0">
              <a:solidFill>
                <a:schemeClr val="accent3">
                  <a:lumMod val="60000"/>
                  <a:lumOff val="40000"/>
                </a:schemeClr>
              </a:solidFill>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r>
              <a:rPr lang="es-ES" sz="1200" dirty="0">
                <a:solidFill>
                  <a:schemeClr val="accent3">
                    <a:lumMod val="60000"/>
                    <a:lumOff val="40000"/>
                  </a:schemeClr>
                </a:solidFill>
                <a:latin typeface="Titillium Web" panose="00000500000000000000" pitchFamily="2" charset="0"/>
                <a:sym typeface="Wingdings" panose="05000000000000000000" pitchFamily="2" charset="2"/>
              </a:rPr>
              <a:t>@PutMapping</a:t>
            </a:r>
          </a:p>
          <a:p>
            <a:pPr lvl="1"/>
            <a:endParaRPr lang="es-ES" sz="1200" dirty="0">
              <a:solidFill>
                <a:schemeClr val="accent3">
                  <a:lumMod val="60000"/>
                  <a:lumOff val="40000"/>
                </a:schemeClr>
              </a:solidFill>
              <a:latin typeface="Titillium Web" panose="00000500000000000000" pitchFamily="2" charset="0"/>
              <a:sym typeface="Wingdings" panose="05000000000000000000" pitchFamily="2" charset="2"/>
            </a:endParaRPr>
          </a:p>
          <a:p>
            <a:pPr lvl="1"/>
            <a:r>
              <a:rPr lang="es-ES" sz="1200" dirty="0">
                <a:solidFill>
                  <a:schemeClr val="accent3">
                    <a:lumMod val="60000"/>
                    <a:lumOff val="40000"/>
                  </a:schemeClr>
                </a:solidFill>
                <a:latin typeface="Titillium Web" panose="00000500000000000000" pitchFamily="2" charset="0"/>
              </a:rPr>
              <a:t>Esta anotación se utiliza para mapear solicitudes HTTP PUT en métodos de manejador específicos. @PutMapping es una anotación compuesta que actúa como un acceso directo para @RequestMapping (</a:t>
            </a:r>
            <a:r>
              <a:rPr lang="es-ES" sz="1200" dirty="0" err="1">
                <a:solidFill>
                  <a:schemeClr val="accent3">
                    <a:lumMod val="60000"/>
                    <a:lumOff val="40000"/>
                  </a:schemeClr>
                </a:solidFill>
                <a:latin typeface="Titillium Web" panose="00000500000000000000" pitchFamily="2" charset="0"/>
              </a:rPr>
              <a:t>method</a:t>
            </a:r>
            <a:r>
              <a:rPr lang="es-ES" sz="1200" dirty="0">
                <a:solidFill>
                  <a:schemeClr val="accent3">
                    <a:lumMod val="60000"/>
                    <a:lumOff val="40000"/>
                  </a:schemeClr>
                </a:solidFill>
                <a:latin typeface="Titillium Web" panose="00000500000000000000" pitchFamily="2" charset="0"/>
              </a:rPr>
              <a:t> = </a:t>
            </a:r>
            <a:r>
              <a:rPr lang="es-ES" sz="1200" dirty="0" err="1">
                <a:solidFill>
                  <a:schemeClr val="accent3">
                    <a:lumMod val="60000"/>
                    <a:lumOff val="40000"/>
                  </a:schemeClr>
                </a:solidFill>
                <a:latin typeface="Titillium Web" panose="00000500000000000000" pitchFamily="2" charset="0"/>
              </a:rPr>
              <a:t>RequestMethod.PUT</a:t>
            </a:r>
            <a:r>
              <a:rPr lang="es-ES" sz="1200" dirty="0">
                <a:solidFill>
                  <a:schemeClr val="accent3">
                    <a:lumMod val="60000"/>
                    <a:lumOff val="40000"/>
                  </a:schemeClr>
                </a:solidFill>
                <a:latin typeface="Titillium Web" panose="00000500000000000000" pitchFamily="2" charset="0"/>
              </a:rPr>
              <a:t>)</a:t>
            </a:r>
          </a:p>
          <a:p>
            <a:pPr lvl="1"/>
            <a:endParaRPr lang="es-ES" sz="1200" dirty="0">
              <a:solidFill>
                <a:schemeClr val="accent3">
                  <a:lumMod val="60000"/>
                  <a:lumOff val="40000"/>
                </a:schemeClr>
              </a:solidFill>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r>
              <a:rPr lang="es-ES" sz="1200" dirty="0">
                <a:solidFill>
                  <a:schemeClr val="accent3">
                    <a:lumMod val="60000"/>
                    <a:lumOff val="40000"/>
                  </a:schemeClr>
                </a:solidFill>
                <a:latin typeface="Titillium Web" panose="00000500000000000000" pitchFamily="2" charset="0"/>
                <a:sym typeface="Wingdings" panose="05000000000000000000" pitchFamily="2" charset="2"/>
              </a:rPr>
              <a:t>@DeleteMapping</a:t>
            </a:r>
          </a:p>
          <a:p>
            <a:pPr marL="628650" lvl="1" indent="-171450">
              <a:buFont typeface="Arial" panose="020B0604020202020204" pitchFamily="34" charset="0"/>
              <a:buChar char="•"/>
            </a:pPr>
            <a:endParaRPr lang="es-ES" sz="1200" dirty="0">
              <a:solidFill>
                <a:schemeClr val="accent3">
                  <a:lumMod val="60000"/>
                  <a:lumOff val="40000"/>
                </a:schemeClr>
              </a:solidFill>
              <a:latin typeface="Titillium Web" panose="00000500000000000000" pitchFamily="2" charset="0"/>
              <a:sym typeface="Wingdings" panose="05000000000000000000" pitchFamily="2" charset="2"/>
            </a:endParaRPr>
          </a:p>
          <a:p>
            <a:pPr lvl="1"/>
            <a:r>
              <a:rPr lang="es-ES" sz="1200" dirty="0">
                <a:solidFill>
                  <a:schemeClr val="accent3">
                    <a:lumMod val="60000"/>
                    <a:lumOff val="40000"/>
                  </a:schemeClr>
                </a:solidFill>
                <a:latin typeface="Titillium Web" panose="00000500000000000000" pitchFamily="2" charset="0"/>
              </a:rPr>
              <a:t>Esta anotación se usa para asignar solicitudes HTTP DELETE a métodos de controlador específicos. @DeleteMapping es una anotación compuesta que actúa como un acceso directo para @RequestMapping (</a:t>
            </a:r>
            <a:r>
              <a:rPr lang="es-ES" sz="1200" dirty="0" err="1">
                <a:solidFill>
                  <a:schemeClr val="accent3">
                    <a:lumMod val="60000"/>
                    <a:lumOff val="40000"/>
                  </a:schemeClr>
                </a:solidFill>
                <a:latin typeface="Titillium Web" panose="00000500000000000000" pitchFamily="2" charset="0"/>
              </a:rPr>
              <a:t>method</a:t>
            </a:r>
            <a:r>
              <a:rPr lang="es-ES" sz="1200" dirty="0">
                <a:solidFill>
                  <a:schemeClr val="accent3">
                    <a:lumMod val="60000"/>
                    <a:lumOff val="40000"/>
                  </a:schemeClr>
                </a:solidFill>
                <a:latin typeface="Titillium Web" panose="00000500000000000000" pitchFamily="2" charset="0"/>
              </a:rPr>
              <a:t> = </a:t>
            </a:r>
            <a:r>
              <a:rPr lang="es-ES" sz="1200" dirty="0" err="1">
                <a:solidFill>
                  <a:schemeClr val="accent3">
                    <a:lumMod val="60000"/>
                    <a:lumOff val="40000"/>
                  </a:schemeClr>
                </a:solidFill>
                <a:latin typeface="Titillium Web" panose="00000500000000000000" pitchFamily="2" charset="0"/>
              </a:rPr>
              <a:t>RequestMethod.DELETE</a:t>
            </a:r>
            <a:r>
              <a:rPr lang="es-ES" sz="1200" dirty="0">
                <a:solidFill>
                  <a:schemeClr val="accent3">
                    <a:lumMod val="60000"/>
                    <a:lumOff val="40000"/>
                  </a:schemeClr>
                </a:solidFill>
                <a:latin typeface="Titillium Web" panose="00000500000000000000" pitchFamily="2" charset="0"/>
              </a:rPr>
              <a:t>).</a:t>
            </a:r>
            <a:endParaRPr lang="es-ES" sz="1200" dirty="0">
              <a:solidFill>
                <a:schemeClr val="accent3">
                  <a:lumMod val="60000"/>
                  <a:lumOff val="40000"/>
                </a:schemeClr>
              </a:solidFill>
              <a:latin typeface="Titillium Web" panose="00000500000000000000" pitchFamily="2" charset="0"/>
              <a:sym typeface="Wingdings" panose="05000000000000000000" pitchFamily="2" charset="2"/>
            </a:endParaRPr>
          </a:p>
          <a:p>
            <a:pPr lvl="1"/>
            <a:endParaRPr lang="es-ES" sz="1200" dirty="0">
              <a:solidFill>
                <a:schemeClr val="accent3">
                  <a:lumMod val="60000"/>
                  <a:lumOff val="40000"/>
                </a:schemeClr>
              </a:solidFill>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solidFill>
                <a:schemeClr val="accent3">
                  <a:lumMod val="60000"/>
                  <a:lumOff val="40000"/>
                </a:schemeClr>
              </a:solidFill>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7" name="Imagen 6">
            <a:extLst>
              <a:ext uri="{FF2B5EF4-FFF2-40B4-BE49-F238E27FC236}">
                <a16:creationId xmlns:a16="http://schemas.microsoft.com/office/drawing/2014/main" id="{33D22E54-6B85-CA2F-8EE5-FC54A1FF67E6}"/>
              </a:ext>
            </a:extLst>
          </p:cNvPr>
          <p:cNvPicPr>
            <a:picLocks noChangeAspect="1"/>
          </p:cNvPicPr>
          <p:nvPr/>
        </p:nvPicPr>
        <p:blipFill>
          <a:blip r:embed="rId5"/>
          <a:stretch>
            <a:fillRect/>
          </a:stretch>
        </p:blipFill>
        <p:spPr>
          <a:xfrm>
            <a:off x="5032953" y="520258"/>
            <a:ext cx="4486901" cy="1543265"/>
          </a:xfrm>
          <a:prstGeom prst="rect">
            <a:avLst/>
          </a:prstGeom>
        </p:spPr>
      </p:pic>
      <p:pic>
        <p:nvPicPr>
          <p:cNvPr id="8" name="Imagen 7">
            <a:extLst>
              <a:ext uri="{FF2B5EF4-FFF2-40B4-BE49-F238E27FC236}">
                <a16:creationId xmlns:a16="http://schemas.microsoft.com/office/drawing/2014/main" id="{5EE38F10-0418-8D0F-7439-6F2F0C226C85}"/>
              </a:ext>
            </a:extLst>
          </p:cNvPr>
          <p:cNvPicPr>
            <a:picLocks noChangeAspect="1"/>
          </p:cNvPicPr>
          <p:nvPr/>
        </p:nvPicPr>
        <p:blipFill>
          <a:blip r:embed="rId6"/>
          <a:stretch>
            <a:fillRect/>
          </a:stretch>
        </p:blipFill>
        <p:spPr>
          <a:xfrm>
            <a:off x="9625905" y="1258390"/>
            <a:ext cx="2229161" cy="1257475"/>
          </a:xfrm>
          <a:prstGeom prst="rect">
            <a:avLst/>
          </a:prstGeom>
        </p:spPr>
      </p:pic>
    </p:spTree>
    <p:extLst>
      <p:ext uri="{BB962C8B-B14F-4D97-AF65-F5344CB8AC3E}">
        <p14:creationId xmlns:p14="http://schemas.microsoft.com/office/powerpoint/2010/main" val="3272880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935650"/>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MVC</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477BDFD5-86BF-359C-0E77-061F61200E12}"/>
              </a:ext>
            </a:extLst>
          </p:cNvPr>
          <p:cNvSpPr txBox="1"/>
          <p:nvPr/>
        </p:nvSpPr>
        <p:spPr>
          <a:xfrm>
            <a:off x="1253654" y="1951312"/>
            <a:ext cx="9079954" cy="7109639"/>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Aplicación 1: </a:t>
            </a:r>
            <a:r>
              <a:rPr lang="es-ES" sz="1200" dirty="0" err="1">
                <a:latin typeface="Titillium Web" panose="00000500000000000000" pitchFamily="2" charset="0"/>
                <a:sym typeface="Wingdings" panose="05000000000000000000" pitchFamily="2" charset="2"/>
              </a:rPr>
              <a:t>DemoMVC</a:t>
            </a: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Creación del Controlador:</a:t>
            </a: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Para crear el controlador, lo que realizaremos es trabajar en la vista que nos proporciona VSC. </a:t>
            </a:r>
          </a:p>
          <a:p>
            <a:pPr lvl="1"/>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Crearemos un nuevo paquete, acabando como </a:t>
            </a:r>
            <a:r>
              <a:rPr lang="es-ES" sz="1200" dirty="0" err="1">
                <a:latin typeface="Titillium Web" panose="00000500000000000000" pitchFamily="2" charset="0"/>
                <a:sym typeface="Wingdings" panose="05000000000000000000" pitchFamily="2" charset="2"/>
              </a:rPr>
              <a:t>controllers</a:t>
            </a:r>
            <a:r>
              <a:rPr lang="es-ES" sz="1200" dirty="0">
                <a:latin typeface="Titillium Web" panose="00000500000000000000" pitchFamily="2" charset="0"/>
                <a:sym typeface="Wingdings" panose="05000000000000000000" pitchFamily="2" charset="2"/>
              </a:rPr>
              <a:t>. Utilizando la ruta por defecto del proceso.</a:t>
            </a:r>
          </a:p>
          <a:p>
            <a:pPr marL="628650" lvl="1"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Ahora dentro creamos nuestra clase </a:t>
            </a:r>
            <a:r>
              <a:rPr lang="es-ES" sz="1200" dirty="0" err="1">
                <a:latin typeface="Titillium Web" panose="00000500000000000000" pitchFamily="2" charset="0"/>
                <a:sym typeface="Wingdings" panose="05000000000000000000" pitchFamily="2" charset="2"/>
              </a:rPr>
              <a:t>controller</a:t>
            </a:r>
            <a:r>
              <a:rPr lang="es-ES" sz="1200" dirty="0">
                <a:latin typeface="Titillium Web" panose="00000500000000000000" pitchFamily="2" charset="0"/>
                <a:sym typeface="Wingdings" panose="05000000000000000000" pitchFamily="2" charset="2"/>
              </a:rPr>
              <a:t>.</a:t>
            </a:r>
          </a:p>
          <a:p>
            <a:pPr lvl="1"/>
            <a:r>
              <a:rPr lang="es-ES" sz="1200" dirty="0">
                <a:latin typeface="Titillium Web" panose="00000500000000000000" pitchFamily="2" charset="0"/>
                <a:sym typeface="Wingdings" panose="05000000000000000000" pitchFamily="2" charset="2"/>
              </a:rPr>
              <a:t> </a:t>
            </a:r>
          </a:p>
          <a:p>
            <a:pPr marL="628650" lvl="1"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A la clase como, será la clase de verificación o clase de usuario. La llamaremos </a:t>
            </a:r>
            <a:r>
              <a:rPr lang="es-ES" sz="1200" dirty="0" err="1">
                <a:latin typeface="Titillium Web" panose="00000500000000000000" pitchFamily="2" charset="0"/>
                <a:sym typeface="Wingdings" panose="05000000000000000000" pitchFamily="2" charset="2"/>
              </a:rPr>
              <a:t>UserController</a:t>
            </a:r>
            <a:r>
              <a:rPr lang="es-ES" sz="1200" dirty="0">
                <a:latin typeface="Titillium Web" panose="00000500000000000000" pitchFamily="2" charset="0"/>
                <a:sym typeface="Wingdings" panose="05000000000000000000" pitchFamily="2" charset="2"/>
              </a:rPr>
              <a:t>. </a:t>
            </a: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La clase la tenemos que especializar, para ello en la parte superior le indicamos que es un @Controller.</a:t>
            </a: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Ahora definiremos los métodos que tendrán acceso con la aplicación:</a:t>
            </a: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@GetMapping</a:t>
            </a: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En este caso definiremos un método que enviarán los datos a la vista</a:t>
            </a: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Los datos que recibiremos serán el email y el </a:t>
            </a:r>
            <a:r>
              <a:rPr lang="es-ES" sz="1200" dirty="0" err="1">
                <a:latin typeface="Titillium Web" panose="00000500000000000000" pitchFamily="2" charset="0"/>
                <a:sym typeface="Wingdings" panose="05000000000000000000" pitchFamily="2" charset="2"/>
              </a:rPr>
              <a:t>password</a:t>
            </a:r>
            <a:r>
              <a:rPr lang="es-ES" sz="1200" dirty="0">
                <a:latin typeface="Titillium Web" panose="00000500000000000000" pitchFamily="2" charset="0"/>
                <a:sym typeface="Wingdings" panose="05000000000000000000" pitchFamily="2" charset="2"/>
              </a:rPr>
              <a:t> de nuestro </a:t>
            </a:r>
            <a:r>
              <a:rPr lang="es-ES" sz="1200" dirty="0" err="1">
                <a:latin typeface="Titillium Web" panose="00000500000000000000" pitchFamily="2" charset="0"/>
                <a:sym typeface="Wingdings" panose="05000000000000000000" pitchFamily="2" charset="2"/>
              </a:rPr>
              <a:t>controller</a:t>
            </a:r>
            <a:r>
              <a:rPr lang="es-ES" sz="1200" dirty="0">
                <a:latin typeface="Titillium Web" panose="00000500000000000000" pitchFamily="2" charset="0"/>
                <a:sym typeface="Wingdings" panose="05000000000000000000" pitchFamily="2" charset="2"/>
              </a:rPr>
              <a:t>.</a:t>
            </a:r>
          </a:p>
          <a:p>
            <a:pPr marL="1543050" lvl="3"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Podemos dejarlo similar a la figura superior. </a:t>
            </a:r>
          </a:p>
          <a:p>
            <a:pPr lvl="3"/>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Ahora creamos la vista: </a:t>
            </a:r>
            <a:r>
              <a:rPr lang="es-ES" sz="1200" dirty="0" err="1">
                <a:latin typeface="Titillium Web" panose="00000500000000000000" pitchFamily="2" charset="0"/>
                <a:sym typeface="Wingdings" panose="05000000000000000000" pitchFamily="2" charset="2"/>
              </a:rPr>
              <a:t>Resources</a:t>
            </a:r>
            <a:r>
              <a:rPr lang="es-ES" sz="1200" dirty="0">
                <a:latin typeface="Titillium Web" panose="00000500000000000000" pitchFamily="2" charset="0"/>
                <a:sym typeface="Wingdings" panose="05000000000000000000" pitchFamily="2" charset="2"/>
              </a:rPr>
              <a:t> </a:t>
            </a:r>
            <a:r>
              <a:rPr lang="es-ES" sz="1200" dirty="0" err="1">
                <a:latin typeface="Titillium Web" panose="00000500000000000000" pitchFamily="2" charset="0"/>
                <a:sym typeface="Wingdings" panose="05000000000000000000" pitchFamily="2" charset="2"/>
              </a:rPr>
              <a:t>Template</a:t>
            </a:r>
            <a:r>
              <a:rPr lang="es-ES" sz="1200" dirty="0">
                <a:latin typeface="Titillium Web" panose="00000500000000000000" pitchFamily="2" charset="0"/>
                <a:sym typeface="Wingdings" panose="05000000000000000000" pitchFamily="2" charset="2"/>
              </a:rPr>
              <a:t>( login.html)</a:t>
            </a: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9" name="Imagen 8">
            <a:extLst>
              <a:ext uri="{FF2B5EF4-FFF2-40B4-BE49-F238E27FC236}">
                <a16:creationId xmlns:a16="http://schemas.microsoft.com/office/drawing/2014/main" id="{46E878D2-D6A4-DAF4-8F7D-50275D31EC91}"/>
              </a:ext>
            </a:extLst>
          </p:cNvPr>
          <p:cNvPicPr>
            <a:picLocks noChangeAspect="1"/>
          </p:cNvPicPr>
          <p:nvPr/>
        </p:nvPicPr>
        <p:blipFill>
          <a:blip r:embed="rId5"/>
          <a:stretch>
            <a:fillRect/>
          </a:stretch>
        </p:blipFill>
        <p:spPr>
          <a:xfrm>
            <a:off x="6678904" y="113847"/>
            <a:ext cx="4324954" cy="1981477"/>
          </a:xfrm>
          <a:prstGeom prst="rect">
            <a:avLst/>
          </a:prstGeom>
        </p:spPr>
      </p:pic>
    </p:spTree>
    <p:extLst>
      <p:ext uri="{BB962C8B-B14F-4D97-AF65-F5344CB8AC3E}">
        <p14:creationId xmlns:p14="http://schemas.microsoft.com/office/powerpoint/2010/main" val="754877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901200"/>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MVC</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477BDFD5-86BF-359C-0E77-061F61200E12}"/>
              </a:ext>
            </a:extLst>
          </p:cNvPr>
          <p:cNvSpPr txBox="1"/>
          <p:nvPr/>
        </p:nvSpPr>
        <p:spPr>
          <a:xfrm>
            <a:off x="1253654" y="1840662"/>
            <a:ext cx="9079954" cy="5262979"/>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Aplicación 1: </a:t>
            </a:r>
            <a:r>
              <a:rPr lang="es-ES" sz="1200" dirty="0" err="1">
                <a:latin typeface="Titillium Web" panose="00000500000000000000" pitchFamily="2" charset="0"/>
                <a:sym typeface="Wingdings" panose="05000000000000000000" pitchFamily="2" charset="2"/>
              </a:rPr>
              <a:t>DemoMVC</a:t>
            </a: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La vista</a:t>
            </a: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Desde VSC si pinchamos y ponemos </a:t>
            </a:r>
            <a:r>
              <a:rPr lang="es-ES" sz="1200" dirty="0" err="1">
                <a:latin typeface="Titillium Web" panose="00000500000000000000" pitchFamily="2" charset="0"/>
                <a:sym typeface="Wingdings" panose="05000000000000000000" pitchFamily="2" charset="2"/>
              </a:rPr>
              <a:t>html</a:t>
            </a:r>
            <a:r>
              <a:rPr lang="es-ES" sz="1200" dirty="0">
                <a:latin typeface="Titillium Web" panose="00000500000000000000" pitchFamily="2" charset="0"/>
                <a:sym typeface="Wingdings" panose="05000000000000000000" pitchFamily="2" charset="2"/>
              </a:rPr>
              <a:t>: Nos permitirá seleccionar la estructura y ya nos generará el  archivo de </a:t>
            </a:r>
            <a:r>
              <a:rPr lang="es-ES" sz="1200" dirty="0" err="1">
                <a:latin typeface="Titillium Web" panose="00000500000000000000" pitchFamily="2" charset="0"/>
                <a:sym typeface="Wingdings" panose="05000000000000000000" pitchFamily="2" charset="2"/>
              </a:rPr>
              <a:t>html</a:t>
            </a:r>
            <a:r>
              <a:rPr lang="es-ES" sz="1200" dirty="0">
                <a:latin typeface="Titillium Web" panose="00000500000000000000" pitchFamily="2" charset="0"/>
                <a:sym typeface="Wingdings" panose="05000000000000000000" pitchFamily="2" charset="2"/>
              </a:rPr>
              <a:t>.</a:t>
            </a:r>
          </a:p>
          <a:p>
            <a:pPr lvl="1"/>
            <a:endParaRPr lang="es-ES" sz="1200" dirty="0">
              <a:latin typeface="Titillium Web" panose="00000500000000000000" pitchFamily="2" charset="0"/>
              <a:sym typeface="Wingdings" panose="05000000000000000000" pitchFamily="2" charset="2"/>
            </a:endParaRPr>
          </a:p>
          <a:p>
            <a:pPr lvl="1"/>
            <a:r>
              <a:rPr lang="es-ES" sz="1200" dirty="0" err="1">
                <a:latin typeface="Titillium Web" panose="00000500000000000000" pitchFamily="2" charset="0"/>
                <a:sym typeface="Wingdings" panose="05000000000000000000" pitchFamily="2" charset="2"/>
              </a:rPr>
              <a:t>Thymeleaf</a:t>
            </a: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¿Qué es </a:t>
            </a:r>
            <a:r>
              <a:rPr lang="es-ES" sz="1200" dirty="0" err="1">
                <a:latin typeface="Titillium Web" panose="00000500000000000000" pitchFamily="2" charset="0"/>
                <a:sym typeface="Wingdings" panose="05000000000000000000" pitchFamily="2" charset="2"/>
              </a:rPr>
              <a:t>Thymeleaf</a:t>
            </a:r>
            <a:r>
              <a:rPr lang="es-ES" sz="1200" dirty="0">
                <a:latin typeface="Titillium Web" panose="00000500000000000000" pitchFamily="2" charset="0"/>
                <a:sym typeface="Wingdings" panose="05000000000000000000" pitchFamily="2" charset="2"/>
              </a:rPr>
              <a:t>?</a:t>
            </a:r>
          </a:p>
          <a:p>
            <a:pPr lvl="1"/>
            <a:endParaRPr lang="es-ES" sz="1200" dirty="0">
              <a:latin typeface="Titillium Web" panose="00000500000000000000" pitchFamily="2" charset="0"/>
              <a:sym typeface="Wingdings" panose="05000000000000000000" pitchFamily="2" charset="2"/>
            </a:endParaRPr>
          </a:p>
          <a:p>
            <a:pPr lvl="1"/>
            <a:r>
              <a:rPr lang="es-ES" sz="1200" dirty="0">
                <a:solidFill>
                  <a:schemeClr val="accent3">
                    <a:lumMod val="60000"/>
                    <a:lumOff val="40000"/>
                  </a:schemeClr>
                </a:solidFill>
                <a:latin typeface="Titillium Web" panose="00000500000000000000" pitchFamily="2" charset="0"/>
                <a:sym typeface="Wingdings" panose="05000000000000000000" pitchFamily="2" charset="2"/>
              </a:rPr>
              <a:t>Es un motor de plantillas o </a:t>
            </a:r>
            <a:r>
              <a:rPr lang="es-ES" sz="1200" dirty="0" err="1">
                <a:solidFill>
                  <a:schemeClr val="accent3">
                    <a:lumMod val="60000"/>
                    <a:lumOff val="40000"/>
                  </a:schemeClr>
                </a:solidFill>
                <a:latin typeface="Titillium Web" panose="00000500000000000000" pitchFamily="2" charset="0"/>
                <a:sym typeface="Wingdings" panose="05000000000000000000" pitchFamily="2" charset="2"/>
              </a:rPr>
              <a:t>template</a:t>
            </a:r>
            <a:r>
              <a:rPr lang="es-ES" sz="1200" dirty="0">
                <a:solidFill>
                  <a:schemeClr val="accent3">
                    <a:lumMod val="60000"/>
                    <a:lumOff val="40000"/>
                  </a:schemeClr>
                </a:solidFill>
                <a:latin typeface="Titillium Web" panose="00000500000000000000" pitchFamily="2" charset="0"/>
                <a:sym typeface="Wingdings" panose="05000000000000000000" pitchFamily="2" charset="2"/>
              </a:rPr>
              <a:t> que permite la creación de plantillas HTML que pueden ser procesadas al lado del servidor para poder integrar datos dinámicos provenientes de una aplicación Java. </a:t>
            </a:r>
          </a:p>
          <a:p>
            <a:pPr lvl="1"/>
            <a:endParaRPr lang="es-ES" sz="1200" dirty="0">
              <a:solidFill>
                <a:schemeClr val="accent3">
                  <a:lumMod val="60000"/>
                  <a:lumOff val="40000"/>
                </a:schemeClr>
              </a:solidFill>
              <a:latin typeface="Titillium Web" panose="00000500000000000000" pitchFamily="2" charset="0"/>
              <a:sym typeface="Wingdings" panose="05000000000000000000" pitchFamily="2" charset="2"/>
            </a:endParaRPr>
          </a:p>
          <a:p>
            <a:pPr lvl="1"/>
            <a:r>
              <a:rPr lang="es-ES" sz="1200" dirty="0">
                <a:solidFill>
                  <a:schemeClr val="accent3">
                    <a:lumMod val="60000"/>
                    <a:lumOff val="40000"/>
                  </a:schemeClr>
                </a:solidFill>
                <a:latin typeface="Titillium Web" panose="00000500000000000000" pitchFamily="2" charset="0"/>
                <a:sym typeface="Wingdings" panose="05000000000000000000" pitchFamily="2" charset="2"/>
              </a:rPr>
              <a:t>Si accedemos a su URL podremos ver ciertas características o formas de poder definir nuestra vista y la comunicación con la aplicación en el servidor de JAVA. </a:t>
            </a: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hlinkClick r:id="rId5"/>
              </a:rPr>
              <a:t>https://www.thymeleaf.org/doc/articles/standardurlsyntax.html</a:t>
            </a: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6" name="Imagen 5">
            <a:extLst>
              <a:ext uri="{FF2B5EF4-FFF2-40B4-BE49-F238E27FC236}">
                <a16:creationId xmlns:a16="http://schemas.microsoft.com/office/drawing/2014/main" id="{19B8B63F-0AD0-F365-046E-B2EA057AC9E7}"/>
              </a:ext>
            </a:extLst>
          </p:cNvPr>
          <p:cNvPicPr>
            <a:picLocks noChangeAspect="1"/>
          </p:cNvPicPr>
          <p:nvPr/>
        </p:nvPicPr>
        <p:blipFill>
          <a:blip r:embed="rId6"/>
          <a:stretch>
            <a:fillRect/>
          </a:stretch>
        </p:blipFill>
        <p:spPr>
          <a:xfrm>
            <a:off x="6427391" y="432400"/>
            <a:ext cx="2599709" cy="468800"/>
          </a:xfrm>
          <a:prstGeom prst="rect">
            <a:avLst/>
          </a:prstGeom>
        </p:spPr>
      </p:pic>
      <p:pic>
        <p:nvPicPr>
          <p:cNvPr id="8" name="Imagen 7">
            <a:extLst>
              <a:ext uri="{FF2B5EF4-FFF2-40B4-BE49-F238E27FC236}">
                <a16:creationId xmlns:a16="http://schemas.microsoft.com/office/drawing/2014/main" id="{F03340EB-236F-CA11-748B-151FD05D6CA8}"/>
              </a:ext>
            </a:extLst>
          </p:cNvPr>
          <p:cNvPicPr>
            <a:picLocks noChangeAspect="1"/>
          </p:cNvPicPr>
          <p:nvPr/>
        </p:nvPicPr>
        <p:blipFill>
          <a:blip r:embed="rId7"/>
          <a:stretch>
            <a:fillRect/>
          </a:stretch>
        </p:blipFill>
        <p:spPr>
          <a:xfrm>
            <a:off x="6427391" y="1116661"/>
            <a:ext cx="2715004" cy="724001"/>
          </a:xfrm>
          <a:prstGeom prst="rect">
            <a:avLst/>
          </a:prstGeom>
        </p:spPr>
      </p:pic>
    </p:spTree>
    <p:extLst>
      <p:ext uri="{BB962C8B-B14F-4D97-AF65-F5344CB8AC3E}">
        <p14:creationId xmlns:p14="http://schemas.microsoft.com/office/powerpoint/2010/main" val="1371740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935650"/>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MVC</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477BDFD5-86BF-359C-0E77-061F61200E12}"/>
              </a:ext>
            </a:extLst>
          </p:cNvPr>
          <p:cNvSpPr txBox="1"/>
          <p:nvPr/>
        </p:nvSpPr>
        <p:spPr>
          <a:xfrm>
            <a:off x="1253654" y="1952032"/>
            <a:ext cx="9079954" cy="6186309"/>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Aplicación 1: </a:t>
            </a:r>
            <a:r>
              <a:rPr lang="es-ES" sz="1200" dirty="0" err="1">
                <a:latin typeface="Titillium Web" panose="00000500000000000000" pitchFamily="2" charset="0"/>
                <a:sym typeface="Wingdings" panose="05000000000000000000" pitchFamily="2" charset="2"/>
              </a:rPr>
              <a:t>DemoMVC</a:t>
            </a: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Creación del Controlador:</a:t>
            </a: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Para crear el controlador, lo que realizaremos es trabajar en la vista que nos proporciona VSC. </a:t>
            </a: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Ahora creamos la vista: </a:t>
            </a:r>
            <a:r>
              <a:rPr lang="es-ES" sz="1200" dirty="0" err="1">
                <a:latin typeface="Titillium Web" panose="00000500000000000000" pitchFamily="2" charset="0"/>
                <a:sym typeface="Wingdings" panose="05000000000000000000" pitchFamily="2" charset="2"/>
              </a:rPr>
              <a:t>Resources</a:t>
            </a:r>
            <a:r>
              <a:rPr lang="es-ES" sz="1200" dirty="0">
                <a:latin typeface="Titillium Web" panose="00000500000000000000" pitchFamily="2" charset="0"/>
                <a:sym typeface="Wingdings" panose="05000000000000000000" pitchFamily="2" charset="2"/>
              </a:rPr>
              <a:t> </a:t>
            </a:r>
            <a:r>
              <a:rPr lang="es-ES" sz="1200" dirty="0" err="1">
                <a:latin typeface="Titillium Web" panose="00000500000000000000" pitchFamily="2" charset="0"/>
                <a:sym typeface="Wingdings" panose="05000000000000000000" pitchFamily="2" charset="2"/>
              </a:rPr>
              <a:t>Template</a:t>
            </a:r>
            <a:r>
              <a:rPr lang="es-ES" sz="1200" dirty="0">
                <a:latin typeface="Titillium Web" panose="00000500000000000000" pitchFamily="2" charset="0"/>
                <a:sym typeface="Wingdings" panose="05000000000000000000" pitchFamily="2" charset="2"/>
              </a:rPr>
              <a:t>( login.html)</a:t>
            </a:r>
          </a:p>
          <a:p>
            <a:pPr marL="628650" lvl="1"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Ahora  una vez que hemos creado nuestra vista similar a la parte superior. </a:t>
            </a:r>
          </a:p>
          <a:p>
            <a:pPr marL="628650" lvl="1"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Dos pasos:</a:t>
            </a: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En nuestro controlador definir los datos de entrada de la vista.</a:t>
            </a: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En nuestra vista definir la estructura </a:t>
            </a:r>
            <a:r>
              <a:rPr lang="es-ES" sz="1200" dirty="0" err="1">
                <a:latin typeface="Titillium Web" panose="00000500000000000000" pitchFamily="2" charset="0"/>
                <a:sym typeface="Wingdings" panose="05000000000000000000" pitchFamily="2" charset="2"/>
              </a:rPr>
              <a:t>Thymeleaf</a:t>
            </a:r>
            <a:r>
              <a:rPr lang="es-ES" sz="1200" dirty="0">
                <a:latin typeface="Titillium Web" panose="00000500000000000000" pitchFamily="2" charset="0"/>
                <a:sym typeface="Wingdings" panose="05000000000000000000" pitchFamily="2" charset="2"/>
              </a:rPr>
              <a:t> para poder recibir esos datos.</a:t>
            </a: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@Controller: Utilizamos la clase </a:t>
            </a:r>
            <a:r>
              <a:rPr lang="es-ES" sz="1200" dirty="0" err="1">
                <a:latin typeface="Titillium Web" panose="00000500000000000000" pitchFamily="2" charset="0"/>
                <a:sym typeface="Wingdings" panose="05000000000000000000" pitchFamily="2" charset="2"/>
              </a:rPr>
              <a:t>Model</a:t>
            </a:r>
            <a:r>
              <a:rPr lang="es-ES" sz="1200" dirty="0">
                <a:latin typeface="Titillium Web" panose="00000500000000000000" pitchFamily="2" charset="0"/>
                <a:sym typeface="Wingdings" panose="05000000000000000000" pitchFamily="2" charset="2"/>
              </a:rPr>
              <a:t> para enviar los datos. Recuerden enviar los datos con un </a:t>
            </a:r>
            <a:r>
              <a:rPr lang="es-ES" sz="1200" dirty="0" err="1">
                <a:latin typeface="Titillium Web" panose="00000500000000000000" pitchFamily="2" charset="0"/>
                <a:sym typeface="Wingdings" panose="05000000000000000000" pitchFamily="2" charset="2"/>
              </a:rPr>
              <a:t>String</a:t>
            </a:r>
            <a:r>
              <a:rPr lang="es-ES" sz="1200" dirty="0">
                <a:latin typeface="Titillium Web" panose="00000500000000000000" pitchFamily="2" charset="0"/>
                <a:sym typeface="Wingdings" panose="05000000000000000000" pitchFamily="2" charset="2"/>
              </a:rPr>
              <a:t>, y en el </a:t>
            </a:r>
            <a:r>
              <a:rPr lang="es-ES" sz="1200" dirty="0" err="1">
                <a:latin typeface="Titillium Web" panose="00000500000000000000" pitchFamily="2" charset="0"/>
                <a:sym typeface="Wingdings" panose="05000000000000000000" pitchFamily="2" charset="2"/>
              </a:rPr>
              <a:t>return</a:t>
            </a:r>
            <a:r>
              <a:rPr lang="es-ES" sz="1200" dirty="0">
                <a:latin typeface="Titillium Web" panose="00000500000000000000" pitchFamily="2" charset="0"/>
                <a:sym typeface="Wingdings" panose="05000000000000000000" pitchFamily="2" charset="2"/>
              </a:rPr>
              <a:t> apuntar  a la página web recibirá los datos a partir del </a:t>
            </a:r>
            <a:r>
              <a:rPr lang="es-ES" sz="1200" dirty="0" err="1">
                <a:latin typeface="Titillium Web" panose="00000500000000000000" pitchFamily="2" charset="0"/>
                <a:sym typeface="Wingdings" panose="05000000000000000000" pitchFamily="2" charset="2"/>
              </a:rPr>
              <a:t>Model</a:t>
            </a:r>
            <a:r>
              <a:rPr lang="es-ES" sz="1200" dirty="0">
                <a:latin typeface="Titillium Web" panose="00000500000000000000" pitchFamily="2" charset="0"/>
                <a:sym typeface="Wingdings" panose="05000000000000000000" pitchFamily="2" charset="2"/>
              </a:rPr>
              <a:t>.</a:t>
            </a: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7" name="Imagen 6">
            <a:extLst>
              <a:ext uri="{FF2B5EF4-FFF2-40B4-BE49-F238E27FC236}">
                <a16:creationId xmlns:a16="http://schemas.microsoft.com/office/drawing/2014/main" id="{CC9A87DA-5CCC-E5DD-DDBC-15DCCD207956}"/>
              </a:ext>
            </a:extLst>
          </p:cNvPr>
          <p:cNvPicPr>
            <a:picLocks noChangeAspect="1"/>
          </p:cNvPicPr>
          <p:nvPr/>
        </p:nvPicPr>
        <p:blipFill>
          <a:blip r:embed="rId5"/>
          <a:stretch>
            <a:fillRect/>
          </a:stretch>
        </p:blipFill>
        <p:spPr>
          <a:xfrm>
            <a:off x="5699341" y="453239"/>
            <a:ext cx="3337929" cy="738882"/>
          </a:xfrm>
          <a:prstGeom prst="rect">
            <a:avLst/>
          </a:prstGeom>
        </p:spPr>
      </p:pic>
      <p:pic>
        <p:nvPicPr>
          <p:cNvPr id="11" name="Imagen 10">
            <a:extLst>
              <a:ext uri="{FF2B5EF4-FFF2-40B4-BE49-F238E27FC236}">
                <a16:creationId xmlns:a16="http://schemas.microsoft.com/office/drawing/2014/main" id="{2A350083-9A8D-EE7B-10A9-B226E32898E9}"/>
              </a:ext>
            </a:extLst>
          </p:cNvPr>
          <p:cNvPicPr>
            <a:picLocks noChangeAspect="1"/>
          </p:cNvPicPr>
          <p:nvPr/>
        </p:nvPicPr>
        <p:blipFill>
          <a:blip r:embed="rId6"/>
          <a:stretch>
            <a:fillRect/>
          </a:stretch>
        </p:blipFill>
        <p:spPr>
          <a:xfrm>
            <a:off x="3669669" y="4777480"/>
            <a:ext cx="3825528" cy="1704010"/>
          </a:xfrm>
          <a:prstGeom prst="rect">
            <a:avLst/>
          </a:prstGeom>
        </p:spPr>
      </p:pic>
    </p:spTree>
    <p:extLst>
      <p:ext uri="{BB962C8B-B14F-4D97-AF65-F5344CB8AC3E}">
        <p14:creationId xmlns:p14="http://schemas.microsoft.com/office/powerpoint/2010/main" val="4001750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935650"/>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MVC</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477BDFD5-86BF-359C-0E77-061F61200E12}"/>
              </a:ext>
            </a:extLst>
          </p:cNvPr>
          <p:cNvSpPr txBox="1"/>
          <p:nvPr/>
        </p:nvSpPr>
        <p:spPr>
          <a:xfrm>
            <a:off x="1253654" y="1952032"/>
            <a:ext cx="9079954" cy="7478970"/>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Aplicación 1: </a:t>
            </a:r>
            <a:r>
              <a:rPr lang="es-ES" sz="1200" dirty="0" err="1">
                <a:latin typeface="Titillium Web" panose="00000500000000000000" pitchFamily="2" charset="0"/>
                <a:sym typeface="Wingdings" panose="05000000000000000000" pitchFamily="2" charset="2"/>
              </a:rPr>
              <a:t>DemoMVC</a:t>
            </a: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Creación del Controlador:</a:t>
            </a: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Para crear el controlador, lo que realizaremos es trabajar en la vista que nos proporciona VSC. </a:t>
            </a: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Ahora creamos la vista: </a:t>
            </a:r>
            <a:r>
              <a:rPr lang="es-ES" sz="1200" dirty="0" err="1">
                <a:latin typeface="Titillium Web" panose="00000500000000000000" pitchFamily="2" charset="0"/>
                <a:sym typeface="Wingdings" panose="05000000000000000000" pitchFamily="2" charset="2"/>
              </a:rPr>
              <a:t>Resources</a:t>
            </a:r>
            <a:r>
              <a:rPr lang="es-ES" sz="1200" dirty="0">
                <a:latin typeface="Titillium Web" panose="00000500000000000000" pitchFamily="2" charset="0"/>
                <a:sym typeface="Wingdings" panose="05000000000000000000" pitchFamily="2" charset="2"/>
              </a:rPr>
              <a:t> </a:t>
            </a:r>
            <a:r>
              <a:rPr lang="es-ES" sz="1200" dirty="0" err="1">
                <a:latin typeface="Titillium Web" panose="00000500000000000000" pitchFamily="2" charset="0"/>
                <a:sym typeface="Wingdings" panose="05000000000000000000" pitchFamily="2" charset="2"/>
              </a:rPr>
              <a:t>Template</a:t>
            </a:r>
            <a:r>
              <a:rPr lang="es-ES" sz="1200" dirty="0">
                <a:latin typeface="Titillium Web" panose="00000500000000000000" pitchFamily="2" charset="0"/>
                <a:sym typeface="Wingdings" panose="05000000000000000000" pitchFamily="2" charset="2"/>
              </a:rPr>
              <a:t>( login.html)</a:t>
            </a:r>
          </a:p>
          <a:p>
            <a:pPr marL="628650" lvl="1"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Ahora  una vez que hemos creado nuestra vista similar a la parte superior. </a:t>
            </a:r>
          </a:p>
          <a:p>
            <a:pPr marL="628650" lvl="1"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Dos pasos:</a:t>
            </a: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En nuestro controlador definir los datos de entrada de la vista.</a:t>
            </a: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En nuestra vista definir la estructura </a:t>
            </a:r>
            <a:r>
              <a:rPr lang="es-ES" sz="1200" dirty="0" err="1">
                <a:latin typeface="Titillium Web" panose="00000500000000000000" pitchFamily="2" charset="0"/>
                <a:sym typeface="Wingdings" panose="05000000000000000000" pitchFamily="2" charset="2"/>
              </a:rPr>
              <a:t>Thymeleaf</a:t>
            </a:r>
            <a:r>
              <a:rPr lang="es-ES" sz="1200" dirty="0">
                <a:latin typeface="Titillium Web" panose="00000500000000000000" pitchFamily="2" charset="0"/>
                <a:sym typeface="Wingdings" panose="05000000000000000000" pitchFamily="2" charset="2"/>
              </a:rPr>
              <a:t> para poder recibir esos datos.</a:t>
            </a: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@Vista: Configuramos en la cabecera para usar el gestor de </a:t>
            </a:r>
            <a:r>
              <a:rPr lang="es-ES" sz="1200" dirty="0" err="1">
                <a:latin typeface="Titillium Web" panose="00000500000000000000" pitchFamily="2" charset="0"/>
                <a:sym typeface="Wingdings" panose="05000000000000000000" pitchFamily="2" charset="2"/>
              </a:rPr>
              <a:t>plantilllas</a:t>
            </a:r>
            <a:r>
              <a:rPr lang="es-ES" sz="1200" dirty="0">
                <a:latin typeface="Titillium Web" panose="00000500000000000000" pitchFamily="2" charset="0"/>
                <a:sym typeface="Wingdings" panose="05000000000000000000" pitchFamily="2" charset="2"/>
              </a:rPr>
              <a:t> de </a:t>
            </a:r>
            <a:r>
              <a:rPr lang="es-ES" sz="1200" dirty="0" err="1">
                <a:latin typeface="Titillium Web" panose="00000500000000000000" pitchFamily="2" charset="0"/>
                <a:sym typeface="Wingdings" panose="05000000000000000000" pitchFamily="2" charset="2"/>
              </a:rPr>
              <a:t>Thymeleaf</a:t>
            </a:r>
            <a:r>
              <a:rPr lang="es-ES" sz="1200" dirty="0">
                <a:latin typeface="Titillium Web" panose="00000500000000000000" pitchFamily="2" charset="0"/>
                <a:sym typeface="Wingdings" panose="05000000000000000000" pitchFamily="2" charset="2"/>
              </a:rPr>
              <a:t>:</a:t>
            </a: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Y para recibir los datos del controlador en la etiqueta del campo realizaremos:</a:t>
            </a: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&lt;h1 </a:t>
            </a:r>
            <a:r>
              <a:rPr lang="es-ES" sz="1200" dirty="0" err="1">
                <a:latin typeface="Titillium Web" panose="00000500000000000000" pitchFamily="2" charset="0"/>
                <a:sym typeface="Wingdings" panose="05000000000000000000" pitchFamily="2" charset="2"/>
              </a:rPr>
              <a:t>th:text</a:t>
            </a:r>
            <a:r>
              <a:rPr lang="es-ES" sz="1200" dirty="0">
                <a:latin typeface="Titillium Web" panose="00000500000000000000" pitchFamily="2" charset="0"/>
                <a:sym typeface="Wingdings" panose="05000000000000000000" pitchFamily="2" charset="2"/>
              </a:rPr>
              <a:t>=“${</a:t>
            </a:r>
            <a:r>
              <a:rPr lang="es-ES" sz="1200" dirty="0" err="1">
                <a:latin typeface="Titillium Web" panose="00000500000000000000" pitchFamily="2" charset="0"/>
                <a:sym typeface="Wingdings" panose="05000000000000000000" pitchFamily="2" charset="2"/>
              </a:rPr>
              <a:t>nombre_variable_controlador</a:t>
            </a:r>
            <a:r>
              <a:rPr lang="es-ES" sz="1200" dirty="0">
                <a:latin typeface="Titillium Web" panose="00000500000000000000" pitchFamily="2" charset="0"/>
                <a:sym typeface="Wingdings" panose="05000000000000000000" pitchFamily="2" charset="2"/>
              </a:rPr>
              <a:t>}”&gt; &lt;/h1&gt;</a:t>
            </a:r>
          </a:p>
          <a:p>
            <a:pPr lvl="4"/>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6" name="Imagen 5">
            <a:extLst>
              <a:ext uri="{FF2B5EF4-FFF2-40B4-BE49-F238E27FC236}">
                <a16:creationId xmlns:a16="http://schemas.microsoft.com/office/drawing/2014/main" id="{71D73539-973A-2F53-FA0D-D320685D88BA}"/>
              </a:ext>
            </a:extLst>
          </p:cNvPr>
          <p:cNvPicPr>
            <a:picLocks noChangeAspect="1"/>
          </p:cNvPicPr>
          <p:nvPr/>
        </p:nvPicPr>
        <p:blipFill>
          <a:blip r:embed="rId5"/>
          <a:stretch>
            <a:fillRect/>
          </a:stretch>
        </p:blipFill>
        <p:spPr>
          <a:xfrm>
            <a:off x="7139836" y="121700"/>
            <a:ext cx="3689014" cy="987295"/>
          </a:xfrm>
          <a:prstGeom prst="rect">
            <a:avLst/>
          </a:prstGeom>
        </p:spPr>
      </p:pic>
      <p:pic>
        <p:nvPicPr>
          <p:cNvPr id="10" name="Imagen 9">
            <a:extLst>
              <a:ext uri="{FF2B5EF4-FFF2-40B4-BE49-F238E27FC236}">
                <a16:creationId xmlns:a16="http://schemas.microsoft.com/office/drawing/2014/main" id="{67CC91AF-4C45-D50E-B6E8-EEF0DDFEFE7F}"/>
              </a:ext>
            </a:extLst>
          </p:cNvPr>
          <p:cNvPicPr>
            <a:picLocks noChangeAspect="1"/>
          </p:cNvPicPr>
          <p:nvPr/>
        </p:nvPicPr>
        <p:blipFill>
          <a:blip r:embed="rId6"/>
          <a:stretch>
            <a:fillRect/>
          </a:stretch>
        </p:blipFill>
        <p:spPr>
          <a:xfrm>
            <a:off x="7139836" y="1173230"/>
            <a:ext cx="3689015" cy="1904293"/>
          </a:xfrm>
          <a:prstGeom prst="rect">
            <a:avLst/>
          </a:prstGeom>
        </p:spPr>
      </p:pic>
    </p:spTree>
    <p:extLst>
      <p:ext uri="{BB962C8B-B14F-4D97-AF65-F5344CB8AC3E}">
        <p14:creationId xmlns:p14="http://schemas.microsoft.com/office/powerpoint/2010/main" val="3151998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935650"/>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MVC</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477BDFD5-86BF-359C-0E77-061F61200E12}"/>
              </a:ext>
            </a:extLst>
          </p:cNvPr>
          <p:cNvSpPr txBox="1"/>
          <p:nvPr/>
        </p:nvSpPr>
        <p:spPr>
          <a:xfrm>
            <a:off x="1253654" y="1952032"/>
            <a:ext cx="9079954" cy="7294305"/>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Aplicación 1: </a:t>
            </a:r>
            <a:r>
              <a:rPr lang="es-ES" sz="1200" dirty="0" err="1">
                <a:latin typeface="Titillium Web" panose="00000500000000000000" pitchFamily="2" charset="0"/>
                <a:sym typeface="Wingdings" panose="05000000000000000000" pitchFamily="2" charset="2"/>
              </a:rPr>
              <a:t>DemoMVC</a:t>
            </a: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Creación del Controlador:</a:t>
            </a: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Para crear el controlador, lo que realizaremos es trabajar en la vista que nos proporciona VSC. </a:t>
            </a: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Ahora creamos la vista: </a:t>
            </a:r>
            <a:r>
              <a:rPr lang="es-ES" sz="1200" dirty="0" err="1">
                <a:latin typeface="Titillium Web" panose="00000500000000000000" pitchFamily="2" charset="0"/>
                <a:sym typeface="Wingdings" panose="05000000000000000000" pitchFamily="2" charset="2"/>
              </a:rPr>
              <a:t>Resources</a:t>
            </a:r>
            <a:r>
              <a:rPr lang="es-ES" sz="1200" dirty="0">
                <a:latin typeface="Titillium Web" panose="00000500000000000000" pitchFamily="2" charset="0"/>
                <a:sym typeface="Wingdings" panose="05000000000000000000" pitchFamily="2" charset="2"/>
              </a:rPr>
              <a:t> </a:t>
            </a:r>
            <a:r>
              <a:rPr lang="es-ES" sz="1200" dirty="0" err="1">
                <a:latin typeface="Titillium Web" panose="00000500000000000000" pitchFamily="2" charset="0"/>
                <a:sym typeface="Wingdings" panose="05000000000000000000" pitchFamily="2" charset="2"/>
              </a:rPr>
              <a:t>Template</a:t>
            </a:r>
            <a:r>
              <a:rPr lang="es-ES" sz="1200" dirty="0">
                <a:latin typeface="Titillium Web" panose="00000500000000000000" pitchFamily="2" charset="0"/>
                <a:sym typeface="Wingdings" panose="05000000000000000000" pitchFamily="2" charset="2"/>
              </a:rPr>
              <a:t>( login.html)</a:t>
            </a:r>
          </a:p>
          <a:p>
            <a:pPr marL="628650" lvl="1"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Ahora  una vez que hemos creado nuestra vista similar a la parte superior.</a:t>
            </a: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Dos pasos:</a:t>
            </a: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En nuestro controlador definir los datos de entrada de la vista.</a:t>
            </a: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En nuestra vista definir la estructura </a:t>
            </a:r>
            <a:r>
              <a:rPr lang="es-ES" sz="1200" dirty="0" err="1">
                <a:latin typeface="Titillium Web" panose="00000500000000000000" pitchFamily="2" charset="0"/>
                <a:sym typeface="Wingdings" panose="05000000000000000000" pitchFamily="2" charset="2"/>
              </a:rPr>
              <a:t>Thymeleaf</a:t>
            </a:r>
            <a:r>
              <a:rPr lang="es-ES" sz="1200" dirty="0">
                <a:latin typeface="Titillium Web" panose="00000500000000000000" pitchFamily="2" charset="0"/>
                <a:sym typeface="Wingdings" panose="05000000000000000000" pitchFamily="2" charset="2"/>
              </a:rPr>
              <a:t> para poder recibir esos datos.</a:t>
            </a: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Ahora ejecutamos nuestra aplicación y accedemos a la url:</a:t>
            </a: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2"/>
            <a:r>
              <a:rPr lang="es-ES" sz="1200" dirty="0">
                <a:solidFill>
                  <a:schemeClr val="accent3">
                    <a:lumMod val="60000"/>
                    <a:lumOff val="40000"/>
                  </a:schemeClr>
                </a:solidFill>
                <a:latin typeface="Titillium Web" panose="00000500000000000000" pitchFamily="2" charset="0"/>
                <a:sym typeface="Wingdings" panose="05000000000000000000" pitchFamily="2" charset="2"/>
              </a:rPr>
              <a:t> 	http://localhost:8080/user/login</a:t>
            </a: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spTree>
    <p:extLst>
      <p:ext uri="{BB962C8B-B14F-4D97-AF65-F5344CB8AC3E}">
        <p14:creationId xmlns:p14="http://schemas.microsoft.com/office/powerpoint/2010/main" val="142313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935650"/>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MVC</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477BDFD5-86BF-359C-0E77-061F61200E12}"/>
              </a:ext>
            </a:extLst>
          </p:cNvPr>
          <p:cNvSpPr txBox="1"/>
          <p:nvPr/>
        </p:nvSpPr>
        <p:spPr>
          <a:xfrm>
            <a:off x="1185104" y="1951312"/>
            <a:ext cx="9079954" cy="6555641"/>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Aplicación 1: </a:t>
            </a:r>
            <a:r>
              <a:rPr lang="es-ES" sz="1200" dirty="0" err="1">
                <a:latin typeface="Titillium Web" panose="00000500000000000000" pitchFamily="2" charset="0"/>
                <a:sym typeface="Wingdings" panose="05000000000000000000" pitchFamily="2" charset="2"/>
              </a:rPr>
              <a:t>DemoMVC</a:t>
            </a: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 </a:t>
            </a:r>
          </a:p>
          <a:p>
            <a:pPr marL="628650" lvl="1"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Información  destacable:</a:t>
            </a: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En Spring </a:t>
            </a:r>
            <a:r>
              <a:rPr lang="es-ES" sz="1200" dirty="0" err="1">
                <a:latin typeface="Titillium Web" panose="00000500000000000000" pitchFamily="2" charset="0"/>
                <a:sym typeface="Wingdings" panose="05000000000000000000" pitchFamily="2" charset="2"/>
              </a:rPr>
              <a:t>Dashboard</a:t>
            </a:r>
            <a:r>
              <a:rPr lang="es-ES" sz="1200" dirty="0">
                <a:latin typeface="Titillium Web" panose="00000500000000000000" pitchFamily="2" charset="0"/>
                <a:sym typeface="Wingdings" panose="05000000000000000000" pitchFamily="2" charset="2"/>
              </a:rPr>
              <a:t> ya tendríamos datos:</a:t>
            </a: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Ya tendríamos configurado los </a:t>
            </a:r>
            <a:r>
              <a:rPr lang="es-ES" sz="1200" dirty="0" err="1">
                <a:latin typeface="Titillium Web" panose="00000500000000000000" pitchFamily="2" charset="0"/>
                <a:sym typeface="Wingdings" panose="05000000000000000000" pitchFamily="2" charset="2"/>
              </a:rPr>
              <a:t>Bean</a:t>
            </a:r>
            <a:r>
              <a:rPr lang="es-ES" sz="1200" dirty="0">
                <a:latin typeface="Titillium Web" panose="00000500000000000000" pitchFamily="2" charset="0"/>
                <a:sym typeface="Wingdings" panose="05000000000000000000" pitchFamily="2" charset="2"/>
              </a:rPr>
              <a:t> que están definidos</a:t>
            </a: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Y en </a:t>
            </a:r>
            <a:r>
              <a:rPr lang="es-ES" sz="1200" dirty="0" err="1">
                <a:latin typeface="Titillium Web" panose="00000500000000000000" pitchFamily="2" charset="0"/>
                <a:sym typeface="Wingdings" panose="05000000000000000000" pitchFamily="2" charset="2"/>
              </a:rPr>
              <a:t>Endpoints</a:t>
            </a:r>
            <a:r>
              <a:rPr lang="es-ES" sz="1200" dirty="0">
                <a:latin typeface="Titillium Web" panose="00000500000000000000" pitchFamily="2" charset="0"/>
                <a:sym typeface="Wingdings" panose="05000000000000000000" pitchFamily="2" charset="2"/>
              </a:rPr>
              <a:t>, tendríamos ya definido nuestro primer </a:t>
            </a:r>
            <a:r>
              <a:rPr lang="es-ES" sz="1200" dirty="0" err="1">
                <a:latin typeface="Titillium Web" panose="00000500000000000000" pitchFamily="2" charset="0"/>
                <a:sym typeface="Wingdings" panose="05000000000000000000" pitchFamily="2" charset="2"/>
              </a:rPr>
              <a:t>Endpoint</a:t>
            </a:r>
            <a:r>
              <a:rPr lang="es-ES" sz="1200" dirty="0">
                <a:latin typeface="Titillium Web" panose="00000500000000000000" pitchFamily="2" charset="0"/>
                <a:sym typeface="Wingdings" panose="05000000000000000000" pitchFamily="2" charset="2"/>
              </a:rPr>
              <a:t>.</a:t>
            </a:r>
          </a:p>
          <a:p>
            <a:pPr lvl="2"/>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7" name="Imagen 6">
            <a:extLst>
              <a:ext uri="{FF2B5EF4-FFF2-40B4-BE49-F238E27FC236}">
                <a16:creationId xmlns:a16="http://schemas.microsoft.com/office/drawing/2014/main" id="{407BD7C9-BBAF-B5A8-A5C7-EC46B2A7826C}"/>
              </a:ext>
            </a:extLst>
          </p:cNvPr>
          <p:cNvPicPr>
            <a:picLocks noChangeAspect="1"/>
          </p:cNvPicPr>
          <p:nvPr/>
        </p:nvPicPr>
        <p:blipFill>
          <a:blip r:embed="rId5"/>
          <a:stretch>
            <a:fillRect/>
          </a:stretch>
        </p:blipFill>
        <p:spPr>
          <a:xfrm>
            <a:off x="5538895" y="373267"/>
            <a:ext cx="4454191" cy="713690"/>
          </a:xfrm>
          <a:prstGeom prst="rect">
            <a:avLst/>
          </a:prstGeom>
        </p:spPr>
      </p:pic>
      <p:pic>
        <p:nvPicPr>
          <p:cNvPr id="9" name="Imagen 8">
            <a:extLst>
              <a:ext uri="{FF2B5EF4-FFF2-40B4-BE49-F238E27FC236}">
                <a16:creationId xmlns:a16="http://schemas.microsoft.com/office/drawing/2014/main" id="{90232DF0-5C48-606A-33F8-81BEF581B9F3}"/>
              </a:ext>
            </a:extLst>
          </p:cNvPr>
          <p:cNvPicPr>
            <a:picLocks noChangeAspect="1"/>
          </p:cNvPicPr>
          <p:nvPr/>
        </p:nvPicPr>
        <p:blipFill>
          <a:blip r:embed="rId6"/>
          <a:stretch>
            <a:fillRect/>
          </a:stretch>
        </p:blipFill>
        <p:spPr>
          <a:xfrm>
            <a:off x="5538895" y="1237621"/>
            <a:ext cx="4324954" cy="1000265"/>
          </a:xfrm>
          <a:prstGeom prst="rect">
            <a:avLst/>
          </a:prstGeom>
        </p:spPr>
      </p:pic>
      <p:pic>
        <p:nvPicPr>
          <p:cNvPr id="12" name="Imagen 11">
            <a:extLst>
              <a:ext uri="{FF2B5EF4-FFF2-40B4-BE49-F238E27FC236}">
                <a16:creationId xmlns:a16="http://schemas.microsoft.com/office/drawing/2014/main" id="{9E008C56-DCA9-6F3C-2439-6F88815D4DEA}"/>
              </a:ext>
            </a:extLst>
          </p:cNvPr>
          <p:cNvPicPr>
            <a:picLocks noChangeAspect="1"/>
          </p:cNvPicPr>
          <p:nvPr/>
        </p:nvPicPr>
        <p:blipFill>
          <a:blip r:embed="rId7"/>
          <a:stretch>
            <a:fillRect/>
          </a:stretch>
        </p:blipFill>
        <p:spPr>
          <a:xfrm>
            <a:off x="2955472" y="4480435"/>
            <a:ext cx="6547784" cy="2004298"/>
          </a:xfrm>
          <a:prstGeom prst="rect">
            <a:avLst/>
          </a:prstGeom>
        </p:spPr>
      </p:pic>
    </p:spTree>
    <p:extLst>
      <p:ext uri="{BB962C8B-B14F-4D97-AF65-F5344CB8AC3E}">
        <p14:creationId xmlns:p14="http://schemas.microsoft.com/office/powerpoint/2010/main" val="663410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935650"/>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MVC</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477BDFD5-86BF-359C-0E77-061F61200E12}"/>
              </a:ext>
            </a:extLst>
          </p:cNvPr>
          <p:cNvSpPr txBox="1"/>
          <p:nvPr/>
        </p:nvSpPr>
        <p:spPr>
          <a:xfrm>
            <a:off x="1136118" y="1951312"/>
            <a:ext cx="9079954" cy="5078313"/>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Aplicación 1: </a:t>
            </a:r>
            <a:r>
              <a:rPr lang="es-ES" sz="1200" dirty="0" err="1">
                <a:latin typeface="Titillium Web" panose="00000500000000000000" pitchFamily="2" charset="0"/>
                <a:sym typeface="Wingdings" panose="05000000000000000000" pitchFamily="2" charset="2"/>
              </a:rPr>
              <a:t>DemoMVC</a:t>
            </a: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 </a:t>
            </a: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Vemos nuestra aplicación Web.</a:t>
            </a:r>
          </a:p>
          <a:p>
            <a:pPr lvl="2"/>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6" name="Imagen 5">
            <a:extLst>
              <a:ext uri="{FF2B5EF4-FFF2-40B4-BE49-F238E27FC236}">
                <a16:creationId xmlns:a16="http://schemas.microsoft.com/office/drawing/2014/main" id="{E386F605-0FE3-ED48-CF0A-7A4435E32B30}"/>
              </a:ext>
            </a:extLst>
          </p:cNvPr>
          <p:cNvPicPr>
            <a:picLocks noChangeAspect="1"/>
          </p:cNvPicPr>
          <p:nvPr/>
        </p:nvPicPr>
        <p:blipFill>
          <a:blip r:embed="rId5"/>
          <a:stretch>
            <a:fillRect/>
          </a:stretch>
        </p:blipFill>
        <p:spPr>
          <a:xfrm>
            <a:off x="2209194" y="2966975"/>
            <a:ext cx="8327757" cy="2031325"/>
          </a:xfrm>
          <a:prstGeom prst="rect">
            <a:avLst/>
          </a:prstGeom>
        </p:spPr>
      </p:pic>
    </p:spTree>
    <p:extLst>
      <p:ext uri="{BB962C8B-B14F-4D97-AF65-F5344CB8AC3E}">
        <p14:creationId xmlns:p14="http://schemas.microsoft.com/office/powerpoint/2010/main" val="4240154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935650"/>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MVC</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477BDFD5-86BF-359C-0E77-061F61200E12}"/>
              </a:ext>
            </a:extLst>
          </p:cNvPr>
          <p:cNvSpPr txBox="1"/>
          <p:nvPr/>
        </p:nvSpPr>
        <p:spPr>
          <a:xfrm>
            <a:off x="1253654" y="1966940"/>
            <a:ext cx="9079954" cy="1754326"/>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6" name="Imagen 5">
            <a:extLst>
              <a:ext uri="{FF2B5EF4-FFF2-40B4-BE49-F238E27FC236}">
                <a16:creationId xmlns:a16="http://schemas.microsoft.com/office/drawing/2014/main" id="{5BB080C9-5360-6881-0267-5BBBC6972259}"/>
              </a:ext>
            </a:extLst>
          </p:cNvPr>
          <p:cNvPicPr>
            <a:picLocks noChangeAspect="1"/>
          </p:cNvPicPr>
          <p:nvPr/>
        </p:nvPicPr>
        <p:blipFill>
          <a:blip r:embed="rId5"/>
          <a:stretch>
            <a:fillRect/>
          </a:stretch>
        </p:blipFill>
        <p:spPr>
          <a:xfrm>
            <a:off x="3303802" y="2050742"/>
            <a:ext cx="5845978" cy="4105922"/>
          </a:xfrm>
          <a:prstGeom prst="rect">
            <a:avLst/>
          </a:prstGeom>
        </p:spPr>
      </p:pic>
    </p:spTree>
    <p:extLst>
      <p:ext uri="{BB962C8B-B14F-4D97-AF65-F5344CB8AC3E}">
        <p14:creationId xmlns:p14="http://schemas.microsoft.com/office/powerpoint/2010/main" val="2471099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935650"/>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MVC</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477BDFD5-86BF-359C-0E77-061F61200E12}"/>
              </a:ext>
            </a:extLst>
          </p:cNvPr>
          <p:cNvSpPr txBox="1"/>
          <p:nvPr/>
        </p:nvSpPr>
        <p:spPr>
          <a:xfrm>
            <a:off x="1136118" y="1951312"/>
            <a:ext cx="9079954" cy="7294305"/>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Aplicación 1: </a:t>
            </a:r>
            <a:r>
              <a:rPr lang="es-ES" sz="1200" dirty="0" err="1">
                <a:latin typeface="Titillium Web" panose="00000500000000000000" pitchFamily="2" charset="0"/>
                <a:sym typeface="Wingdings" panose="05000000000000000000" pitchFamily="2" charset="2"/>
              </a:rPr>
              <a:t>DemoMVC</a:t>
            </a: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 </a:t>
            </a: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Una vez visto el paso a paso. </a:t>
            </a:r>
          </a:p>
          <a:p>
            <a:pPr lvl="2"/>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Ejercicio.</a:t>
            </a:r>
          </a:p>
          <a:p>
            <a:pPr lvl="3"/>
            <a:endParaRPr lang="es-ES" sz="1200" dirty="0">
              <a:latin typeface="Titillium Web" panose="00000500000000000000" pitchFamily="2" charset="0"/>
              <a:sym typeface="Wingdings" panose="05000000000000000000" pitchFamily="2" charset="2"/>
            </a:endParaRPr>
          </a:p>
          <a:p>
            <a:pPr lvl="3"/>
            <a:r>
              <a:rPr lang="es-ES" sz="1200" dirty="0">
                <a:latin typeface="Titillium Web" panose="00000500000000000000" pitchFamily="2" charset="0"/>
                <a:sym typeface="Wingdings" panose="05000000000000000000" pitchFamily="2" charset="2"/>
              </a:rPr>
              <a:t>Generar un aplicación Web en Spring donde podéis escoger la temática que vosotros queráis:</a:t>
            </a:r>
          </a:p>
          <a:p>
            <a:pPr lvl="3"/>
            <a:r>
              <a:rPr lang="es-ES" sz="1200" dirty="0">
                <a:latin typeface="Titillium Web" panose="00000500000000000000" pitchFamily="2" charset="0"/>
                <a:sym typeface="Wingdings" panose="05000000000000000000" pitchFamily="2" charset="2"/>
              </a:rPr>
              <a:t>Para este primer ejercicio:</a:t>
            </a: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Generar un formulario de </a:t>
            </a:r>
            <a:r>
              <a:rPr lang="es-ES" sz="1200" dirty="0" err="1">
                <a:latin typeface="Titillium Web" panose="00000500000000000000" pitchFamily="2" charset="0"/>
                <a:sym typeface="Wingdings" panose="05000000000000000000" pitchFamily="2" charset="2"/>
              </a:rPr>
              <a:t>login</a:t>
            </a:r>
            <a:r>
              <a:rPr lang="es-ES" sz="1200" dirty="0">
                <a:latin typeface="Titillium Web" panose="00000500000000000000" pitchFamily="2" charset="0"/>
                <a:sym typeface="Wingdings" panose="05000000000000000000" pitchFamily="2" charset="2"/>
              </a:rPr>
              <a:t>: Donde los datos van desde el Controlador a la Vista. </a:t>
            </a: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Podéis seguir las explicaciones realizadas.</a:t>
            </a: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Podéis utilizar el PowerPoint.</a:t>
            </a: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7" name="Imagen 6">
            <a:extLst>
              <a:ext uri="{FF2B5EF4-FFF2-40B4-BE49-F238E27FC236}">
                <a16:creationId xmlns:a16="http://schemas.microsoft.com/office/drawing/2014/main" id="{810DBC45-8631-2AAB-F77A-39DB90A961A7}"/>
              </a:ext>
            </a:extLst>
          </p:cNvPr>
          <p:cNvPicPr>
            <a:picLocks noChangeAspect="1"/>
          </p:cNvPicPr>
          <p:nvPr/>
        </p:nvPicPr>
        <p:blipFill>
          <a:blip r:embed="rId5"/>
          <a:stretch>
            <a:fillRect/>
          </a:stretch>
        </p:blipFill>
        <p:spPr>
          <a:xfrm>
            <a:off x="3164890" y="4587781"/>
            <a:ext cx="5584894" cy="2021365"/>
          </a:xfrm>
          <a:prstGeom prst="rect">
            <a:avLst/>
          </a:prstGeom>
        </p:spPr>
      </p:pic>
    </p:spTree>
    <p:extLst>
      <p:ext uri="{BB962C8B-B14F-4D97-AF65-F5344CB8AC3E}">
        <p14:creationId xmlns:p14="http://schemas.microsoft.com/office/powerpoint/2010/main" val="3484251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935650"/>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MVC</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477BDFD5-86BF-359C-0E77-061F61200E12}"/>
              </a:ext>
            </a:extLst>
          </p:cNvPr>
          <p:cNvSpPr txBox="1"/>
          <p:nvPr/>
        </p:nvSpPr>
        <p:spPr>
          <a:xfrm>
            <a:off x="1253654" y="1966940"/>
            <a:ext cx="9079954" cy="3416320"/>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Aplicación 1: </a:t>
            </a:r>
            <a:r>
              <a:rPr lang="es-ES" sz="1200" dirty="0" err="1">
                <a:latin typeface="Titillium Web" panose="00000500000000000000" pitchFamily="2" charset="0"/>
                <a:sym typeface="Wingdings" panose="05000000000000000000" pitchFamily="2" charset="2"/>
              </a:rPr>
              <a:t>DemoMVC</a:t>
            </a: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Para este primer modelo que vamos a diseñar:</a:t>
            </a: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	</a:t>
            </a:r>
          </a:p>
          <a:p>
            <a:pPr lvl="1"/>
            <a:r>
              <a:rPr lang="es-ES" sz="1200" b="1" dirty="0">
                <a:latin typeface="Titillium Web" panose="00000500000000000000" pitchFamily="2" charset="0"/>
                <a:sym typeface="Wingdings" panose="05000000000000000000" pitchFamily="2" charset="2"/>
              </a:rPr>
              <a:t>Modelo</a:t>
            </a:r>
            <a:r>
              <a:rPr lang="es-ES" sz="1200" dirty="0">
                <a:latin typeface="Titillium Web" panose="00000500000000000000" pitchFamily="2" charset="0"/>
                <a:sym typeface="Wingdings" panose="05000000000000000000" pitchFamily="2" charset="2"/>
              </a:rPr>
              <a:t>: MySQL Gestor de Base de datos.</a:t>
            </a:r>
          </a:p>
          <a:p>
            <a:pPr lvl="1"/>
            <a:endParaRPr lang="es-ES" sz="1200" dirty="0">
              <a:latin typeface="Titillium Web" panose="00000500000000000000" pitchFamily="2" charset="0"/>
              <a:sym typeface="Wingdings" panose="05000000000000000000" pitchFamily="2" charset="2"/>
            </a:endParaRPr>
          </a:p>
          <a:p>
            <a:pPr lvl="1"/>
            <a:r>
              <a:rPr lang="es-ES" sz="1200" b="1" dirty="0">
                <a:latin typeface="Titillium Web" panose="00000500000000000000" pitchFamily="2" charset="0"/>
                <a:sym typeface="Wingdings" panose="05000000000000000000" pitchFamily="2" charset="2"/>
              </a:rPr>
              <a:t>Vista</a:t>
            </a:r>
            <a:r>
              <a:rPr lang="es-ES" sz="1200" dirty="0">
                <a:latin typeface="Titillium Web" panose="00000500000000000000" pitchFamily="2" charset="0"/>
                <a:sym typeface="Wingdings" panose="05000000000000000000" pitchFamily="2" charset="2"/>
              </a:rPr>
              <a:t> </a:t>
            </a:r>
            <a:r>
              <a:rPr lang="es-ES" sz="1200" dirty="0" err="1">
                <a:latin typeface="Titillium Web" panose="00000500000000000000" pitchFamily="2" charset="0"/>
                <a:sym typeface="Wingdings" panose="05000000000000000000" pitchFamily="2" charset="2"/>
              </a:rPr>
              <a:t>Thymeleaf</a:t>
            </a:r>
            <a:r>
              <a:rPr lang="es-ES" sz="1200" dirty="0">
                <a:latin typeface="Titillium Web" panose="00000500000000000000" pitchFamily="2" charset="0"/>
                <a:sym typeface="Wingdings" panose="05000000000000000000" pitchFamily="2" charset="2"/>
              </a:rPr>
              <a:t> Ampliamos.</a:t>
            </a:r>
          </a:p>
          <a:p>
            <a:pPr lvl="1"/>
            <a:endParaRPr lang="es-ES" sz="1200" dirty="0">
              <a:latin typeface="Titillium Web" panose="00000500000000000000" pitchFamily="2" charset="0"/>
              <a:sym typeface="Wingdings" panose="05000000000000000000" pitchFamily="2" charset="2"/>
            </a:endParaRPr>
          </a:p>
          <a:p>
            <a:pPr lvl="1"/>
            <a:r>
              <a:rPr lang="es-ES" sz="1200" b="1" dirty="0">
                <a:latin typeface="Titillium Web" panose="00000500000000000000" pitchFamily="2" charset="0"/>
                <a:sym typeface="Wingdings" panose="05000000000000000000" pitchFamily="2" charset="2"/>
              </a:rPr>
              <a:t>Controlado</a:t>
            </a:r>
            <a:r>
              <a:rPr lang="es-ES" sz="1200" dirty="0">
                <a:latin typeface="Titillium Web" panose="00000500000000000000" pitchFamily="2" charset="0"/>
                <a:sym typeface="Wingdings" panose="05000000000000000000" pitchFamily="2" charset="2"/>
              </a:rPr>
              <a:t>r: @Controller</a:t>
            </a: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7" name="Imagen 6">
            <a:extLst>
              <a:ext uri="{FF2B5EF4-FFF2-40B4-BE49-F238E27FC236}">
                <a16:creationId xmlns:a16="http://schemas.microsoft.com/office/drawing/2014/main" id="{A082A0F9-CF3A-C210-D8A2-262A3F09FF06}"/>
              </a:ext>
            </a:extLst>
          </p:cNvPr>
          <p:cNvPicPr>
            <a:picLocks noChangeAspect="1"/>
          </p:cNvPicPr>
          <p:nvPr/>
        </p:nvPicPr>
        <p:blipFill>
          <a:blip r:embed="rId5"/>
          <a:stretch>
            <a:fillRect/>
          </a:stretch>
        </p:blipFill>
        <p:spPr>
          <a:xfrm>
            <a:off x="5457054" y="1252177"/>
            <a:ext cx="5077534" cy="3181794"/>
          </a:xfrm>
          <a:prstGeom prst="rect">
            <a:avLst/>
          </a:prstGeom>
        </p:spPr>
      </p:pic>
    </p:spTree>
    <p:extLst>
      <p:ext uri="{BB962C8B-B14F-4D97-AF65-F5344CB8AC3E}">
        <p14:creationId xmlns:p14="http://schemas.microsoft.com/office/powerpoint/2010/main" val="1860375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935650"/>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MVC</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477BDFD5-86BF-359C-0E77-061F61200E12}"/>
              </a:ext>
            </a:extLst>
          </p:cNvPr>
          <p:cNvSpPr txBox="1"/>
          <p:nvPr/>
        </p:nvSpPr>
        <p:spPr>
          <a:xfrm>
            <a:off x="1253654" y="1952032"/>
            <a:ext cx="9079954" cy="3970318"/>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Aplicación 1: </a:t>
            </a:r>
            <a:r>
              <a:rPr lang="es-ES" sz="1200" dirty="0" err="1">
                <a:latin typeface="Titillium Web" panose="00000500000000000000" pitchFamily="2" charset="0"/>
                <a:sym typeface="Wingdings" panose="05000000000000000000" pitchFamily="2" charset="2"/>
              </a:rPr>
              <a:t>DemoMVC</a:t>
            </a: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Para este primer modelo que vamos a diseñar:</a:t>
            </a: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Dependencias:</a:t>
            </a: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	Spring Web.</a:t>
            </a:r>
          </a:p>
          <a:p>
            <a:pPr lvl="1"/>
            <a:r>
              <a:rPr lang="es-ES" sz="1200" dirty="0">
                <a:latin typeface="Titillium Web" panose="00000500000000000000" pitchFamily="2" charset="0"/>
                <a:sym typeface="Wingdings" panose="05000000000000000000" pitchFamily="2" charset="2"/>
              </a:rPr>
              <a:t>	Spring </a:t>
            </a:r>
            <a:r>
              <a:rPr lang="es-ES" sz="1200" dirty="0" err="1">
                <a:latin typeface="Titillium Web" panose="00000500000000000000" pitchFamily="2" charset="0"/>
                <a:sym typeface="Wingdings" panose="05000000000000000000" pitchFamily="2" charset="2"/>
              </a:rPr>
              <a:t>DevTools</a:t>
            </a:r>
            <a:r>
              <a:rPr lang="es-ES" sz="1200" dirty="0">
                <a:latin typeface="Titillium Web" panose="00000500000000000000" pitchFamily="2" charset="0"/>
                <a:sym typeface="Wingdings" panose="05000000000000000000" pitchFamily="2" charset="2"/>
              </a:rPr>
              <a:t>.</a:t>
            </a:r>
          </a:p>
          <a:p>
            <a:pPr lvl="1"/>
            <a:r>
              <a:rPr lang="es-ES" sz="1200" dirty="0">
                <a:latin typeface="Titillium Web" panose="00000500000000000000" pitchFamily="2" charset="0"/>
                <a:sym typeface="Wingdings" panose="05000000000000000000" pitchFamily="2" charset="2"/>
              </a:rPr>
              <a:t>	</a:t>
            </a:r>
            <a:r>
              <a:rPr lang="es-ES" sz="1200" dirty="0" err="1">
                <a:latin typeface="Titillium Web" panose="00000500000000000000" pitchFamily="2" charset="0"/>
                <a:sym typeface="Wingdings" panose="05000000000000000000" pitchFamily="2" charset="2"/>
              </a:rPr>
              <a:t>Thymeleaf</a:t>
            </a:r>
            <a:r>
              <a:rPr lang="es-ES" sz="1200" dirty="0">
                <a:latin typeface="Titillium Web" panose="00000500000000000000" pitchFamily="2" charset="0"/>
                <a:sym typeface="Wingdings" panose="05000000000000000000" pitchFamily="2" charset="2"/>
              </a:rPr>
              <a:t> Motor de </a:t>
            </a:r>
            <a:r>
              <a:rPr lang="es-ES" sz="1200" dirty="0" err="1">
                <a:latin typeface="Titillium Web" panose="00000500000000000000" pitchFamily="2" charset="0"/>
                <a:sym typeface="Wingdings" panose="05000000000000000000" pitchFamily="2" charset="2"/>
              </a:rPr>
              <a:t>Templates</a:t>
            </a:r>
            <a:r>
              <a:rPr lang="es-ES" sz="1200" dirty="0">
                <a:latin typeface="Titillium Web" panose="00000500000000000000" pitchFamily="2" charset="0"/>
                <a:sym typeface="Wingdings" panose="05000000000000000000" pitchFamily="2" charset="2"/>
              </a:rPr>
              <a:t>.</a:t>
            </a: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	</a:t>
            </a:r>
          </a:p>
          <a:p>
            <a:pPr lvl="1"/>
            <a:r>
              <a:rPr lang="es-ES" sz="1200" dirty="0">
                <a:latin typeface="Titillium Web" panose="00000500000000000000" pitchFamily="2" charset="0"/>
                <a:sym typeface="Wingdings" panose="05000000000000000000" pitchFamily="2" charset="2"/>
              </a:rPr>
              <a:t>Vemos el paso a paso para la creación del proyecto. </a:t>
            </a: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spTree>
    <p:extLst>
      <p:ext uri="{BB962C8B-B14F-4D97-AF65-F5344CB8AC3E}">
        <p14:creationId xmlns:p14="http://schemas.microsoft.com/office/powerpoint/2010/main" val="2444365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935650"/>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MVC</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477BDFD5-86BF-359C-0E77-061F61200E12}"/>
              </a:ext>
            </a:extLst>
          </p:cNvPr>
          <p:cNvSpPr txBox="1"/>
          <p:nvPr/>
        </p:nvSpPr>
        <p:spPr>
          <a:xfrm>
            <a:off x="1253654" y="1952032"/>
            <a:ext cx="9079954" cy="2677656"/>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Aplicación 1: </a:t>
            </a:r>
            <a:r>
              <a:rPr lang="es-ES" sz="1200" dirty="0" err="1">
                <a:latin typeface="Titillium Web" panose="00000500000000000000" pitchFamily="2" charset="0"/>
                <a:sym typeface="Wingdings" panose="05000000000000000000" pitchFamily="2" charset="2"/>
              </a:rPr>
              <a:t>DemoMVC</a:t>
            </a: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Para este primer modelo que vamos a diseñar:</a:t>
            </a: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 </a:t>
            </a: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6" name="Imagen 5">
            <a:extLst>
              <a:ext uri="{FF2B5EF4-FFF2-40B4-BE49-F238E27FC236}">
                <a16:creationId xmlns:a16="http://schemas.microsoft.com/office/drawing/2014/main" id="{7C4E672F-86CF-A3BE-0B30-0C5ACA0EEEE4}"/>
              </a:ext>
            </a:extLst>
          </p:cNvPr>
          <p:cNvPicPr>
            <a:picLocks noChangeAspect="1"/>
          </p:cNvPicPr>
          <p:nvPr/>
        </p:nvPicPr>
        <p:blipFill>
          <a:blip r:embed="rId5"/>
          <a:stretch>
            <a:fillRect/>
          </a:stretch>
        </p:blipFill>
        <p:spPr>
          <a:xfrm>
            <a:off x="1438183" y="2745912"/>
            <a:ext cx="3951656" cy="3767552"/>
          </a:xfrm>
          <a:prstGeom prst="rect">
            <a:avLst/>
          </a:prstGeom>
        </p:spPr>
      </p:pic>
      <p:pic>
        <p:nvPicPr>
          <p:cNvPr id="8" name="Imagen 7">
            <a:extLst>
              <a:ext uri="{FF2B5EF4-FFF2-40B4-BE49-F238E27FC236}">
                <a16:creationId xmlns:a16="http://schemas.microsoft.com/office/drawing/2014/main" id="{E3EA22AC-11D1-00F1-839C-45E6E5C8E31B}"/>
              </a:ext>
            </a:extLst>
          </p:cNvPr>
          <p:cNvPicPr>
            <a:picLocks noChangeAspect="1"/>
          </p:cNvPicPr>
          <p:nvPr/>
        </p:nvPicPr>
        <p:blipFill>
          <a:blip r:embed="rId6"/>
          <a:stretch>
            <a:fillRect/>
          </a:stretch>
        </p:blipFill>
        <p:spPr>
          <a:xfrm>
            <a:off x="5673538" y="1005340"/>
            <a:ext cx="5668166" cy="1933845"/>
          </a:xfrm>
          <a:prstGeom prst="rect">
            <a:avLst/>
          </a:prstGeom>
        </p:spPr>
      </p:pic>
      <p:pic>
        <p:nvPicPr>
          <p:cNvPr id="10" name="Imagen 9">
            <a:extLst>
              <a:ext uri="{FF2B5EF4-FFF2-40B4-BE49-F238E27FC236}">
                <a16:creationId xmlns:a16="http://schemas.microsoft.com/office/drawing/2014/main" id="{F5B510D2-451D-1183-1A8E-C94D588F2994}"/>
              </a:ext>
            </a:extLst>
          </p:cNvPr>
          <p:cNvPicPr>
            <a:picLocks noChangeAspect="1"/>
          </p:cNvPicPr>
          <p:nvPr/>
        </p:nvPicPr>
        <p:blipFill>
          <a:blip r:embed="rId7"/>
          <a:stretch>
            <a:fillRect/>
          </a:stretch>
        </p:blipFill>
        <p:spPr>
          <a:xfrm>
            <a:off x="5673538" y="3036665"/>
            <a:ext cx="4420217" cy="776396"/>
          </a:xfrm>
          <a:prstGeom prst="rect">
            <a:avLst/>
          </a:prstGeom>
        </p:spPr>
      </p:pic>
      <p:pic>
        <p:nvPicPr>
          <p:cNvPr id="12" name="Imagen 11">
            <a:extLst>
              <a:ext uri="{FF2B5EF4-FFF2-40B4-BE49-F238E27FC236}">
                <a16:creationId xmlns:a16="http://schemas.microsoft.com/office/drawing/2014/main" id="{CFD4487F-507D-4331-00E6-32F2BC7BD4DE}"/>
              </a:ext>
            </a:extLst>
          </p:cNvPr>
          <p:cNvPicPr>
            <a:picLocks noChangeAspect="1"/>
          </p:cNvPicPr>
          <p:nvPr/>
        </p:nvPicPr>
        <p:blipFill>
          <a:blip r:embed="rId8"/>
          <a:stretch>
            <a:fillRect/>
          </a:stretch>
        </p:blipFill>
        <p:spPr>
          <a:xfrm>
            <a:off x="5673538" y="3882751"/>
            <a:ext cx="5435983" cy="1406896"/>
          </a:xfrm>
          <a:prstGeom prst="rect">
            <a:avLst/>
          </a:prstGeom>
        </p:spPr>
      </p:pic>
    </p:spTree>
    <p:extLst>
      <p:ext uri="{BB962C8B-B14F-4D97-AF65-F5344CB8AC3E}">
        <p14:creationId xmlns:p14="http://schemas.microsoft.com/office/powerpoint/2010/main" val="1830084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935650"/>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MVC</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477BDFD5-86BF-359C-0E77-061F61200E12}"/>
              </a:ext>
            </a:extLst>
          </p:cNvPr>
          <p:cNvSpPr txBox="1"/>
          <p:nvPr/>
        </p:nvSpPr>
        <p:spPr>
          <a:xfrm>
            <a:off x="1253654" y="1952032"/>
            <a:ext cx="9079954" cy="2862322"/>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Aplicación 1: </a:t>
            </a:r>
            <a:r>
              <a:rPr lang="es-ES" sz="1200" dirty="0" err="1">
                <a:latin typeface="Titillium Web" panose="00000500000000000000" pitchFamily="2" charset="0"/>
                <a:sym typeface="Wingdings" panose="05000000000000000000" pitchFamily="2" charset="2"/>
              </a:rPr>
              <a:t>DemoMVC</a:t>
            </a: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Para este primer modelo que vamos a diseñar:</a:t>
            </a: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 </a:t>
            </a: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7" name="Imagen 6">
            <a:extLst>
              <a:ext uri="{FF2B5EF4-FFF2-40B4-BE49-F238E27FC236}">
                <a16:creationId xmlns:a16="http://schemas.microsoft.com/office/drawing/2014/main" id="{F5A44952-F57C-36C8-CB50-2CBC8B38A46D}"/>
              </a:ext>
            </a:extLst>
          </p:cNvPr>
          <p:cNvPicPr>
            <a:picLocks noChangeAspect="1"/>
          </p:cNvPicPr>
          <p:nvPr/>
        </p:nvPicPr>
        <p:blipFill>
          <a:blip r:embed="rId5"/>
          <a:stretch>
            <a:fillRect/>
          </a:stretch>
        </p:blipFill>
        <p:spPr>
          <a:xfrm>
            <a:off x="1768617" y="2885656"/>
            <a:ext cx="8280905" cy="2139719"/>
          </a:xfrm>
          <a:prstGeom prst="rect">
            <a:avLst/>
          </a:prstGeom>
        </p:spPr>
      </p:pic>
    </p:spTree>
    <p:extLst>
      <p:ext uri="{BB962C8B-B14F-4D97-AF65-F5344CB8AC3E}">
        <p14:creationId xmlns:p14="http://schemas.microsoft.com/office/powerpoint/2010/main" val="1532810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935650"/>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MVC</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477BDFD5-86BF-359C-0E77-061F61200E12}"/>
              </a:ext>
            </a:extLst>
          </p:cNvPr>
          <p:cNvSpPr txBox="1"/>
          <p:nvPr/>
        </p:nvSpPr>
        <p:spPr>
          <a:xfrm>
            <a:off x="1253654" y="1952032"/>
            <a:ext cx="9079954" cy="3970318"/>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Aplicación 1: </a:t>
            </a:r>
            <a:r>
              <a:rPr lang="es-ES" sz="1200" dirty="0" err="1">
                <a:latin typeface="Titillium Web" panose="00000500000000000000" pitchFamily="2" charset="0"/>
                <a:sym typeface="Wingdings" panose="05000000000000000000" pitchFamily="2" charset="2"/>
              </a:rPr>
              <a:t>DemoMVC</a:t>
            </a: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Creación del Controlador:</a:t>
            </a: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Para crear el controlador, lo que realizaremos es trabajar en la vista que nos proporciona VSC. </a:t>
            </a:r>
          </a:p>
          <a:p>
            <a:pPr lvl="1"/>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Crearemos un nuevo paquete, acabando como .</a:t>
            </a:r>
            <a:r>
              <a:rPr lang="es-ES" sz="1200" dirty="0" err="1">
                <a:latin typeface="Titillium Web" panose="00000500000000000000" pitchFamily="2" charset="0"/>
                <a:sym typeface="Wingdings" panose="05000000000000000000" pitchFamily="2" charset="2"/>
              </a:rPr>
              <a:t>controllers</a:t>
            </a:r>
            <a:r>
              <a:rPr lang="es-ES" sz="1200" dirty="0">
                <a:latin typeface="Titillium Web" panose="00000500000000000000" pitchFamily="2" charset="0"/>
                <a:sym typeface="Wingdings" panose="05000000000000000000" pitchFamily="2" charset="2"/>
              </a:rPr>
              <a:t>. Utilizando la ruta por defecto del proceso.</a:t>
            </a: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6" name="Imagen 5">
            <a:extLst>
              <a:ext uri="{FF2B5EF4-FFF2-40B4-BE49-F238E27FC236}">
                <a16:creationId xmlns:a16="http://schemas.microsoft.com/office/drawing/2014/main" id="{0145580F-6EC2-F382-5806-7DDDBCB06977}"/>
              </a:ext>
            </a:extLst>
          </p:cNvPr>
          <p:cNvPicPr>
            <a:picLocks noChangeAspect="1"/>
          </p:cNvPicPr>
          <p:nvPr/>
        </p:nvPicPr>
        <p:blipFill>
          <a:blip r:embed="rId5"/>
          <a:stretch>
            <a:fillRect/>
          </a:stretch>
        </p:blipFill>
        <p:spPr>
          <a:xfrm>
            <a:off x="308259" y="3692287"/>
            <a:ext cx="4552052" cy="1196207"/>
          </a:xfrm>
          <a:prstGeom prst="rect">
            <a:avLst/>
          </a:prstGeom>
        </p:spPr>
      </p:pic>
      <p:pic>
        <p:nvPicPr>
          <p:cNvPr id="8" name="Imagen 7">
            <a:extLst>
              <a:ext uri="{FF2B5EF4-FFF2-40B4-BE49-F238E27FC236}">
                <a16:creationId xmlns:a16="http://schemas.microsoft.com/office/drawing/2014/main" id="{F7085593-0AAA-8CF1-0218-F4E3E35D7FA4}"/>
              </a:ext>
            </a:extLst>
          </p:cNvPr>
          <p:cNvPicPr>
            <a:picLocks noChangeAspect="1"/>
          </p:cNvPicPr>
          <p:nvPr/>
        </p:nvPicPr>
        <p:blipFill>
          <a:blip r:embed="rId6"/>
          <a:stretch>
            <a:fillRect/>
          </a:stretch>
        </p:blipFill>
        <p:spPr>
          <a:xfrm>
            <a:off x="5010539" y="3760926"/>
            <a:ext cx="5397909" cy="1990746"/>
          </a:xfrm>
          <a:prstGeom prst="rect">
            <a:avLst/>
          </a:prstGeom>
        </p:spPr>
      </p:pic>
      <p:pic>
        <p:nvPicPr>
          <p:cNvPr id="10" name="Imagen 9">
            <a:extLst>
              <a:ext uri="{FF2B5EF4-FFF2-40B4-BE49-F238E27FC236}">
                <a16:creationId xmlns:a16="http://schemas.microsoft.com/office/drawing/2014/main" id="{B5187483-1AB9-DF03-4485-1C270A8886DA}"/>
              </a:ext>
            </a:extLst>
          </p:cNvPr>
          <p:cNvPicPr>
            <a:picLocks noChangeAspect="1"/>
          </p:cNvPicPr>
          <p:nvPr/>
        </p:nvPicPr>
        <p:blipFill>
          <a:blip r:embed="rId7"/>
          <a:stretch>
            <a:fillRect/>
          </a:stretch>
        </p:blipFill>
        <p:spPr>
          <a:xfrm>
            <a:off x="524656" y="5008884"/>
            <a:ext cx="4153480" cy="1209844"/>
          </a:xfrm>
          <a:prstGeom prst="rect">
            <a:avLst/>
          </a:prstGeom>
        </p:spPr>
      </p:pic>
    </p:spTree>
    <p:extLst>
      <p:ext uri="{BB962C8B-B14F-4D97-AF65-F5344CB8AC3E}">
        <p14:creationId xmlns:p14="http://schemas.microsoft.com/office/powerpoint/2010/main" val="575356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935650"/>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MVC</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477BDFD5-86BF-359C-0E77-061F61200E12}"/>
              </a:ext>
            </a:extLst>
          </p:cNvPr>
          <p:cNvSpPr txBox="1"/>
          <p:nvPr/>
        </p:nvSpPr>
        <p:spPr>
          <a:xfrm>
            <a:off x="1253654" y="1952032"/>
            <a:ext cx="9079954" cy="4154984"/>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Aplicación 1: </a:t>
            </a:r>
            <a:r>
              <a:rPr lang="es-ES" sz="1200" dirty="0" err="1">
                <a:latin typeface="Titillium Web" panose="00000500000000000000" pitchFamily="2" charset="0"/>
                <a:sym typeface="Wingdings" panose="05000000000000000000" pitchFamily="2" charset="2"/>
              </a:rPr>
              <a:t>DemoMVC</a:t>
            </a: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Creación del Controlador:</a:t>
            </a: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Para crear el controlador, lo que realizaremos es trabajar en la vista que nos proporciona VSC. </a:t>
            </a:r>
          </a:p>
          <a:p>
            <a:pPr lvl="1"/>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Crearemos un nuevo paquete, acabando como .</a:t>
            </a:r>
            <a:r>
              <a:rPr lang="es-ES" sz="1200" dirty="0" err="1">
                <a:latin typeface="Titillium Web" panose="00000500000000000000" pitchFamily="2" charset="0"/>
                <a:sym typeface="Wingdings" panose="05000000000000000000" pitchFamily="2" charset="2"/>
              </a:rPr>
              <a:t>controllers</a:t>
            </a:r>
            <a:r>
              <a:rPr lang="es-ES" sz="1200" dirty="0">
                <a:latin typeface="Titillium Web" panose="00000500000000000000" pitchFamily="2" charset="0"/>
                <a:sym typeface="Wingdings" panose="05000000000000000000" pitchFamily="2" charset="2"/>
              </a:rPr>
              <a:t>. Utilizando la ruta por defecto del proceso.</a:t>
            </a:r>
          </a:p>
          <a:p>
            <a:pPr marL="628650" lvl="1"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Ahora dentro creamos nuestra clase </a:t>
            </a:r>
            <a:r>
              <a:rPr lang="es-ES" sz="1200" dirty="0" err="1">
                <a:latin typeface="Titillium Web" panose="00000500000000000000" pitchFamily="2" charset="0"/>
                <a:sym typeface="Wingdings" panose="05000000000000000000" pitchFamily="2" charset="2"/>
              </a:rPr>
              <a:t>controller</a:t>
            </a:r>
            <a:r>
              <a:rPr lang="es-ES" sz="1200" dirty="0">
                <a:latin typeface="Titillium Web" panose="00000500000000000000" pitchFamily="2" charset="0"/>
                <a:sym typeface="Wingdings" panose="05000000000000000000" pitchFamily="2" charset="2"/>
              </a:rPr>
              <a:t>. </a:t>
            </a: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7" name="Imagen 6">
            <a:extLst>
              <a:ext uri="{FF2B5EF4-FFF2-40B4-BE49-F238E27FC236}">
                <a16:creationId xmlns:a16="http://schemas.microsoft.com/office/drawing/2014/main" id="{4BCEEAEC-FEC8-F905-9866-FA3B0610C0B3}"/>
              </a:ext>
            </a:extLst>
          </p:cNvPr>
          <p:cNvPicPr>
            <a:picLocks noChangeAspect="1"/>
          </p:cNvPicPr>
          <p:nvPr/>
        </p:nvPicPr>
        <p:blipFill>
          <a:blip r:embed="rId5"/>
          <a:stretch>
            <a:fillRect/>
          </a:stretch>
        </p:blipFill>
        <p:spPr>
          <a:xfrm>
            <a:off x="1858392" y="3891026"/>
            <a:ext cx="5973009" cy="1086002"/>
          </a:xfrm>
          <a:prstGeom prst="rect">
            <a:avLst/>
          </a:prstGeom>
        </p:spPr>
      </p:pic>
      <p:pic>
        <p:nvPicPr>
          <p:cNvPr id="11" name="Imagen 10">
            <a:extLst>
              <a:ext uri="{FF2B5EF4-FFF2-40B4-BE49-F238E27FC236}">
                <a16:creationId xmlns:a16="http://schemas.microsoft.com/office/drawing/2014/main" id="{29FAF3AA-ECA0-BFD0-EA9B-2C39741FE794}"/>
              </a:ext>
            </a:extLst>
          </p:cNvPr>
          <p:cNvPicPr>
            <a:picLocks noChangeAspect="1"/>
          </p:cNvPicPr>
          <p:nvPr/>
        </p:nvPicPr>
        <p:blipFill>
          <a:blip r:embed="rId6"/>
          <a:stretch>
            <a:fillRect/>
          </a:stretch>
        </p:blipFill>
        <p:spPr>
          <a:xfrm>
            <a:off x="2665477" y="5139305"/>
            <a:ext cx="6506483" cy="1267002"/>
          </a:xfrm>
          <a:prstGeom prst="rect">
            <a:avLst/>
          </a:prstGeom>
        </p:spPr>
      </p:pic>
    </p:spTree>
    <p:extLst>
      <p:ext uri="{BB962C8B-B14F-4D97-AF65-F5344CB8AC3E}">
        <p14:creationId xmlns:p14="http://schemas.microsoft.com/office/powerpoint/2010/main" val="2117800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935650"/>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MVC</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477BDFD5-86BF-359C-0E77-061F61200E12}"/>
              </a:ext>
            </a:extLst>
          </p:cNvPr>
          <p:cNvSpPr txBox="1"/>
          <p:nvPr/>
        </p:nvSpPr>
        <p:spPr>
          <a:xfrm>
            <a:off x="1253654" y="1952032"/>
            <a:ext cx="9079954" cy="3785652"/>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Aplicación 1: </a:t>
            </a:r>
            <a:r>
              <a:rPr lang="es-ES" sz="1200" dirty="0" err="1">
                <a:latin typeface="Titillium Web" panose="00000500000000000000" pitchFamily="2" charset="0"/>
                <a:sym typeface="Wingdings" panose="05000000000000000000" pitchFamily="2" charset="2"/>
              </a:rPr>
              <a:t>DemoMVC</a:t>
            </a: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Creación del Controlador:</a:t>
            </a: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Para crear el controlador, lo que realizaremos es trabajar en la vista que nos proporciona VSC. </a:t>
            </a:r>
          </a:p>
          <a:p>
            <a:pPr lvl="1"/>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Crearemos un nuevo paquete, acabando como .</a:t>
            </a:r>
            <a:r>
              <a:rPr lang="es-ES" sz="1200" dirty="0" err="1">
                <a:latin typeface="Titillium Web" panose="00000500000000000000" pitchFamily="2" charset="0"/>
                <a:sym typeface="Wingdings" panose="05000000000000000000" pitchFamily="2" charset="2"/>
              </a:rPr>
              <a:t>controllers</a:t>
            </a:r>
            <a:r>
              <a:rPr lang="es-ES" sz="1200" dirty="0">
                <a:latin typeface="Titillium Web" panose="00000500000000000000" pitchFamily="2" charset="0"/>
                <a:sym typeface="Wingdings" panose="05000000000000000000" pitchFamily="2" charset="2"/>
              </a:rPr>
              <a:t>. Utilizando la ruta por defecto del proceso.</a:t>
            </a:r>
          </a:p>
          <a:p>
            <a:pPr marL="628650" lvl="1"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Ahora dentro creamos nuestra clase </a:t>
            </a:r>
            <a:r>
              <a:rPr lang="es-ES" sz="1200" dirty="0" err="1">
                <a:latin typeface="Titillium Web" panose="00000500000000000000" pitchFamily="2" charset="0"/>
                <a:sym typeface="Wingdings" panose="05000000000000000000" pitchFamily="2" charset="2"/>
              </a:rPr>
              <a:t>controller</a:t>
            </a:r>
            <a:r>
              <a:rPr lang="es-ES" sz="1200" dirty="0">
                <a:latin typeface="Titillium Web" panose="00000500000000000000" pitchFamily="2" charset="0"/>
                <a:sym typeface="Wingdings" panose="05000000000000000000" pitchFamily="2" charset="2"/>
              </a:rPr>
              <a:t>. </a:t>
            </a:r>
          </a:p>
          <a:p>
            <a:pPr marL="628650" lvl="1"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A la clase como, será la clase de verificación o clase de usuario. La llamaremos </a:t>
            </a:r>
            <a:r>
              <a:rPr lang="es-ES" sz="1200" dirty="0" err="1">
                <a:latin typeface="Titillium Web" panose="00000500000000000000" pitchFamily="2" charset="0"/>
                <a:sym typeface="Wingdings" panose="05000000000000000000" pitchFamily="2" charset="2"/>
              </a:rPr>
              <a:t>UserController</a:t>
            </a:r>
            <a:r>
              <a:rPr lang="es-ES" sz="1200" dirty="0">
                <a:latin typeface="Titillium Web" panose="00000500000000000000" pitchFamily="2" charset="0"/>
                <a:sym typeface="Wingdings" panose="05000000000000000000" pitchFamily="2" charset="2"/>
              </a:rPr>
              <a:t>. </a:t>
            </a: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6" name="Imagen 5">
            <a:extLst>
              <a:ext uri="{FF2B5EF4-FFF2-40B4-BE49-F238E27FC236}">
                <a16:creationId xmlns:a16="http://schemas.microsoft.com/office/drawing/2014/main" id="{99DDE53A-1D3F-A5E2-945E-72FC88D8CCA4}"/>
              </a:ext>
            </a:extLst>
          </p:cNvPr>
          <p:cNvPicPr>
            <a:picLocks noChangeAspect="1"/>
          </p:cNvPicPr>
          <p:nvPr/>
        </p:nvPicPr>
        <p:blipFill>
          <a:blip r:embed="rId5"/>
          <a:stretch>
            <a:fillRect/>
          </a:stretch>
        </p:blipFill>
        <p:spPr>
          <a:xfrm>
            <a:off x="1967572" y="4371341"/>
            <a:ext cx="5868219" cy="1333686"/>
          </a:xfrm>
          <a:prstGeom prst="rect">
            <a:avLst/>
          </a:prstGeom>
        </p:spPr>
      </p:pic>
    </p:spTree>
    <p:extLst>
      <p:ext uri="{BB962C8B-B14F-4D97-AF65-F5344CB8AC3E}">
        <p14:creationId xmlns:p14="http://schemas.microsoft.com/office/powerpoint/2010/main" val="24142552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lla">
  <a:themeElements>
    <a:clrScheme name="Malla">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alla">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lla">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TM03457485[[fn=Malla]]</Template>
  <TotalTime>907</TotalTime>
  <Words>2113</Words>
  <Application>Microsoft Office PowerPoint</Application>
  <PresentationFormat>Panorámica</PresentationFormat>
  <Paragraphs>623</Paragraphs>
  <Slides>20</Slides>
  <Notes>19</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20</vt:i4>
      </vt:variant>
    </vt:vector>
  </HeadingPairs>
  <TitlesOfParts>
    <vt:vector size="26" baseType="lpstr">
      <vt:lpstr>Arial</vt:lpstr>
      <vt:lpstr>Calibri</vt:lpstr>
      <vt:lpstr>Century Gothic</vt:lpstr>
      <vt:lpstr>Titillium Web</vt:lpstr>
      <vt:lpstr>Vollkorn</vt:lpstr>
      <vt:lpstr>Malla</vt:lpstr>
      <vt:lpstr> CURSO FORMACION EN spring java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 LA INTELIGENCIA ARTIFICIAL</dc:title>
  <dc:creator>Antonio Miguel Pardo Ruiz</dc:creator>
  <cp:lastModifiedBy>Antonio Miguel Pardo Ruiz</cp:lastModifiedBy>
  <cp:revision>62</cp:revision>
  <dcterms:created xsi:type="dcterms:W3CDTF">2023-10-19T16:07:48Z</dcterms:created>
  <dcterms:modified xsi:type="dcterms:W3CDTF">2023-12-28T08:53:10Z</dcterms:modified>
</cp:coreProperties>
</file>