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303" r:id="rId3"/>
    <p:sldId id="305" r:id="rId4"/>
    <p:sldId id="306" r:id="rId5"/>
    <p:sldId id="307" r:id="rId6"/>
    <p:sldId id="308" r:id="rId7"/>
    <p:sldId id="309" r:id="rId8"/>
    <p:sldId id="310" r:id="rId9"/>
    <p:sldId id="311" r:id="rId10"/>
    <p:sldId id="312" r:id="rId11"/>
    <p:sldId id="313" r:id="rId12"/>
    <p:sldId id="314" r:id="rId13"/>
    <p:sldId id="304" r:id="rId14"/>
    <p:sldId id="315" r:id="rId15"/>
    <p:sldId id="316" r:id="rId16"/>
    <p:sldId id="317" r:id="rId17"/>
    <p:sldId id="318" r:id="rId18"/>
    <p:sldId id="319" r:id="rId19"/>
    <p:sldId id="323" r:id="rId20"/>
    <p:sldId id="324" r:id="rId21"/>
    <p:sldId id="328" r:id="rId22"/>
    <p:sldId id="329" r:id="rId23"/>
    <p:sldId id="325" r:id="rId24"/>
    <p:sldId id="326" r:id="rId25"/>
    <p:sldId id="327" r:id="rId26"/>
    <p:sldId id="321" r:id="rId27"/>
    <p:sldId id="322" r:id="rId28"/>
    <p:sldId id="330" r:id="rId29"/>
    <p:sldId id="331" r:id="rId30"/>
    <p:sldId id="332" r:id="rId31"/>
    <p:sldId id="333"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E4E8B3-BC3D-4B17-AD72-6EEF0757A344}" type="datetimeFigureOut">
              <a:rPr lang="es-ES" smtClean="0"/>
              <a:t>02/01/2024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712D9C-889D-4610-A762-E75BDBE57ED2}" type="slidenum">
              <a:rPr lang="es-ES" smtClean="0"/>
              <a:t>‹Nº›</a:t>
            </a:fld>
            <a:endParaRPr lang="es-ES"/>
          </a:p>
        </p:txBody>
      </p:sp>
    </p:spTree>
    <p:extLst>
      <p:ext uri="{BB962C8B-B14F-4D97-AF65-F5344CB8AC3E}">
        <p14:creationId xmlns:p14="http://schemas.microsoft.com/office/powerpoint/2010/main" val="1020962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a:t>
            </a:fld>
            <a:endParaRPr lang="es-ES"/>
          </a:p>
        </p:txBody>
      </p:sp>
    </p:spTree>
    <p:extLst>
      <p:ext uri="{BB962C8B-B14F-4D97-AF65-F5344CB8AC3E}">
        <p14:creationId xmlns:p14="http://schemas.microsoft.com/office/powerpoint/2010/main" val="868468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11</a:t>
            </a:fld>
            <a:endParaRPr lang="es-ES"/>
          </a:p>
        </p:txBody>
      </p:sp>
    </p:spTree>
    <p:extLst>
      <p:ext uri="{BB962C8B-B14F-4D97-AF65-F5344CB8AC3E}">
        <p14:creationId xmlns:p14="http://schemas.microsoft.com/office/powerpoint/2010/main" val="471046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12</a:t>
            </a:fld>
            <a:endParaRPr lang="es-ES"/>
          </a:p>
        </p:txBody>
      </p:sp>
    </p:spTree>
    <p:extLst>
      <p:ext uri="{BB962C8B-B14F-4D97-AF65-F5344CB8AC3E}">
        <p14:creationId xmlns:p14="http://schemas.microsoft.com/office/powerpoint/2010/main" val="717290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13</a:t>
            </a:fld>
            <a:endParaRPr lang="es-ES"/>
          </a:p>
        </p:txBody>
      </p:sp>
    </p:spTree>
    <p:extLst>
      <p:ext uri="{BB962C8B-B14F-4D97-AF65-F5344CB8AC3E}">
        <p14:creationId xmlns:p14="http://schemas.microsoft.com/office/powerpoint/2010/main" val="594118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14</a:t>
            </a:fld>
            <a:endParaRPr lang="es-ES"/>
          </a:p>
        </p:txBody>
      </p:sp>
    </p:spTree>
    <p:extLst>
      <p:ext uri="{BB962C8B-B14F-4D97-AF65-F5344CB8AC3E}">
        <p14:creationId xmlns:p14="http://schemas.microsoft.com/office/powerpoint/2010/main" val="4294707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15</a:t>
            </a:fld>
            <a:endParaRPr lang="es-ES"/>
          </a:p>
        </p:txBody>
      </p:sp>
    </p:spTree>
    <p:extLst>
      <p:ext uri="{BB962C8B-B14F-4D97-AF65-F5344CB8AC3E}">
        <p14:creationId xmlns:p14="http://schemas.microsoft.com/office/powerpoint/2010/main" val="993056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16</a:t>
            </a:fld>
            <a:endParaRPr lang="es-ES"/>
          </a:p>
        </p:txBody>
      </p:sp>
    </p:spTree>
    <p:extLst>
      <p:ext uri="{BB962C8B-B14F-4D97-AF65-F5344CB8AC3E}">
        <p14:creationId xmlns:p14="http://schemas.microsoft.com/office/powerpoint/2010/main" val="3002323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17</a:t>
            </a:fld>
            <a:endParaRPr lang="es-ES"/>
          </a:p>
        </p:txBody>
      </p:sp>
    </p:spTree>
    <p:extLst>
      <p:ext uri="{BB962C8B-B14F-4D97-AF65-F5344CB8AC3E}">
        <p14:creationId xmlns:p14="http://schemas.microsoft.com/office/powerpoint/2010/main" val="40779838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18</a:t>
            </a:fld>
            <a:endParaRPr lang="es-ES"/>
          </a:p>
        </p:txBody>
      </p:sp>
    </p:spTree>
    <p:extLst>
      <p:ext uri="{BB962C8B-B14F-4D97-AF65-F5344CB8AC3E}">
        <p14:creationId xmlns:p14="http://schemas.microsoft.com/office/powerpoint/2010/main" val="410592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19</a:t>
            </a:fld>
            <a:endParaRPr lang="es-ES"/>
          </a:p>
        </p:txBody>
      </p:sp>
    </p:spTree>
    <p:extLst>
      <p:ext uri="{BB962C8B-B14F-4D97-AF65-F5344CB8AC3E}">
        <p14:creationId xmlns:p14="http://schemas.microsoft.com/office/powerpoint/2010/main" val="39326044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20</a:t>
            </a:fld>
            <a:endParaRPr lang="es-ES"/>
          </a:p>
        </p:txBody>
      </p:sp>
    </p:spTree>
    <p:extLst>
      <p:ext uri="{BB962C8B-B14F-4D97-AF65-F5344CB8AC3E}">
        <p14:creationId xmlns:p14="http://schemas.microsoft.com/office/powerpoint/2010/main" val="246072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3</a:t>
            </a:fld>
            <a:endParaRPr lang="es-ES"/>
          </a:p>
        </p:txBody>
      </p:sp>
    </p:spTree>
    <p:extLst>
      <p:ext uri="{BB962C8B-B14F-4D97-AF65-F5344CB8AC3E}">
        <p14:creationId xmlns:p14="http://schemas.microsoft.com/office/powerpoint/2010/main" val="1582469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21</a:t>
            </a:fld>
            <a:endParaRPr lang="es-ES"/>
          </a:p>
        </p:txBody>
      </p:sp>
    </p:spTree>
    <p:extLst>
      <p:ext uri="{BB962C8B-B14F-4D97-AF65-F5344CB8AC3E}">
        <p14:creationId xmlns:p14="http://schemas.microsoft.com/office/powerpoint/2010/main" val="13608652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22</a:t>
            </a:fld>
            <a:endParaRPr lang="es-ES"/>
          </a:p>
        </p:txBody>
      </p:sp>
    </p:spTree>
    <p:extLst>
      <p:ext uri="{BB962C8B-B14F-4D97-AF65-F5344CB8AC3E}">
        <p14:creationId xmlns:p14="http://schemas.microsoft.com/office/powerpoint/2010/main" val="5122946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23</a:t>
            </a:fld>
            <a:endParaRPr lang="es-ES"/>
          </a:p>
        </p:txBody>
      </p:sp>
    </p:spTree>
    <p:extLst>
      <p:ext uri="{BB962C8B-B14F-4D97-AF65-F5344CB8AC3E}">
        <p14:creationId xmlns:p14="http://schemas.microsoft.com/office/powerpoint/2010/main" val="11125109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24</a:t>
            </a:fld>
            <a:endParaRPr lang="es-ES"/>
          </a:p>
        </p:txBody>
      </p:sp>
    </p:spTree>
    <p:extLst>
      <p:ext uri="{BB962C8B-B14F-4D97-AF65-F5344CB8AC3E}">
        <p14:creationId xmlns:p14="http://schemas.microsoft.com/office/powerpoint/2010/main" val="1139986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25</a:t>
            </a:fld>
            <a:endParaRPr lang="es-ES"/>
          </a:p>
        </p:txBody>
      </p:sp>
    </p:spTree>
    <p:extLst>
      <p:ext uri="{BB962C8B-B14F-4D97-AF65-F5344CB8AC3E}">
        <p14:creationId xmlns:p14="http://schemas.microsoft.com/office/powerpoint/2010/main" val="41593076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26</a:t>
            </a:fld>
            <a:endParaRPr lang="es-ES"/>
          </a:p>
        </p:txBody>
      </p:sp>
    </p:spTree>
    <p:extLst>
      <p:ext uri="{BB962C8B-B14F-4D97-AF65-F5344CB8AC3E}">
        <p14:creationId xmlns:p14="http://schemas.microsoft.com/office/powerpoint/2010/main" val="27510323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27</a:t>
            </a:fld>
            <a:endParaRPr lang="es-ES"/>
          </a:p>
        </p:txBody>
      </p:sp>
    </p:spTree>
    <p:extLst>
      <p:ext uri="{BB962C8B-B14F-4D97-AF65-F5344CB8AC3E}">
        <p14:creationId xmlns:p14="http://schemas.microsoft.com/office/powerpoint/2010/main" val="21180781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28</a:t>
            </a:fld>
            <a:endParaRPr lang="es-ES"/>
          </a:p>
        </p:txBody>
      </p:sp>
    </p:spTree>
    <p:extLst>
      <p:ext uri="{BB962C8B-B14F-4D97-AF65-F5344CB8AC3E}">
        <p14:creationId xmlns:p14="http://schemas.microsoft.com/office/powerpoint/2010/main" val="41773022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29</a:t>
            </a:fld>
            <a:endParaRPr lang="es-ES"/>
          </a:p>
        </p:txBody>
      </p:sp>
    </p:spTree>
    <p:extLst>
      <p:ext uri="{BB962C8B-B14F-4D97-AF65-F5344CB8AC3E}">
        <p14:creationId xmlns:p14="http://schemas.microsoft.com/office/powerpoint/2010/main" val="39603167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30</a:t>
            </a:fld>
            <a:endParaRPr lang="es-ES"/>
          </a:p>
        </p:txBody>
      </p:sp>
    </p:spTree>
    <p:extLst>
      <p:ext uri="{BB962C8B-B14F-4D97-AF65-F5344CB8AC3E}">
        <p14:creationId xmlns:p14="http://schemas.microsoft.com/office/powerpoint/2010/main" val="3134775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4</a:t>
            </a:fld>
            <a:endParaRPr lang="es-ES"/>
          </a:p>
        </p:txBody>
      </p:sp>
    </p:spTree>
    <p:extLst>
      <p:ext uri="{BB962C8B-B14F-4D97-AF65-F5344CB8AC3E}">
        <p14:creationId xmlns:p14="http://schemas.microsoft.com/office/powerpoint/2010/main" val="31628682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31</a:t>
            </a:fld>
            <a:endParaRPr lang="es-ES"/>
          </a:p>
        </p:txBody>
      </p:sp>
    </p:spTree>
    <p:extLst>
      <p:ext uri="{BB962C8B-B14F-4D97-AF65-F5344CB8AC3E}">
        <p14:creationId xmlns:p14="http://schemas.microsoft.com/office/powerpoint/2010/main" val="3942607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5</a:t>
            </a:fld>
            <a:endParaRPr lang="es-ES"/>
          </a:p>
        </p:txBody>
      </p:sp>
    </p:spTree>
    <p:extLst>
      <p:ext uri="{BB962C8B-B14F-4D97-AF65-F5344CB8AC3E}">
        <p14:creationId xmlns:p14="http://schemas.microsoft.com/office/powerpoint/2010/main" val="1724366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6</a:t>
            </a:fld>
            <a:endParaRPr lang="es-ES"/>
          </a:p>
        </p:txBody>
      </p:sp>
    </p:spTree>
    <p:extLst>
      <p:ext uri="{BB962C8B-B14F-4D97-AF65-F5344CB8AC3E}">
        <p14:creationId xmlns:p14="http://schemas.microsoft.com/office/powerpoint/2010/main" val="1431444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7</a:t>
            </a:fld>
            <a:endParaRPr lang="es-ES"/>
          </a:p>
        </p:txBody>
      </p:sp>
    </p:spTree>
    <p:extLst>
      <p:ext uri="{BB962C8B-B14F-4D97-AF65-F5344CB8AC3E}">
        <p14:creationId xmlns:p14="http://schemas.microsoft.com/office/powerpoint/2010/main" val="1927383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8</a:t>
            </a:fld>
            <a:endParaRPr lang="es-ES"/>
          </a:p>
        </p:txBody>
      </p:sp>
    </p:spTree>
    <p:extLst>
      <p:ext uri="{BB962C8B-B14F-4D97-AF65-F5344CB8AC3E}">
        <p14:creationId xmlns:p14="http://schemas.microsoft.com/office/powerpoint/2010/main" val="2646243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9</a:t>
            </a:fld>
            <a:endParaRPr lang="es-ES"/>
          </a:p>
        </p:txBody>
      </p:sp>
    </p:spTree>
    <p:extLst>
      <p:ext uri="{BB962C8B-B14F-4D97-AF65-F5344CB8AC3E}">
        <p14:creationId xmlns:p14="http://schemas.microsoft.com/office/powerpoint/2010/main" val="427007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10</a:t>
            </a:fld>
            <a:endParaRPr lang="es-ES"/>
          </a:p>
        </p:txBody>
      </p:sp>
    </p:spTree>
    <p:extLst>
      <p:ext uri="{BB962C8B-B14F-4D97-AF65-F5344CB8AC3E}">
        <p14:creationId xmlns:p14="http://schemas.microsoft.com/office/powerpoint/2010/main" val="147376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D7214D7-428D-4601-A337-8B3EF9271EE1}" type="datetimeFigureOut">
              <a:rPr lang="es-ES" smtClean="0"/>
              <a:t>02/01/2024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407227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D7214D7-428D-4601-A337-8B3EF9271EE1}" type="datetimeFigureOut">
              <a:rPr lang="es-ES" smtClean="0"/>
              <a:t>02/01/2024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1510058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02/01/2024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4223431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02/01/2024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707009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02/01/2024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412148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02/01/2024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56683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02/01/2024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2820642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D7214D7-428D-4601-A337-8B3EF9271EE1}" type="datetimeFigureOut">
              <a:rPr lang="es-ES" smtClean="0"/>
              <a:t>02/01/2024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436022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D7214D7-428D-4601-A337-8B3EF9271EE1}" type="datetimeFigureOut">
              <a:rPr lang="es-ES" smtClean="0"/>
              <a:t>02/01/2024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1666399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D7214D7-428D-4601-A337-8B3EF9271EE1}" type="datetimeFigureOut">
              <a:rPr lang="es-ES" smtClean="0"/>
              <a:t>02/01/2024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780357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02/01/2024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2770859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D7214D7-428D-4601-A337-8B3EF9271EE1}" type="datetimeFigureOut">
              <a:rPr lang="es-ES" smtClean="0"/>
              <a:t>02/01/2024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1318465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D7214D7-428D-4601-A337-8B3EF9271EE1}" type="datetimeFigureOut">
              <a:rPr lang="es-ES" smtClean="0"/>
              <a:t>02/01/2024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52394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D7214D7-428D-4601-A337-8B3EF9271EE1}" type="datetimeFigureOut">
              <a:rPr lang="es-ES" smtClean="0"/>
              <a:t>02/01/2024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121965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7214D7-428D-4601-A337-8B3EF9271EE1}" type="datetimeFigureOut">
              <a:rPr lang="es-ES" smtClean="0"/>
              <a:t>02/01/2024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97019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D7214D7-428D-4601-A337-8B3EF9271EE1}" type="datetimeFigureOut">
              <a:rPr lang="es-ES" smtClean="0"/>
              <a:t>02/01/2024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250559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6399212" y="5883275"/>
            <a:ext cx="914400" cy="365125"/>
          </a:xfrm>
        </p:spPr>
        <p:txBody>
          <a:bodyPr/>
          <a:lstStyle/>
          <a:p>
            <a:fld id="{CD7214D7-428D-4601-A337-8B3EF9271EE1}" type="datetimeFigureOut">
              <a:rPr lang="es-ES" smtClean="0"/>
              <a:t>02/01/2024</a:t>
            </a:fld>
            <a:endParaRPr lang="es-ES"/>
          </a:p>
        </p:txBody>
      </p:sp>
      <p:sp>
        <p:nvSpPr>
          <p:cNvPr id="6" name="Footer Placeholder 5"/>
          <p:cNvSpPr>
            <a:spLocks noGrp="1"/>
          </p:cNvSpPr>
          <p:nvPr>
            <p:ph type="ftr" sz="quarter" idx="11"/>
          </p:nvPr>
        </p:nvSpPr>
        <p:spPr>
          <a:xfrm>
            <a:off x="1141412" y="5883275"/>
            <a:ext cx="5105400" cy="365125"/>
          </a:xfrm>
        </p:spPr>
        <p:txBody>
          <a:bodyPr/>
          <a:lstStyle/>
          <a:p>
            <a:endParaRPr lang="es-ES"/>
          </a:p>
        </p:txBody>
      </p:sp>
      <p:sp>
        <p:nvSpPr>
          <p:cNvPr id="7" name="Slide Number Placeholder 6"/>
          <p:cNvSpPr>
            <a:spLocks noGrp="1"/>
          </p:cNvSpPr>
          <p:nvPr>
            <p:ph type="sldNum" sz="quarter" idx="12"/>
          </p:nvPr>
        </p:nvSpPr>
        <p:spPr>
          <a:xfrm>
            <a:off x="10742612" y="5883275"/>
            <a:ext cx="322567" cy="365125"/>
          </a:xfrm>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4024500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CD7214D7-428D-4601-A337-8B3EF9271EE1}" type="datetimeFigureOut">
              <a:rPr lang="es-ES" smtClean="0"/>
              <a:t>02/01/2024</a:t>
            </a:fld>
            <a:endParaRPr lang="es-E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s-E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830780A-7C6A-4F0F-8117-C4C44C7330A5}" type="slidenum">
              <a:rPr lang="es-ES" smtClean="0"/>
              <a:t>‹Nº›</a:t>
            </a:fld>
            <a:endParaRPr lang="es-ES"/>
          </a:p>
        </p:txBody>
      </p:sp>
    </p:spTree>
    <p:extLst>
      <p:ext uri="{BB962C8B-B14F-4D97-AF65-F5344CB8AC3E}">
        <p14:creationId xmlns:p14="http://schemas.microsoft.com/office/powerpoint/2010/main" val="31046262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0.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jpeg"/><Relationship Id="rId7" Type="http://schemas.openxmlformats.org/officeDocument/2006/relationships/hyperlink" Target="https://mvnrepository.com/artifact/com.mysql/mysql-connector-j/8.2.0"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mvnrepository.com/artifact/org.springframework.data/spring-data-jpa" TargetMode="External"/><Relationship Id="rId5" Type="http://schemas.openxmlformats.org/officeDocument/2006/relationships/hyperlink" Target="https://mvnrepository.com/artifact/org.springframework.boot/spring-boot-actuator/3.2.1" TargetMode="External"/><Relationship Id="rId4" Type="http://schemas.openxmlformats.org/officeDocument/2006/relationships/image" Target="../media/image3.png"/><Relationship Id="rId9"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jpeg"/><Relationship Id="rId7" Type="http://schemas.openxmlformats.org/officeDocument/2006/relationships/hyperlink" Target="https://mvnrepository.com/artifact/com.mysql/mysql-connector-j/8.2.0"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hyperlink" Target="https://mvnrepository.com/artifact/org.springframework.data/spring-data-jpa" TargetMode="External"/><Relationship Id="rId5" Type="http://schemas.openxmlformats.org/officeDocument/2006/relationships/hyperlink" Target="https://mvnrepository.com/artifact/org.springframework.boot/spring-boot-actuator/3.2.1" TargetMode="Externa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hyperlink" Target="https://www.baeldung.com/hibernate-identifiers" TargetMode="Externa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FD987E-AC81-5B07-D38F-36002AD580E7}"/>
              </a:ext>
            </a:extLst>
          </p:cNvPr>
          <p:cNvSpPr>
            <a:spLocks noGrp="1"/>
          </p:cNvSpPr>
          <p:nvPr>
            <p:ph type="ctrTitle"/>
          </p:nvPr>
        </p:nvSpPr>
        <p:spPr/>
        <p:txBody>
          <a:bodyPr>
            <a:normAutofit/>
          </a:bodyPr>
          <a:lstStyle/>
          <a:p>
            <a:r>
              <a:rPr lang="es-ES" dirty="0"/>
              <a:t> CURSO FORMACION EN </a:t>
            </a:r>
            <a:r>
              <a:rPr lang="es-ES" dirty="0" err="1"/>
              <a:t>spring</a:t>
            </a:r>
            <a:r>
              <a:rPr lang="es-ES" dirty="0"/>
              <a:t> java</a:t>
            </a:r>
          </a:p>
        </p:txBody>
      </p:sp>
      <p:sp>
        <p:nvSpPr>
          <p:cNvPr id="3" name="Subtítulo 2">
            <a:extLst>
              <a:ext uri="{FF2B5EF4-FFF2-40B4-BE49-F238E27FC236}">
                <a16:creationId xmlns:a16="http://schemas.microsoft.com/office/drawing/2014/main" id="{0A0FF4A9-3AD2-C3C2-7206-56C12AAC7510}"/>
              </a:ext>
            </a:extLst>
          </p:cNvPr>
          <p:cNvSpPr>
            <a:spLocks noGrp="1"/>
          </p:cNvSpPr>
          <p:nvPr>
            <p:ph type="subTitle" idx="1"/>
          </p:nvPr>
        </p:nvSpPr>
        <p:spPr/>
        <p:txBody>
          <a:bodyPr/>
          <a:lstStyle/>
          <a:p>
            <a:r>
              <a:rPr lang="es-ES" dirty="0"/>
              <a:t>CURSO 2024</a:t>
            </a:r>
          </a:p>
        </p:txBody>
      </p:sp>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1705" y="6011201"/>
            <a:ext cx="807968" cy="80796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pring | Home">
            <a:extLst>
              <a:ext uri="{FF2B5EF4-FFF2-40B4-BE49-F238E27FC236}">
                <a16:creationId xmlns:a16="http://schemas.microsoft.com/office/drawing/2014/main" id="{1B53E5CD-C494-D3B0-47A5-2DBE7C154E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6948" y="310628"/>
            <a:ext cx="3464510" cy="1732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637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1846659"/>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REPOSITORY</a:t>
            </a: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108958" y="1960365"/>
            <a:ext cx="9079954" cy="6740307"/>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REPOSITORY</a:t>
            </a: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@Repository</a:t>
            </a: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 La abstracción en un repositorio de Spring Data es reducir significativamente la cantidad de código necesario para implementar capas de acceso a datos para varios almacenes de persistencia. </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Spring DAO está muy cerca del </a:t>
            </a:r>
            <a:r>
              <a:rPr lang="es-ES" sz="1200" dirty="0" err="1">
                <a:latin typeface="Titillium Web" panose="00000500000000000000" pitchFamily="2" charset="0"/>
                <a:sym typeface="Wingdings" panose="05000000000000000000" pitchFamily="2" charset="2"/>
              </a:rPr>
              <a:t>patron</a:t>
            </a:r>
            <a:r>
              <a:rPr lang="es-ES" sz="1200" dirty="0">
                <a:latin typeface="Titillium Web" panose="00000500000000000000" pitchFamily="2" charset="0"/>
                <a:sym typeface="Wingdings" panose="05000000000000000000" pitchFamily="2" charset="2"/>
              </a:rPr>
              <a:t> DAO donde las clases DAO son responsables de proporcionar operaciones CRUD en tablas de bases de datos. En cambio si utilizamos Spring Data, en este caso usar la interfaz Spring Data </a:t>
            </a:r>
            <a:r>
              <a:rPr lang="es-ES" sz="1200" dirty="0" err="1">
                <a:latin typeface="Titillium Web" panose="00000500000000000000" pitchFamily="2" charset="0"/>
                <a:sym typeface="Wingdings" panose="05000000000000000000" pitchFamily="2" charset="2"/>
              </a:rPr>
              <a:t>Repository</a:t>
            </a:r>
            <a:r>
              <a:rPr lang="es-ES" sz="1200" dirty="0">
                <a:latin typeface="Titillium Web" panose="00000500000000000000" pitchFamily="2" charset="0"/>
                <a:sym typeface="Wingdings" panose="05000000000000000000" pitchFamily="2" charset="2"/>
              </a:rPr>
              <a:t>. </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También dispondríamos de JPA </a:t>
            </a:r>
            <a:r>
              <a:rPr lang="es-ES" sz="1200" dirty="0" err="1">
                <a:latin typeface="Titillium Web" panose="00000500000000000000" pitchFamily="2" charset="0"/>
                <a:sym typeface="Wingdings" panose="05000000000000000000" pitchFamily="2" charset="2"/>
              </a:rPr>
              <a:t>repository</a:t>
            </a:r>
            <a:r>
              <a:rPr lang="es-ES" sz="1200" dirty="0">
                <a:latin typeface="Titillium Web" panose="00000500000000000000" pitchFamily="2" charset="0"/>
                <a:sym typeface="Wingdings" panose="05000000000000000000" pitchFamily="2" charset="2"/>
              </a:rPr>
              <a:t>.</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JPA </a:t>
            </a:r>
            <a:r>
              <a:rPr lang="es-ES" sz="1200" dirty="0" err="1">
                <a:latin typeface="Titillium Web" panose="00000500000000000000" pitchFamily="2" charset="0"/>
                <a:sym typeface="Wingdings" panose="05000000000000000000" pitchFamily="2" charset="2"/>
              </a:rPr>
              <a:t>Repository</a:t>
            </a:r>
            <a:r>
              <a:rPr lang="es-ES" sz="1200" dirty="0">
                <a:latin typeface="Titillium Web" panose="00000500000000000000" pitchFamily="2" charset="0"/>
                <a:sym typeface="Wingdings" panose="05000000000000000000" pitchFamily="2" charset="2"/>
              </a:rPr>
              <a:t>:</a:t>
            </a:r>
          </a:p>
          <a:p>
            <a:pPr marL="2457450" lvl="5"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10" name="Imagen 9">
            <a:extLst>
              <a:ext uri="{FF2B5EF4-FFF2-40B4-BE49-F238E27FC236}">
                <a16:creationId xmlns:a16="http://schemas.microsoft.com/office/drawing/2014/main" id="{9CEA29EA-E50F-7D08-2ABB-63E80886DE96}"/>
              </a:ext>
            </a:extLst>
          </p:cNvPr>
          <p:cNvPicPr>
            <a:picLocks noChangeAspect="1"/>
          </p:cNvPicPr>
          <p:nvPr/>
        </p:nvPicPr>
        <p:blipFill>
          <a:blip r:embed="rId5"/>
          <a:stretch>
            <a:fillRect/>
          </a:stretch>
        </p:blipFill>
        <p:spPr>
          <a:xfrm>
            <a:off x="7340638" y="919348"/>
            <a:ext cx="3847606" cy="1451390"/>
          </a:xfrm>
          <a:prstGeom prst="rect">
            <a:avLst/>
          </a:prstGeom>
        </p:spPr>
      </p:pic>
      <p:pic>
        <p:nvPicPr>
          <p:cNvPr id="6" name="Imagen 5">
            <a:extLst>
              <a:ext uri="{FF2B5EF4-FFF2-40B4-BE49-F238E27FC236}">
                <a16:creationId xmlns:a16="http://schemas.microsoft.com/office/drawing/2014/main" id="{5FF079F0-39D3-501B-BADD-040213841521}"/>
              </a:ext>
            </a:extLst>
          </p:cNvPr>
          <p:cNvPicPr>
            <a:picLocks noChangeAspect="1"/>
          </p:cNvPicPr>
          <p:nvPr/>
        </p:nvPicPr>
        <p:blipFill>
          <a:blip r:embed="rId6"/>
          <a:stretch>
            <a:fillRect/>
          </a:stretch>
        </p:blipFill>
        <p:spPr>
          <a:xfrm>
            <a:off x="4707802" y="4588942"/>
            <a:ext cx="4942980" cy="1964598"/>
          </a:xfrm>
          <a:prstGeom prst="rect">
            <a:avLst/>
          </a:prstGeom>
        </p:spPr>
      </p:pic>
    </p:spTree>
    <p:extLst>
      <p:ext uri="{BB962C8B-B14F-4D97-AF65-F5344CB8AC3E}">
        <p14:creationId xmlns:p14="http://schemas.microsoft.com/office/powerpoint/2010/main" val="1015467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1846659"/>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err="1">
                <a:solidFill>
                  <a:schemeClr val="accent4">
                    <a:lumMod val="60000"/>
                    <a:lumOff val="40000"/>
                  </a:schemeClr>
                </a:solidFill>
                <a:latin typeface="Titillium Web" panose="00000500000000000000" pitchFamily="2" charset="0"/>
              </a:rPr>
              <a:t>Jakarta</a:t>
            </a:r>
            <a:r>
              <a:rPr lang="es-ES" sz="1200" dirty="0">
                <a:solidFill>
                  <a:schemeClr val="accent4">
                    <a:lumMod val="60000"/>
                    <a:lumOff val="40000"/>
                  </a:schemeClr>
                </a:solidFill>
                <a:latin typeface="Titillium Web" panose="00000500000000000000" pitchFamily="2" charset="0"/>
              </a:rPr>
              <a:t> </a:t>
            </a:r>
            <a:r>
              <a:rPr lang="es-ES" sz="1200" dirty="0" err="1">
                <a:solidFill>
                  <a:schemeClr val="accent4">
                    <a:lumMod val="60000"/>
                    <a:lumOff val="40000"/>
                  </a:schemeClr>
                </a:solidFill>
                <a:latin typeface="Titillium Web" panose="00000500000000000000" pitchFamily="2" charset="0"/>
              </a:rPr>
              <a:t>Persistence</a:t>
            </a:r>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108958" y="1960365"/>
            <a:ext cx="9079954" cy="7294305"/>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JPA</a:t>
            </a: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 </a:t>
            </a:r>
            <a:r>
              <a:rPr lang="es-ES" sz="1200" dirty="0" err="1">
                <a:latin typeface="Titillium Web" panose="00000500000000000000" pitchFamily="2" charset="0"/>
                <a:sym typeface="Wingdings" panose="05000000000000000000" pitchFamily="2" charset="2"/>
              </a:rPr>
              <a:t>Jakarta</a:t>
            </a:r>
            <a:r>
              <a:rPr lang="es-ES" sz="1200" dirty="0">
                <a:latin typeface="Titillium Web" panose="00000500000000000000" pitchFamily="2" charset="0"/>
                <a:sym typeface="Wingdings" panose="05000000000000000000" pitchFamily="2" charset="2"/>
              </a:rPr>
              <a:t> </a:t>
            </a:r>
            <a:r>
              <a:rPr lang="es-ES" sz="1200" dirty="0" err="1">
                <a:latin typeface="Titillium Web" panose="00000500000000000000" pitchFamily="2" charset="0"/>
                <a:sym typeface="Wingdings" panose="05000000000000000000" pitchFamily="2" charset="2"/>
              </a:rPr>
              <a:t>Persistence</a:t>
            </a:r>
            <a:r>
              <a:rPr lang="es-ES" sz="1200" dirty="0">
                <a:latin typeface="Titillium Web" panose="00000500000000000000" pitchFamily="2" charset="0"/>
                <a:sym typeface="Wingdings" panose="05000000000000000000" pitchFamily="2" charset="2"/>
              </a:rPr>
              <a:t>.</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Cuando queremos trabajar con objetos en vez de con consultas con SQL lo que necesitamos es un ORM. Es decir necesitamos alguna biblioteca adicional que genere las consultas , las lance y mapee los resultados de </a:t>
            </a:r>
            <a:r>
              <a:rPr lang="es-ES" sz="1200" dirty="0" err="1">
                <a:latin typeface="Titillium Web" panose="00000500000000000000" pitchFamily="2" charset="0"/>
                <a:sym typeface="Wingdings" panose="05000000000000000000" pitchFamily="2" charset="2"/>
              </a:rPr>
              <a:t>aestas</a:t>
            </a:r>
            <a:r>
              <a:rPr lang="es-ES" sz="1200" dirty="0">
                <a:latin typeface="Titillium Web" panose="00000500000000000000" pitchFamily="2" charset="0"/>
                <a:sym typeface="Wingdings" panose="05000000000000000000" pitchFamily="2" charset="2"/>
              </a:rPr>
              <a:t> a los objetos correspondientes. </a:t>
            </a:r>
          </a:p>
          <a:p>
            <a:pPr marL="2457450" lvl="5"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r>
              <a:rPr lang="es-ES" sz="1200" dirty="0" err="1">
                <a:solidFill>
                  <a:schemeClr val="accent5">
                    <a:lumMod val="60000"/>
                    <a:lumOff val="40000"/>
                  </a:schemeClr>
                </a:solidFill>
                <a:latin typeface="Titillium Web" panose="00000500000000000000" pitchFamily="2" charset="0"/>
                <a:sym typeface="Wingdings" panose="05000000000000000000" pitchFamily="2" charset="2"/>
              </a:rPr>
              <a:t>Hibernate</a:t>
            </a:r>
            <a:r>
              <a:rPr lang="es-ES" sz="1200" dirty="0">
                <a:solidFill>
                  <a:schemeClr val="accent5">
                    <a:lumMod val="60000"/>
                    <a:lumOff val="40000"/>
                  </a:schemeClr>
                </a:solidFill>
                <a:latin typeface="Titillium Web" panose="00000500000000000000" pitchFamily="2" charset="0"/>
                <a:sym typeface="Wingdings" panose="05000000000000000000" pitchFamily="2" charset="2"/>
              </a:rPr>
              <a:t>:</a:t>
            </a:r>
          </a:p>
          <a:p>
            <a:pPr lvl="4"/>
            <a:r>
              <a:rPr lang="es-ES" sz="1200" dirty="0">
                <a:latin typeface="Titillium Web" panose="00000500000000000000" pitchFamily="2" charset="0"/>
                <a:sym typeface="Wingdings" panose="05000000000000000000" pitchFamily="2" charset="2"/>
              </a:rPr>
              <a:t>	 Es un implementación concreta de la especificación JPA. La mas conocida y utilizada. </a:t>
            </a:r>
          </a:p>
          <a:p>
            <a:pPr lvl="4"/>
            <a:r>
              <a:rPr lang="es-ES" sz="1200" dirty="0">
                <a:latin typeface="Titillium Web" panose="00000500000000000000" pitchFamily="2" charset="0"/>
                <a:sym typeface="Wingdings" panose="05000000000000000000" pitchFamily="2" charset="2"/>
              </a:rPr>
              <a:t>¿Qué ofrece </a:t>
            </a:r>
            <a:r>
              <a:rPr lang="es-ES" sz="1200" dirty="0" err="1">
                <a:latin typeface="Titillium Web" panose="00000500000000000000" pitchFamily="2" charset="0"/>
                <a:sym typeface="Wingdings" panose="05000000000000000000" pitchFamily="2" charset="2"/>
              </a:rPr>
              <a:t>Hibernate</a:t>
            </a:r>
            <a:r>
              <a:rPr lang="es-ES" sz="1200" dirty="0">
                <a:latin typeface="Titillium Web" panose="00000500000000000000" pitchFamily="2" charset="0"/>
                <a:sym typeface="Wingdings" panose="05000000000000000000" pitchFamily="2" charset="2"/>
              </a:rPr>
              <a:t>?</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Caches de nivel 1 y 2. </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Carga Perezosa(</a:t>
            </a:r>
            <a:r>
              <a:rPr lang="es-ES" sz="1200" dirty="0" err="1">
                <a:latin typeface="Titillium Web" panose="00000500000000000000" pitchFamily="2" charset="0"/>
                <a:sym typeface="Wingdings" panose="05000000000000000000" pitchFamily="2" charset="2"/>
              </a:rPr>
              <a:t>Lazy</a:t>
            </a:r>
            <a:r>
              <a:rPr lang="es-ES" sz="1200" dirty="0">
                <a:latin typeface="Titillium Web" panose="00000500000000000000" pitchFamily="2" charset="0"/>
                <a:sym typeface="Wingdings" panose="05000000000000000000" pitchFamily="2" charset="2"/>
              </a:rPr>
              <a:t>), solo carga los datos cuando no se necesitan.</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Optimiza las consultas. </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Permite trabajar con objetos directamente y evitas las sentencias SQL. </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Es mas complejo que utilizar que JDBC. </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Se añade mas complejidad:</a:t>
            </a:r>
          </a:p>
          <a:p>
            <a:pPr marL="2457450" lvl="5"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7" name="Imagen 6">
            <a:extLst>
              <a:ext uri="{FF2B5EF4-FFF2-40B4-BE49-F238E27FC236}">
                <a16:creationId xmlns:a16="http://schemas.microsoft.com/office/drawing/2014/main" id="{1CAFB68F-7DA2-D19D-691F-9E34440C254F}"/>
              </a:ext>
            </a:extLst>
          </p:cNvPr>
          <p:cNvPicPr>
            <a:picLocks noChangeAspect="1"/>
          </p:cNvPicPr>
          <p:nvPr/>
        </p:nvPicPr>
        <p:blipFill>
          <a:blip r:embed="rId5"/>
          <a:stretch>
            <a:fillRect/>
          </a:stretch>
        </p:blipFill>
        <p:spPr>
          <a:xfrm>
            <a:off x="6655885" y="254604"/>
            <a:ext cx="1673773" cy="2484581"/>
          </a:xfrm>
          <a:prstGeom prst="rect">
            <a:avLst/>
          </a:prstGeom>
        </p:spPr>
      </p:pic>
    </p:spTree>
    <p:extLst>
      <p:ext uri="{BB962C8B-B14F-4D97-AF65-F5344CB8AC3E}">
        <p14:creationId xmlns:p14="http://schemas.microsoft.com/office/powerpoint/2010/main" val="2110871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1846659"/>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err="1">
                <a:solidFill>
                  <a:schemeClr val="accent4">
                    <a:lumMod val="60000"/>
                    <a:lumOff val="40000"/>
                  </a:schemeClr>
                </a:solidFill>
                <a:latin typeface="Titillium Web" panose="00000500000000000000" pitchFamily="2" charset="0"/>
              </a:rPr>
              <a:t>Jakarta</a:t>
            </a:r>
            <a:r>
              <a:rPr lang="es-ES" sz="1200" dirty="0">
                <a:solidFill>
                  <a:schemeClr val="accent4">
                    <a:lumMod val="60000"/>
                    <a:lumOff val="40000"/>
                  </a:schemeClr>
                </a:solidFill>
                <a:latin typeface="Titillium Web" panose="00000500000000000000" pitchFamily="2" charset="0"/>
              </a:rPr>
              <a:t> </a:t>
            </a:r>
            <a:r>
              <a:rPr lang="es-ES" sz="1200" dirty="0" err="1">
                <a:solidFill>
                  <a:schemeClr val="accent4">
                    <a:lumMod val="60000"/>
                    <a:lumOff val="40000"/>
                  </a:schemeClr>
                </a:solidFill>
                <a:latin typeface="Titillium Web" panose="00000500000000000000" pitchFamily="2" charset="0"/>
              </a:rPr>
              <a:t>Persistence</a:t>
            </a:r>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108958" y="1960365"/>
            <a:ext cx="9079954" cy="7294305"/>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JPA</a:t>
            </a: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 </a:t>
            </a:r>
            <a:r>
              <a:rPr lang="es-ES" sz="1200" dirty="0" err="1">
                <a:solidFill>
                  <a:schemeClr val="accent5">
                    <a:lumMod val="60000"/>
                    <a:lumOff val="40000"/>
                  </a:schemeClr>
                </a:solidFill>
                <a:latin typeface="Titillium Web" panose="00000500000000000000" pitchFamily="2" charset="0"/>
                <a:sym typeface="Wingdings" panose="05000000000000000000" pitchFamily="2" charset="2"/>
              </a:rPr>
              <a:t>Jakarta</a:t>
            </a:r>
            <a:r>
              <a:rPr lang="es-ES" sz="1200" dirty="0">
                <a:solidFill>
                  <a:schemeClr val="accent5">
                    <a:lumMod val="60000"/>
                    <a:lumOff val="40000"/>
                  </a:schemeClr>
                </a:solidFill>
                <a:latin typeface="Titillium Web" panose="00000500000000000000" pitchFamily="2" charset="0"/>
                <a:sym typeface="Wingdings" panose="05000000000000000000" pitchFamily="2" charset="2"/>
              </a:rPr>
              <a:t> </a:t>
            </a:r>
            <a:r>
              <a:rPr lang="es-ES" sz="1200" dirty="0" err="1">
                <a:solidFill>
                  <a:schemeClr val="accent5">
                    <a:lumMod val="60000"/>
                    <a:lumOff val="40000"/>
                  </a:schemeClr>
                </a:solidFill>
                <a:latin typeface="Titillium Web" panose="00000500000000000000" pitchFamily="2" charset="0"/>
                <a:sym typeface="Wingdings" panose="05000000000000000000" pitchFamily="2" charset="2"/>
              </a:rPr>
              <a:t>Persistence</a:t>
            </a:r>
            <a:r>
              <a:rPr lang="es-ES" sz="1200" dirty="0">
                <a:solidFill>
                  <a:schemeClr val="accent5">
                    <a:lumMod val="60000"/>
                    <a:lumOff val="40000"/>
                  </a:schemeClr>
                </a:solidFill>
                <a:latin typeface="Titillium Web" panose="00000500000000000000" pitchFamily="2" charset="0"/>
                <a:sym typeface="Wingdings" panose="05000000000000000000" pitchFamily="2" charset="2"/>
              </a:rPr>
              <a:t>.</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Cuando queremos trabajar con objetos en vez de con consultas con SQL lo que necesitamos es un ORM. Es decir necesitamos alguna biblioteca adicional que genere las consultas , las lance y mapee los resultados de </a:t>
            </a:r>
            <a:r>
              <a:rPr lang="es-ES" sz="1200" dirty="0" err="1">
                <a:latin typeface="Titillium Web" panose="00000500000000000000" pitchFamily="2" charset="0"/>
                <a:sym typeface="Wingdings" panose="05000000000000000000" pitchFamily="2" charset="2"/>
              </a:rPr>
              <a:t>aestas</a:t>
            </a:r>
            <a:r>
              <a:rPr lang="es-ES" sz="1200" dirty="0">
                <a:latin typeface="Titillium Web" panose="00000500000000000000" pitchFamily="2" charset="0"/>
                <a:sym typeface="Wingdings" panose="05000000000000000000" pitchFamily="2" charset="2"/>
              </a:rPr>
              <a:t> a los objetos correspondientes. </a:t>
            </a:r>
          </a:p>
          <a:p>
            <a:pPr marL="2457450" lvl="5"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457450" lvl="5" indent="-171450">
              <a:buFont typeface="Arial" panose="020B0604020202020204" pitchFamily="34" charset="0"/>
              <a:buChar char="•"/>
            </a:pPr>
            <a:r>
              <a:rPr lang="es-ES" sz="1200" dirty="0">
                <a:solidFill>
                  <a:schemeClr val="accent5">
                    <a:lumMod val="60000"/>
                    <a:lumOff val="40000"/>
                  </a:schemeClr>
                </a:solidFill>
                <a:latin typeface="Titillium Web" panose="00000500000000000000" pitchFamily="2" charset="0"/>
                <a:sym typeface="Wingdings" panose="05000000000000000000" pitchFamily="2" charset="2"/>
              </a:rPr>
              <a:t>Spring Data JPA</a:t>
            </a:r>
          </a:p>
          <a:p>
            <a:pPr lvl="5"/>
            <a:endParaRPr lang="es-ES" sz="1200" dirty="0">
              <a:latin typeface="Titillium Web" panose="00000500000000000000" pitchFamily="2" charset="0"/>
              <a:sym typeface="Wingdings" panose="05000000000000000000" pitchFamily="2" charset="2"/>
            </a:endParaRPr>
          </a:p>
          <a:p>
            <a:pPr marL="2914650" lvl="6"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Es una parte de Spring Data. </a:t>
            </a:r>
          </a:p>
          <a:p>
            <a:pPr marL="2914650" lvl="6"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Proporciona un conjunto de abstracciones y convenciones para simplificar la implementación de repositorios de datos </a:t>
            </a:r>
            <a:r>
              <a:rPr lang="es-ES" sz="1200" dirty="0" err="1">
                <a:latin typeface="Titillium Web" panose="00000500000000000000" pitchFamily="2" charset="0"/>
                <a:sym typeface="Wingdings" panose="05000000000000000000" pitchFamily="2" charset="2"/>
              </a:rPr>
              <a:t>datos</a:t>
            </a:r>
            <a:r>
              <a:rPr lang="es-ES" sz="1200" dirty="0">
                <a:latin typeface="Titillium Web" panose="00000500000000000000" pitchFamily="2" charset="0"/>
                <a:sym typeface="Wingdings" panose="05000000000000000000" pitchFamily="2" charset="2"/>
              </a:rPr>
              <a:t>. </a:t>
            </a:r>
          </a:p>
          <a:p>
            <a:pPr marL="2914650" lvl="6"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Genera automáticamente implementaciones para los métodos de consulta comunes en tus interfaces de repositorio. </a:t>
            </a:r>
          </a:p>
          <a:p>
            <a:pPr marL="2914650" lvl="6"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Requiere que uses alguna implementación de JPA( por defecto utiliza </a:t>
            </a:r>
            <a:r>
              <a:rPr lang="es-ES" sz="1200" dirty="0" err="1">
                <a:latin typeface="Titillium Web" panose="00000500000000000000" pitchFamily="2" charset="0"/>
                <a:sym typeface="Wingdings" panose="05000000000000000000" pitchFamily="2" charset="2"/>
              </a:rPr>
              <a:t>Hibernate</a:t>
            </a:r>
            <a:r>
              <a:rPr lang="es-ES" sz="1200" dirty="0">
                <a:latin typeface="Titillium Web" panose="00000500000000000000" pitchFamily="2" charset="0"/>
                <a:sym typeface="Wingdings" panose="05000000000000000000" pitchFamily="2" charset="2"/>
              </a:rPr>
              <a:t>).</a:t>
            </a:r>
          </a:p>
          <a:p>
            <a:pPr marL="2914650" lvl="6"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Añade mas complejidad entre la aplicación y la base de datos. </a:t>
            </a:r>
          </a:p>
          <a:p>
            <a:pPr marL="2914650" lvl="6"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7" name="Imagen 6">
            <a:extLst>
              <a:ext uri="{FF2B5EF4-FFF2-40B4-BE49-F238E27FC236}">
                <a16:creationId xmlns:a16="http://schemas.microsoft.com/office/drawing/2014/main" id="{1CAFB68F-7DA2-D19D-691F-9E34440C254F}"/>
              </a:ext>
            </a:extLst>
          </p:cNvPr>
          <p:cNvPicPr>
            <a:picLocks noChangeAspect="1"/>
          </p:cNvPicPr>
          <p:nvPr/>
        </p:nvPicPr>
        <p:blipFill>
          <a:blip r:embed="rId5"/>
          <a:stretch>
            <a:fillRect/>
          </a:stretch>
        </p:blipFill>
        <p:spPr>
          <a:xfrm>
            <a:off x="6655885" y="254604"/>
            <a:ext cx="1673773" cy="2484581"/>
          </a:xfrm>
          <a:prstGeom prst="rect">
            <a:avLst/>
          </a:prstGeom>
        </p:spPr>
      </p:pic>
    </p:spTree>
    <p:extLst>
      <p:ext uri="{BB962C8B-B14F-4D97-AF65-F5344CB8AC3E}">
        <p14:creationId xmlns:p14="http://schemas.microsoft.com/office/powerpoint/2010/main" val="332729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136118" y="1951312"/>
            <a:ext cx="9079954" cy="9140964"/>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4: </a:t>
            </a:r>
            <a:r>
              <a:rPr lang="es-ES" sz="1200" dirty="0" err="1">
                <a:latin typeface="Titillium Web" panose="00000500000000000000" pitchFamily="2" charset="0"/>
                <a:sym typeface="Wingdings" panose="05000000000000000000" pitchFamily="2" charset="2"/>
              </a:rPr>
              <a:t>DemoMVCID</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Una vez visto el paso a paso. </a:t>
            </a:r>
          </a:p>
          <a:p>
            <a:pPr lvl="2"/>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Ejercicio.</a:t>
            </a: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Generar una aplicación Web en Spring donde podéis escoger la temática que vosotros queráis</a:t>
            </a: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Para este ejercicio</a:t>
            </a: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Base de Datos</a:t>
            </a: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Trabajaremos con </a:t>
            </a:r>
            <a:r>
              <a:rPr lang="es-ES" sz="1200" dirty="0" err="1">
                <a:latin typeface="Titillium Web" panose="00000500000000000000" pitchFamily="2" charset="0"/>
                <a:sym typeface="Wingdings" panose="05000000000000000000" pitchFamily="2" charset="2"/>
              </a:rPr>
              <a:t>Entity</a:t>
            </a:r>
            <a:r>
              <a:rPr lang="es-ES" sz="1200" dirty="0">
                <a:latin typeface="Titillium Web" panose="00000500000000000000" pitchFamily="2" charset="0"/>
                <a:sym typeface="Wingdings" panose="05000000000000000000" pitchFamily="2" charset="2"/>
              </a:rPr>
              <a:t> Manager</a:t>
            </a: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Daremos de alta una nueva base de datos en MySQL.</a:t>
            </a: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Tres tablas de alta:</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Usuarios.</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Consultas.</a:t>
            </a:r>
          </a:p>
          <a:p>
            <a:pPr marL="2000250" lvl="4" indent="-171450">
              <a:buFont typeface="Arial" panose="020B0604020202020204" pitchFamily="34" charset="0"/>
              <a:buChar char="•"/>
            </a:pPr>
            <a:r>
              <a:rPr lang="es-ES" sz="1200" dirty="0" err="1">
                <a:latin typeface="Titillium Web" panose="00000500000000000000" pitchFamily="2" charset="0"/>
                <a:sym typeface="Wingdings" panose="05000000000000000000" pitchFamily="2" charset="2"/>
              </a:rPr>
              <a:t>Facturacion</a:t>
            </a:r>
            <a:r>
              <a:rPr lang="es-ES" sz="1200" dirty="0">
                <a:latin typeface="Titillium Web" panose="00000500000000000000" pitchFamily="2" charset="0"/>
                <a:sym typeface="Wingdings" panose="05000000000000000000" pitchFamily="2" charset="2"/>
              </a:rPr>
              <a:t>.</a:t>
            </a: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AD3E7009-5F00-B617-A182-D35B6E905D33}"/>
              </a:ext>
            </a:extLst>
          </p:cNvPr>
          <p:cNvPicPr>
            <a:picLocks noChangeAspect="1"/>
          </p:cNvPicPr>
          <p:nvPr/>
        </p:nvPicPr>
        <p:blipFill>
          <a:blip r:embed="rId5"/>
          <a:stretch>
            <a:fillRect/>
          </a:stretch>
        </p:blipFill>
        <p:spPr>
          <a:xfrm>
            <a:off x="5115208" y="805138"/>
            <a:ext cx="6656201" cy="2292348"/>
          </a:xfrm>
          <a:prstGeom prst="rect">
            <a:avLst/>
          </a:prstGeom>
        </p:spPr>
      </p:pic>
    </p:spTree>
    <p:extLst>
      <p:ext uri="{BB962C8B-B14F-4D97-AF65-F5344CB8AC3E}">
        <p14:creationId xmlns:p14="http://schemas.microsoft.com/office/powerpoint/2010/main" val="3768076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108958" y="1951312"/>
            <a:ext cx="9079954" cy="8956298"/>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4: </a:t>
            </a:r>
            <a:r>
              <a:rPr lang="es-ES" sz="1200" dirty="0" err="1">
                <a:latin typeface="Titillium Web" panose="00000500000000000000" pitchFamily="2" charset="0"/>
                <a:sym typeface="Wingdings" panose="05000000000000000000" pitchFamily="2" charset="2"/>
              </a:rPr>
              <a:t>DemoMVCID</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Una vez visto el paso a paso. </a:t>
            </a:r>
          </a:p>
          <a:p>
            <a:pPr lvl="2"/>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Ejercicio.</a:t>
            </a: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Base de Datos</a:t>
            </a: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Campos de las tablas:</a:t>
            </a: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Usuarios:</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Id Numérico</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Nombre </a:t>
            </a:r>
            <a:r>
              <a:rPr lang="es-ES" sz="1200" dirty="0" err="1">
                <a:latin typeface="Titillium Web" panose="00000500000000000000" pitchFamily="2" charset="0"/>
                <a:sym typeface="Wingdings" panose="05000000000000000000" pitchFamily="2" charset="2"/>
              </a:rPr>
              <a:t>String</a:t>
            </a: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Apellido </a:t>
            </a:r>
            <a:r>
              <a:rPr lang="es-ES" sz="1200" dirty="0" err="1">
                <a:latin typeface="Titillium Web" panose="00000500000000000000" pitchFamily="2" charset="0"/>
                <a:sym typeface="Wingdings" panose="05000000000000000000" pitchFamily="2" charset="2"/>
              </a:rPr>
              <a:t>String</a:t>
            </a: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Edad </a:t>
            </a:r>
            <a:r>
              <a:rPr lang="es-ES" sz="1200" dirty="0" err="1">
                <a:latin typeface="Titillium Web" panose="00000500000000000000" pitchFamily="2" charset="0"/>
                <a:sym typeface="Wingdings" panose="05000000000000000000" pitchFamily="2" charset="2"/>
              </a:rPr>
              <a:t>int</a:t>
            </a: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Email </a:t>
            </a:r>
            <a:r>
              <a:rPr lang="es-ES" sz="1200" dirty="0" err="1">
                <a:latin typeface="Titillium Web" panose="00000500000000000000" pitchFamily="2" charset="0"/>
                <a:sym typeface="Wingdings" panose="05000000000000000000" pitchFamily="2" charset="2"/>
              </a:rPr>
              <a:t>String</a:t>
            </a: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err="1">
                <a:latin typeface="Titillium Web" panose="00000500000000000000" pitchFamily="2" charset="0"/>
                <a:sym typeface="Wingdings" panose="05000000000000000000" pitchFamily="2" charset="2"/>
              </a:rPr>
              <a:t>Password</a:t>
            </a:r>
            <a:r>
              <a:rPr lang="es-ES" sz="1200" dirty="0">
                <a:latin typeface="Titillium Web" panose="00000500000000000000" pitchFamily="2" charset="0"/>
                <a:sym typeface="Wingdings" panose="05000000000000000000" pitchFamily="2" charset="2"/>
              </a:rPr>
              <a:t> </a:t>
            </a:r>
            <a:r>
              <a:rPr lang="es-ES" sz="1200" dirty="0" err="1">
                <a:latin typeface="Titillium Web" panose="00000500000000000000" pitchFamily="2" charset="0"/>
                <a:sym typeface="Wingdings" panose="05000000000000000000" pitchFamily="2" charset="2"/>
              </a:rPr>
              <a:t>String</a:t>
            </a: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Seguro </a:t>
            </a:r>
            <a:r>
              <a:rPr lang="es-ES" sz="1200" dirty="0" err="1">
                <a:latin typeface="Titillium Web" panose="00000500000000000000" pitchFamily="2" charset="0"/>
                <a:sym typeface="Wingdings" panose="05000000000000000000" pitchFamily="2" charset="2"/>
              </a:rPr>
              <a:t>Sgring</a:t>
            </a: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err="1">
                <a:latin typeface="Titillium Web" panose="00000500000000000000" pitchFamily="2" charset="0"/>
                <a:sym typeface="Wingdings" panose="05000000000000000000" pitchFamily="2" charset="2"/>
              </a:rPr>
              <a:t>NumPolizaString</a:t>
            </a: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spTree>
    <p:extLst>
      <p:ext uri="{BB962C8B-B14F-4D97-AF65-F5344CB8AC3E}">
        <p14:creationId xmlns:p14="http://schemas.microsoft.com/office/powerpoint/2010/main" val="2589985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108958" y="1951312"/>
            <a:ext cx="9079954" cy="8956298"/>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4: </a:t>
            </a:r>
            <a:r>
              <a:rPr lang="es-ES" sz="1200" dirty="0" err="1">
                <a:latin typeface="Titillium Web" panose="00000500000000000000" pitchFamily="2" charset="0"/>
                <a:sym typeface="Wingdings" panose="05000000000000000000" pitchFamily="2" charset="2"/>
              </a:rPr>
              <a:t>DemoMVCID</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Una vez visto el paso a paso. </a:t>
            </a:r>
          </a:p>
          <a:p>
            <a:pPr lvl="2"/>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Ejercicio.</a:t>
            </a: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Base de Datos</a:t>
            </a: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Campos de las tablas:</a:t>
            </a: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Consultas</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Id Numérico</a:t>
            </a:r>
          </a:p>
          <a:p>
            <a:pPr marL="2000250" lvl="4" indent="-171450">
              <a:buFont typeface="Arial" panose="020B0604020202020204" pitchFamily="34" charset="0"/>
              <a:buChar char="•"/>
            </a:pPr>
            <a:r>
              <a:rPr lang="es-ES" sz="1200" dirty="0" err="1">
                <a:latin typeface="Titillium Web" panose="00000500000000000000" pitchFamily="2" charset="0"/>
                <a:sym typeface="Wingdings" panose="05000000000000000000" pitchFamily="2" charset="2"/>
              </a:rPr>
              <a:t>Id_usuario</a:t>
            </a:r>
            <a:r>
              <a:rPr lang="es-ES" sz="1200" dirty="0">
                <a:latin typeface="Titillium Web" panose="00000500000000000000" pitchFamily="2" charset="0"/>
                <a:sym typeface="Wingdings" panose="05000000000000000000" pitchFamily="2" charset="2"/>
              </a:rPr>
              <a:t> </a:t>
            </a:r>
            <a:r>
              <a:rPr lang="es-ES" sz="1200" dirty="0" err="1">
                <a:latin typeface="Titillium Web" panose="00000500000000000000" pitchFamily="2" charset="0"/>
                <a:sym typeface="Wingdings" panose="05000000000000000000" pitchFamily="2" charset="2"/>
              </a:rPr>
              <a:t>int</a:t>
            </a: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Fecha de ingreso Date</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Descripción </a:t>
            </a:r>
            <a:r>
              <a:rPr lang="es-ES" sz="1200" dirty="0" err="1">
                <a:latin typeface="Titillium Web" panose="00000500000000000000" pitchFamily="2" charset="0"/>
                <a:sym typeface="Wingdings" panose="05000000000000000000" pitchFamily="2" charset="2"/>
              </a:rPr>
              <a:t>int</a:t>
            </a: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Tratamiento </a:t>
            </a:r>
            <a:r>
              <a:rPr lang="es-ES" sz="1200" dirty="0" err="1">
                <a:latin typeface="Titillium Web" panose="00000500000000000000" pitchFamily="2" charset="0"/>
                <a:sym typeface="Wingdings" panose="05000000000000000000" pitchFamily="2" charset="2"/>
              </a:rPr>
              <a:t>String</a:t>
            </a: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Fecha de alta Date</a:t>
            </a:r>
          </a:p>
          <a:p>
            <a:pPr marL="2000250" lvl="4" indent="-171450">
              <a:buFont typeface="Arial" panose="020B0604020202020204" pitchFamily="34" charset="0"/>
              <a:buChar char="•"/>
            </a:pPr>
            <a:r>
              <a:rPr lang="es-ES" sz="1200" dirty="0" err="1">
                <a:latin typeface="Titillium Web" panose="00000500000000000000" pitchFamily="2" charset="0"/>
                <a:sym typeface="Wingdings" panose="05000000000000000000" pitchFamily="2" charset="2"/>
              </a:rPr>
              <a:t>idSeguro</a:t>
            </a:r>
            <a:r>
              <a:rPr lang="es-ES" sz="1200" dirty="0">
                <a:latin typeface="Titillium Web" panose="00000500000000000000" pitchFamily="2" charset="0"/>
                <a:sym typeface="Wingdings" panose="05000000000000000000" pitchFamily="2" charset="2"/>
              </a:rPr>
              <a:t> </a:t>
            </a:r>
            <a:r>
              <a:rPr lang="es-ES" sz="1200" dirty="0" err="1">
                <a:latin typeface="Titillium Web" panose="00000500000000000000" pitchFamily="2" charset="0"/>
                <a:sym typeface="Wingdings" panose="05000000000000000000" pitchFamily="2" charset="2"/>
              </a:rPr>
              <a:t>int</a:t>
            </a: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spTree>
    <p:extLst>
      <p:ext uri="{BB962C8B-B14F-4D97-AF65-F5344CB8AC3E}">
        <p14:creationId xmlns:p14="http://schemas.microsoft.com/office/powerpoint/2010/main" val="1155784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072744" y="1942259"/>
            <a:ext cx="9079954" cy="8771632"/>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4: </a:t>
            </a:r>
            <a:r>
              <a:rPr lang="es-ES" sz="1200" dirty="0" err="1">
                <a:latin typeface="Titillium Web" panose="00000500000000000000" pitchFamily="2" charset="0"/>
                <a:sym typeface="Wingdings" panose="05000000000000000000" pitchFamily="2" charset="2"/>
              </a:rPr>
              <a:t>DemoMVCID</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Una vez visto el paso a paso. </a:t>
            </a:r>
          </a:p>
          <a:p>
            <a:pPr lvl="2"/>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Ejercicio.</a:t>
            </a: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Base de Datos:</a:t>
            </a: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Campos de las tablas:</a:t>
            </a: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Facturación:</a:t>
            </a: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Id Numérico</a:t>
            </a:r>
          </a:p>
          <a:p>
            <a:pPr marL="2000250" lvl="4" indent="-171450">
              <a:buFont typeface="Arial" panose="020B0604020202020204" pitchFamily="34" charset="0"/>
              <a:buChar char="•"/>
            </a:pPr>
            <a:r>
              <a:rPr lang="es-ES" sz="1200" dirty="0" err="1">
                <a:latin typeface="Titillium Web" panose="00000500000000000000" pitchFamily="2" charset="0"/>
                <a:sym typeface="Wingdings" panose="05000000000000000000" pitchFamily="2" charset="2"/>
              </a:rPr>
              <a:t>Id_usuario</a:t>
            </a:r>
            <a:r>
              <a:rPr lang="es-ES" sz="1200" dirty="0">
                <a:latin typeface="Titillium Web" panose="00000500000000000000" pitchFamily="2" charset="0"/>
                <a:sym typeface="Wingdings" panose="05000000000000000000" pitchFamily="2" charset="2"/>
              </a:rPr>
              <a:t> </a:t>
            </a:r>
            <a:r>
              <a:rPr lang="es-ES" sz="1200" dirty="0" err="1">
                <a:latin typeface="Titillium Web" panose="00000500000000000000" pitchFamily="2" charset="0"/>
                <a:sym typeface="Wingdings" panose="05000000000000000000" pitchFamily="2" charset="2"/>
              </a:rPr>
              <a:t>int</a:t>
            </a: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Fecha de consulta Date</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importe </a:t>
            </a:r>
            <a:r>
              <a:rPr lang="es-ES" sz="1200" dirty="0" err="1">
                <a:latin typeface="Titillium Web" panose="00000500000000000000" pitchFamily="2" charset="0"/>
                <a:sym typeface="Wingdings" panose="05000000000000000000" pitchFamily="2" charset="2"/>
              </a:rPr>
              <a:t>int</a:t>
            </a: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Estado </a:t>
            </a:r>
            <a:r>
              <a:rPr lang="es-ES" sz="1200" dirty="0" err="1">
                <a:latin typeface="Titillium Web" panose="00000500000000000000" pitchFamily="2" charset="0"/>
                <a:sym typeface="Wingdings" panose="05000000000000000000" pitchFamily="2" charset="2"/>
              </a:rPr>
              <a:t>String</a:t>
            </a: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spTree>
    <p:extLst>
      <p:ext uri="{BB962C8B-B14F-4D97-AF65-F5344CB8AC3E}">
        <p14:creationId xmlns:p14="http://schemas.microsoft.com/office/powerpoint/2010/main" val="1119698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072744" y="1942259"/>
            <a:ext cx="9079954" cy="8402300"/>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4: </a:t>
            </a:r>
            <a:r>
              <a:rPr lang="es-ES" sz="1200" dirty="0" err="1">
                <a:latin typeface="Titillium Web" panose="00000500000000000000" pitchFamily="2" charset="0"/>
                <a:sym typeface="Wingdings" panose="05000000000000000000" pitchFamily="2" charset="2"/>
              </a:rPr>
              <a:t>DemoMVCID</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Una vez visto el paso a paso. </a:t>
            </a:r>
          </a:p>
          <a:p>
            <a:pPr lvl="2"/>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Ejercicio.</a:t>
            </a: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Vistas:</a:t>
            </a: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Vista de </a:t>
            </a:r>
            <a:r>
              <a:rPr lang="es-ES" sz="1200" dirty="0" err="1">
                <a:latin typeface="Titillium Web" panose="00000500000000000000" pitchFamily="2" charset="0"/>
                <a:sym typeface="Wingdings" panose="05000000000000000000" pitchFamily="2" charset="2"/>
              </a:rPr>
              <a:t>Logín</a:t>
            </a:r>
            <a:r>
              <a:rPr lang="es-ES" sz="1200" dirty="0">
                <a:latin typeface="Titillium Web" panose="00000500000000000000" pitchFamily="2" charset="0"/>
                <a:sym typeface="Wingdings" panose="05000000000000000000" pitchFamily="2" charset="2"/>
              </a:rPr>
              <a:t> Si tiene acceso a la vista. </a:t>
            </a: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Vista de Registro Se podrá dar de alta en la aplicación.</a:t>
            </a: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Vista de Menú Tendremos una tabla de Consultas:</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Editar las consultas</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Cambiar parámetros de la consulta </a:t>
            </a:r>
            <a:r>
              <a:rPr lang="es-ES" sz="1200" dirty="0" err="1">
                <a:latin typeface="Titillium Web" panose="00000500000000000000" pitchFamily="2" charset="0"/>
                <a:sym typeface="Wingdings" panose="05000000000000000000" pitchFamily="2" charset="2"/>
              </a:rPr>
              <a:t>Update</a:t>
            </a:r>
            <a:r>
              <a:rPr lang="es-ES" sz="1200" dirty="0">
                <a:latin typeface="Titillium Web" panose="00000500000000000000" pitchFamily="2" charset="0"/>
                <a:sym typeface="Wingdings" panose="05000000000000000000" pitchFamily="2" charset="2"/>
              </a:rPr>
              <a:t>.</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Alta de consulta.</a:t>
            </a: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Vista de Facturación Tendremos un listado de facturas por usuario.</a:t>
            </a:r>
          </a:p>
          <a:p>
            <a:pPr lvl="3"/>
            <a:r>
              <a:rPr lang="es-ES" sz="1200" dirty="0">
                <a:latin typeface="Titillium Web" panose="00000500000000000000" pitchFamily="2" charset="0"/>
                <a:sym typeface="Wingdings" panose="05000000000000000000" pitchFamily="2" charset="2"/>
              </a:rPr>
              <a:t> 	</a:t>
            </a:r>
          </a:p>
          <a:p>
            <a:pPr lvl="3"/>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spTree>
    <p:extLst>
      <p:ext uri="{BB962C8B-B14F-4D97-AF65-F5344CB8AC3E}">
        <p14:creationId xmlns:p14="http://schemas.microsoft.com/office/powerpoint/2010/main" val="816524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072744" y="1942259"/>
            <a:ext cx="9079954" cy="8956298"/>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4: </a:t>
            </a:r>
            <a:r>
              <a:rPr lang="es-ES" sz="1200" dirty="0" err="1">
                <a:latin typeface="Titillium Web" panose="00000500000000000000" pitchFamily="2" charset="0"/>
                <a:sym typeface="Wingdings" panose="05000000000000000000" pitchFamily="2" charset="2"/>
              </a:rPr>
              <a:t>DemoMVCID</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Una vez visto el paso a paso. </a:t>
            </a:r>
          </a:p>
          <a:p>
            <a:pPr lvl="2"/>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Ejercicio.</a:t>
            </a: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Vistas:</a:t>
            </a: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Vista de </a:t>
            </a:r>
            <a:r>
              <a:rPr lang="es-ES" sz="1200" dirty="0" err="1">
                <a:latin typeface="Titillium Web" panose="00000500000000000000" pitchFamily="2" charset="0"/>
                <a:sym typeface="Wingdings" panose="05000000000000000000" pitchFamily="2" charset="2"/>
              </a:rPr>
              <a:t>Logín</a:t>
            </a:r>
            <a:r>
              <a:rPr lang="es-ES" sz="1200" dirty="0">
                <a:latin typeface="Titillium Web" panose="00000500000000000000" pitchFamily="2" charset="0"/>
                <a:sym typeface="Wingdings" panose="05000000000000000000" pitchFamily="2" charset="2"/>
              </a:rPr>
              <a:t> Si tiene acceso a la vista. </a:t>
            </a: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Vista de Registro Se podrá dar de alta en la aplicación.</a:t>
            </a: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Vista de Menú Tendremos una tabla de Consultas:</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Editar las consultas</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Cambiar parámetros de la consulta </a:t>
            </a:r>
            <a:r>
              <a:rPr lang="es-ES" sz="1200" dirty="0" err="1">
                <a:latin typeface="Titillium Web" panose="00000500000000000000" pitchFamily="2" charset="0"/>
                <a:sym typeface="Wingdings" panose="05000000000000000000" pitchFamily="2" charset="2"/>
              </a:rPr>
              <a:t>Update</a:t>
            </a:r>
            <a:r>
              <a:rPr lang="es-ES" sz="1200" dirty="0">
                <a:latin typeface="Titillium Web" panose="00000500000000000000" pitchFamily="2" charset="0"/>
                <a:sym typeface="Wingdings" panose="05000000000000000000" pitchFamily="2" charset="2"/>
              </a:rPr>
              <a:t>.</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Alta de consulta.</a:t>
            </a: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Vista de Facturación Tendremos un listado de facturas por usuario.</a:t>
            </a: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 En esta aplicación no le vamos a dar valor al </a:t>
            </a:r>
            <a:r>
              <a:rPr lang="es-ES" sz="1200" dirty="0" err="1">
                <a:latin typeface="Titillium Web" panose="00000500000000000000" pitchFamily="2" charset="0"/>
                <a:sym typeface="Wingdings" panose="05000000000000000000" pitchFamily="2" charset="2"/>
              </a:rPr>
              <a:t>login</a:t>
            </a:r>
            <a:r>
              <a:rPr lang="es-ES" sz="1200" dirty="0">
                <a:latin typeface="Titillium Web" panose="00000500000000000000" pitchFamily="2" charset="0"/>
                <a:sym typeface="Wingdings" panose="05000000000000000000" pitchFamily="2" charset="2"/>
              </a:rPr>
              <a:t>. Spring utiliza dependencias que nos permiten trabajar de manera segura con los usuarios.</a:t>
            </a:r>
          </a:p>
          <a:p>
            <a:pPr lvl="3"/>
            <a:r>
              <a:rPr lang="es-ES" sz="1200" dirty="0">
                <a:latin typeface="Titillium Web" panose="00000500000000000000" pitchFamily="2" charset="0"/>
                <a:sym typeface="Wingdings" panose="05000000000000000000" pitchFamily="2" charset="2"/>
              </a:rPr>
              <a:t> 	</a:t>
            </a:r>
          </a:p>
          <a:p>
            <a:pPr lvl="3"/>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sp>
        <p:nvSpPr>
          <p:cNvPr id="2" name="Rectángulo 1">
            <a:extLst>
              <a:ext uri="{FF2B5EF4-FFF2-40B4-BE49-F238E27FC236}">
                <a16:creationId xmlns:a16="http://schemas.microsoft.com/office/drawing/2014/main" id="{2086258F-C3B6-3B5C-DCBD-EA404C2BD21D}"/>
              </a:ext>
            </a:extLst>
          </p:cNvPr>
          <p:cNvSpPr/>
          <p:nvPr/>
        </p:nvSpPr>
        <p:spPr>
          <a:xfrm>
            <a:off x="6002448" y="1104523"/>
            <a:ext cx="1086415" cy="8377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Login</a:t>
            </a:r>
            <a:endParaRPr lang="es-ES" dirty="0"/>
          </a:p>
        </p:txBody>
      </p:sp>
      <p:sp>
        <p:nvSpPr>
          <p:cNvPr id="6" name="Flecha: a la derecha 5">
            <a:extLst>
              <a:ext uri="{FF2B5EF4-FFF2-40B4-BE49-F238E27FC236}">
                <a16:creationId xmlns:a16="http://schemas.microsoft.com/office/drawing/2014/main" id="{6EBB4F93-DB70-43D8-363B-E21049C2E59C}"/>
              </a:ext>
            </a:extLst>
          </p:cNvPr>
          <p:cNvSpPr/>
          <p:nvPr/>
        </p:nvSpPr>
        <p:spPr>
          <a:xfrm>
            <a:off x="7541537" y="1376127"/>
            <a:ext cx="516047" cy="353085"/>
          </a:xfrm>
          <a:prstGeom prst="right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5F08C409-A23C-F8DC-EA9E-831F7F64472B}"/>
              </a:ext>
            </a:extLst>
          </p:cNvPr>
          <p:cNvSpPr/>
          <p:nvPr/>
        </p:nvSpPr>
        <p:spPr>
          <a:xfrm>
            <a:off x="6002448" y="2316665"/>
            <a:ext cx="1086415" cy="8377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Registro</a:t>
            </a:r>
          </a:p>
        </p:txBody>
      </p:sp>
      <p:sp>
        <p:nvSpPr>
          <p:cNvPr id="8" name="Flecha: a la derecha 7">
            <a:extLst>
              <a:ext uri="{FF2B5EF4-FFF2-40B4-BE49-F238E27FC236}">
                <a16:creationId xmlns:a16="http://schemas.microsoft.com/office/drawing/2014/main" id="{EDD3914A-4472-FE77-2E5E-DEDA3E06AEE2}"/>
              </a:ext>
            </a:extLst>
          </p:cNvPr>
          <p:cNvSpPr/>
          <p:nvPr/>
        </p:nvSpPr>
        <p:spPr>
          <a:xfrm>
            <a:off x="7541537" y="2509043"/>
            <a:ext cx="516047" cy="353085"/>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s-ES"/>
          </a:p>
        </p:txBody>
      </p:sp>
      <p:sp>
        <p:nvSpPr>
          <p:cNvPr id="10" name="Rectángulo 9">
            <a:extLst>
              <a:ext uri="{FF2B5EF4-FFF2-40B4-BE49-F238E27FC236}">
                <a16:creationId xmlns:a16="http://schemas.microsoft.com/office/drawing/2014/main" id="{76F3F082-CF69-C84B-1084-65DCBFDD4D0A}"/>
              </a:ext>
            </a:extLst>
          </p:cNvPr>
          <p:cNvSpPr/>
          <p:nvPr/>
        </p:nvSpPr>
        <p:spPr>
          <a:xfrm>
            <a:off x="8915079" y="1260704"/>
            <a:ext cx="2634558" cy="162829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Menú</a:t>
            </a:r>
          </a:p>
        </p:txBody>
      </p:sp>
      <p:sp>
        <p:nvSpPr>
          <p:cNvPr id="11" name="Flecha: hacia abajo 10">
            <a:extLst>
              <a:ext uri="{FF2B5EF4-FFF2-40B4-BE49-F238E27FC236}">
                <a16:creationId xmlns:a16="http://schemas.microsoft.com/office/drawing/2014/main" id="{F581374A-4CF7-9C26-232E-048E44234B27}"/>
              </a:ext>
            </a:extLst>
          </p:cNvPr>
          <p:cNvSpPr/>
          <p:nvPr/>
        </p:nvSpPr>
        <p:spPr>
          <a:xfrm>
            <a:off x="8801312" y="3307864"/>
            <a:ext cx="442276" cy="64530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11">
            <a:extLst>
              <a:ext uri="{FF2B5EF4-FFF2-40B4-BE49-F238E27FC236}">
                <a16:creationId xmlns:a16="http://schemas.microsoft.com/office/drawing/2014/main" id="{93DC3934-CC73-57D3-4F3D-A552D9765306}"/>
              </a:ext>
            </a:extLst>
          </p:cNvPr>
          <p:cNvSpPr/>
          <p:nvPr/>
        </p:nvSpPr>
        <p:spPr>
          <a:xfrm>
            <a:off x="8521114" y="4090657"/>
            <a:ext cx="1274736" cy="8434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Consultas</a:t>
            </a:r>
          </a:p>
        </p:txBody>
      </p:sp>
      <p:sp>
        <p:nvSpPr>
          <p:cNvPr id="13" name="Flecha: hacia abajo 12">
            <a:extLst>
              <a:ext uri="{FF2B5EF4-FFF2-40B4-BE49-F238E27FC236}">
                <a16:creationId xmlns:a16="http://schemas.microsoft.com/office/drawing/2014/main" id="{B974E694-1D3F-DF0F-9251-7C2293151F2F}"/>
              </a:ext>
            </a:extLst>
          </p:cNvPr>
          <p:cNvSpPr/>
          <p:nvPr/>
        </p:nvSpPr>
        <p:spPr>
          <a:xfrm>
            <a:off x="10431617" y="3307864"/>
            <a:ext cx="442276" cy="64530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13">
            <a:extLst>
              <a:ext uri="{FF2B5EF4-FFF2-40B4-BE49-F238E27FC236}">
                <a16:creationId xmlns:a16="http://schemas.microsoft.com/office/drawing/2014/main" id="{8FF1960F-83EF-C6AF-CE20-55DC0FDBE6DD}"/>
              </a:ext>
            </a:extLst>
          </p:cNvPr>
          <p:cNvSpPr/>
          <p:nvPr/>
        </p:nvSpPr>
        <p:spPr>
          <a:xfrm>
            <a:off x="10289840" y="4090657"/>
            <a:ext cx="1561146" cy="8434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Facturación</a:t>
            </a:r>
          </a:p>
        </p:txBody>
      </p:sp>
      <p:sp>
        <p:nvSpPr>
          <p:cNvPr id="15" name="Flecha: hacia arriba 14">
            <a:extLst>
              <a:ext uri="{FF2B5EF4-FFF2-40B4-BE49-F238E27FC236}">
                <a16:creationId xmlns:a16="http://schemas.microsoft.com/office/drawing/2014/main" id="{A833B27C-2199-9540-429C-16B1B5E4A099}"/>
              </a:ext>
            </a:extLst>
          </p:cNvPr>
          <p:cNvSpPr/>
          <p:nvPr/>
        </p:nvSpPr>
        <p:spPr>
          <a:xfrm>
            <a:off x="9391254" y="3307864"/>
            <a:ext cx="380246" cy="645306"/>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Flecha: hacia arriba 15">
            <a:extLst>
              <a:ext uri="{FF2B5EF4-FFF2-40B4-BE49-F238E27FC236}">
                <a16:creationId xmlns:a16="http://schemas.microsoft.com/office/drawing/2014/main" id="{2E22043C-72AF-E963-2203-FE26FDB1073C}"/>
              </a:ext>
            </a:extLst>
          </p:cNvPr>
          <p:cNvSpPr/>
          <p:nvPr/>
        </p:nvSpPr>
        <p:spPr>
          <a:xfrm>
            <a:off x="11033483" y="3234781"/>
            <a:ext cx="482525" cy="645306"/>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675004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a:t>
            </a:r>
            <a:r>
              <a:rPr lang="es-ES" dirty="0" err="1">
                <a:latin typeface="Titillium Web" panose="00000500000000000000" pitchFamily="2" charset="0"/>
                <a:sym typeface="Wingdings" panose="05000000000000000000" pitchFamily="2" charset="2"/>
              </a:rPr>
              <a:t>JPA</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072744" y="1942259"/>
            <a:ext cx="9079954" cy="10618291"/>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4: </a:t>
            </a:r>
            <a:r>
              <a:rPr lang="es-ES" sz="1200" dirty="0" err="1">
                <a:latin typeface="Titillium Web" panose="00000500000000000000" pitchFamily="2" charset="0"/>
                <a:sym typeface="Wingdings" panose="05000000000000000000" pitchFamily="2" charset="2"/>
              </a:rPr>
              <a:t>DemoMVCJPA</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En nuestro fichero pom.xml</a:t>
            </a:r>
          </a:p>
          <a:p>
            <a:pPr lvl="2"/>
            <a:endParaRPr lang="es-ES" sz="1200" dirty="0">
              <a:latin typeface="Titillium Web" panose="00000500000000000000" pitchFamily="2" charset="0"/>
              <a:sym typeface="Wingdings" panose="05000000000000000000" pitchFamily="2" charset="2"/>
            </a:endParaRPr>
          </a:p>
          <a:p>
            <a:pPr lvl="2"/>
            <a:r>
              <a:rPr lang="es-ES" sz="1200" dirty="0">
                <a:latin typeface="Titillium Web" panose="00000500000000000000" pitchFamily="2" charset="0"/>
                <a:sym typeface="Wingdings" panose="05000000000000000000" pitchFamily="2" charset="2"/>
              </a:rPr>
              <a:t>Dependencias necesarias</a:t>
            </a:r>
          </a:p>
          <a:p>
            <a:pPr lvl="2"/>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Spring Web</a:t>
            </a: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Spring </a:t>
            </a:r>
            <a:r>
              <a:rPr lang="es-ES" sz="1200" dirty="0" err="1">
                <a:latin typeface="Titillium Web" panose="00000500000000000000" pitchFamily="2" charset="0"/>
                <a:sym typeface="Wingdings" panose="05000000000000000000" pitchFamily="2" charset="2"/>
              </a:rPr>
              <a:t>Boot</a:t>
            </a:r>
            <a:r>
              <a:rPr lang="es-ES" sz="1200" dirty="0">
                <a:latin typeface="Titillium Web" panose="00000500000000000000" pitchFamily="2" charset="0"/>
                <a:sym typeface="Wingdings" panose="05000000000000000000" pitchFamily="2" charset="2"/>
              </a:rPr>
              <a:t> </a:t>
            </a:r>
            <a:r>
              <a:rPr lang="es-ES" sz="1200" dirty="0" err="1">
                <a:latin typeface="Titillium Web" panose="00000500000000000000" pitchFamily="2" charset="0"/>
                <a:sym typeface="Wingdings" panose="05000000000000000000" pitchFamily="2" charset="2"/>
              </a:rPr>
              <a:t>DevTools</a:t>
            </a:r>
            <a:r>
              <a:rPr lang="es-ES" sz="1200" dirty="0">
                <a:latin typeface="Titillium Web" panose="00000500000000000000" pitchFamily="2" charset="0"/>
                <a:sym typeface="Wingdings" panose="05000000000000000000" pitchFamily="2" charset="2"/>
              </a:rPr>
              <a:t> </a:t>
            </a:r>
          </a:p>
          <a:p>
            <a:pPr marL="1543050" lvl="3" indent="-171450">
              <a:buFont typeface="Arial" panose="020B0604020202020204" pitchFamily="34" charset="0"/>
              <a:buChar char="•"/>
            </a:pPr>
            <a:r>
              <a:rPr lang="es-ES" sz="1200" dirty="0" err="1">
                <a:latin typeface="Titillium Web" panose="00000500000000000000" pitchFamily="2" charset="0"/>
                <a:sym typeface="Wingdings" panose="05000000000000000000" pitchFamily="2" charset="2"/>
              </a:rPr>
              <a:t>MySqlDriver</a:t>
            </a: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err="1">
                <a:latin typeface="Titillium Web" panose="00000500000000000000" pitchFamily="2" charset="0"/>
                <a:sym typeface="Wingdings" panose="05000000000000000000" pitchFamily="2" charset="2"/>
              </a:rPr>
              <a:t>SpringDataJPA</a:t>
            </a:r>
            <a:r>
              <a:rPr lang="es-ES" sz="1200" dirty="0">
                <a:latin typeface="Titillium Web" panose="00000500000000000000" pitchFamily="2" charset="0"/>
                <a:sym typeface="Wingdings" panose="05000000000000000000" pitchFamily="2" charset="2"/>
              </a:rPr>
              <a:t>. </a:t>
            </a:r>
          </a:p>
          <a:p>
            <a:pPr lvl="3"/>
            <a:endParaRPr lang="es-ES" sz="1200" dirty="0">
              <a:latin typeface="Titillium Web" panose="00000500000000000000" pitchFamily="2" charset="0"/>
              <a:sym typeface="Wingdings" panose="05000000000000000000" pitchFamily="2" charset="2"/>
            </a:endParaRPr>
          </a:p>
          <a:p>
            <a:pPr lvl="3"/>
            <a:r>
              <a:rPr lang="es-ES" sz="1200" dirty="0" err="1">
                <a:latin typeface="Titillium Web" panose="00000500000000000000" pitchFamily="2" charset="0"/>
                <a:sym typeface="Wingdings" panose="05000000000000000000" pitchFamily="2" charset="2"/>
              </a:rPr>
              <a:t>Podeis</a:t>
            </a:r>
            <a:r>
              <a:rPr lang="es-ES" sz="1200" dirty="0">
                <a:latin typeface="Titillium Web" panose="00000500000000000000" pitchFamily="2" charset="0"/>
                <a:sym typeface="Wingdings" panose="05000000000000000000" pitchFamily="2" charset="2"/>
              </a:rPr>
              <a:t> generar un nuevo proyecto o añadir las dependencias en uno antiguo. Mediante la pagina de </a:t>
            </a:r>
            <a:r>
              <a:rPr lang="es-ES" sz="1200" dirty="0" err="1">
                <a:latin typeface="Titillium Web" panose="00000500000000000000" pitchFamily="2" charset="0"/>
                <a:sym typeface="Wingdings" panose="05000000000000000000" pitchFamily="2" charset="2"/>
              </a:rPr>
              <a:t>mvnrepository</a:t>
            </a:r>
            <a:r>
              <a:rPr lang="es-ES" sz="1200" dirty="0">
                <a:latin typeface="Titillium Web" panose="00000500000000000000" pitchFamily="2" charset="0"/>
                <a:sym typeface="Wingdings" panose="05000000000000000000" pitchFamily="2" charset="2"/>
              </a:rPr>
              <a:t>.</a:t>
            </a: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hlinkClick r:id="rId5"/>
              </a:rPr>
              <a:t>https://mvnrepository.com/artifact/org.springframework.boot/spring-boot-actuator/3.2.1</a:t>
            </a:r>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hlinkClick r:id="rId6"/>
              </a:rPr>
              <a:t>https://mvnrepository.com/artifact/org.springframework.data/spring-data-jpa</a:t>
            </a:r>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hlinkClick r:id="rId7"/>
              </a:rPr>
              <a:t>https://mvnrepository.com/artifact/com.mysql/mysql-connector-j/8.2.0</a:t>
            </a: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Generamos un nuevo proyecto.</a:t>
            </a: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	</a:t>
            </a:r>
          </a:p>
          <a:p>
            <a:pPr lvl="3"/>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620FFA6B-22AA-757C-C46B-D197CAC2A26F}"/>
              </a:ext>
            </a:extLst>
          </p:cNvPr>
          <p:cNvPicPr>
            <a:picLocks noChangeAspect="1"/>
          </p:cNvPicPr>
          <p:nvPr/>
        </p:nvPicPr>
        <p:blipFill>
          <a:blip r:embed="rId8"/>
          <a:stretch>
            <a:fillRect/>
          </a:stretch>
        </p:blipFill>
        <p:spPr>
          <a:xfrm>
            <a:off x="4689695" y="1340050"/>
            <a:ext cx="6883585" cy="1204418"/>
          </a:xfrm>
          <a:prstGeom prst="rect">
            <a:avLst/>
          </a:prstGeom>
        </p:spPr>
      </p:pic>
      <p:pic>
        <p:nvPicPr>
          <p:cNvPr id="8" name="Imagen 7">
            <a:extLst>
              <a:ext uri="{FF2B5EF4-FFF2-40B4-BE49-F238E27FC236}">
                <a16:creationId xmlns:a16="http://schemas.microsoft.com/office/drawing/2014/main" id="{C4D5AF6F-3958-27E3-C098-A37310375498}"/>
              </a:ext>
            </a:extLst>
          </p:cNvPr>
          <p:cNvPicPr>
            <a:picLocks noChangeAspect="1"/>
          </p:cNvPicPr>
          <p:nvPr/>
        </p:nvPicPr>
        <p:blipFill>
          <a:blip r:embed="rId9"/>
          <a:stretch>
            <a:fillRect/>
          </a:stretch>
        </p:blipFill>
        <p:spPr>
          <a:xfrm>
            <a:off x="4357585" y="2570591"/>
            <a:ext cx="6220693" cy="1028844"/>
          </a:xfrm>
          <a:prstGeom prst="rect">
            <a:avLst/>
          </a:prstGeom>
        </p:spPr>
      </p:pic>
    </p:spTree>
    <p:extLst>
      <p:ext uri="{BB962C8B-B14F-4D97-AF65-F5344CB8AC3E}">
        <p14:creationId xmlns:p14="http://schemas.microsoft.com/office/powerpoint/2010/main" val="3560925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136118" y="1951312"/>
            <a:ext cx="9079954" cy="7848302"/>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INYECCION DE DEPENDENCIAS </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Es un patrón de software, que implementa la inversión de control para resolver dependencias; a partir de las cual los objetos definen sus dependencias con otros objetos. </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Todas estas dependencias, se encuentran en un contenedor, que será el responsable de inyectarlas y crear los </a:t>
            </a:r>
            <a:r>
              <a:rPr lang="es-ES" sz="1200" dirty="0" err="1">
                <a:latin typeface="Titillium Web" panose="00000500000000000000" pitchFamily="2" charset="0"/>
                <a:sym typeface="Wingdings" panose="05000000000000000000" pitchFamily="2" charset="2"/>
              </a:rPr>
              <a:t>bean</a:t>
            </a:r>
            <a:r>
              <a:rPr lang="es-ES" sz="1200" dirty="0">
                <a:latin typeface="Titillium Web" panose="00000500000000000000" pitchFamily="2" charset="0"/>
                <a:sym typeface="Wingdings" panose="05000000000000000000" pitchFamily="2" charset="2"/>
              </a:rPr>
              <a:t> necesarios, por un proceso que se llama Inversión de Control(</a:t>
            </a:r>
            <a:r>
              <a:rPr lang="es-ES" sz="1200" dirty="0" err="1">
                <a:latin typeface="Titillium Web" panose="00000500000000000000" pitchFamily="2" charset="0"/>
                <a:sym typeface="Wingdings" panose="05000000000000000000" pitchFamily="2" charset="2"/>
              </a:rPr>
              <a:t>IoC</a:t>
            </a:r>
            <a:r>
              <a:rPr lang="es-ES" sz="1200" dirty="0">
                <a:latin typeface="Titillium Web" panose="00000500000000000000" pitchFamily="2" charset="0"/>
                <a:sym typeface="Wingdings" panose="05000000000000000000" pitchFamily="2" charset="2"/>
              </a:rPr>
              <a:t>).</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¿Qué es una inversión de Control?</a:t>
            </a:r>
          </a:p>
          <a:p>
            <a:pPr lvl="4"/>
            <a:endParaRPr lang="es-ES" sz="1200" dirty="0">
              <a:latin typeface="Titillium Web" panose="00000500000000000000" pitchFamily="2" charset="0"/>
              <a:sym typeface="Wingdings" panose="05000000000000000000" pitchFamily="2" charset="2"/>
            </a:endParaRPr>
          </a:p>
          <a:p>
            <a:pPr lvl="4"/>
            <a:r>
              <a:rPr lang="es-ES" sz="1200" dirty="0">
                <a:latin typeface="Titillium Web" panose="00000500000000000000" pitchFamily="2" charset="0"/>
                <a:sym typeface="Wingdings" panose="05000000000000000000" pitchFamily="2" charset="2"/>
              </a:rPr>
              <a:t>Es un principio de software, en que el control de nuestros objetos es transferido a un contenedor o </a:t>
            </a:r>
            <a:r>
              <a:rPr lang="es-ES" sz="1200" dirty="0" err="1">
                <a:latin typeface="Titillium Web" panose="00000500000000000000" pitchFamily="2" charset="0"/>
                <a:sym typeface="Wingdings" panose="05000000000000000000" pitchFamily="2" charset="2"/>
              </a:rPr>
              <a:t>framework</a:t>
            </a:r>
            <a:r>
              <a:rPr lang="es-ES" sz="1200" dirty="0">
                <a:latin typeface="Titillium Web" panose="00000500000000000000" pitchFamily="2" charset="0"/>
                <a:sym typeface="Wingdings" panose="05000000000000000000" pitchFamily="2" charset="2"/>
              </a:rPr>
              <a:t>. Se delega en que el </a:t>
            </a:r>
            <a:r>
              <a:rPr lang="es-ES" sz="1200" dirty="0" err="1">
                <a:latin typeface="Titillium Web" panose="00000500000000000000" pitchFamily="2" charset="0"/>
                <a:sym typeface="Wingdings" panose="05000000000000000000" pitchFamily="2" charset="2"/>
              </a:rPr>
              <a:t>framework</a:t>
            </a:r>
            <a:r>
              <a:rPr lang="es-ES" sz="1200" dirty="0">
                <a:latin typeface="Titillium Web" panose="00000500000000000000" pitchFamily="2" charset="0"/>
                <a:sym typeface="Wingdings" panose="05000000000000000000" pitchFamily="2" charset="2"/>
              </a:rPr>
              <a:t> tome el control del flujo del programa. </a:t>
            </a:r>
          </a:p>
          <a:p>
            <a:pPr lvl="4"/>
            <a:r>
              <a:rPr lang="es-ES" sz="1200" dirty="0">
                <a:latin typeface="Titillium Web" panose="00000500000000000000" pitchFamily="2" charset="0"/>
                <a:sym typeface="Wingdings" panose="05000000000000000000" pitchFamily="2" charset="2"/>
              </a:rPr>
              <a:t>Ventajas</a:t>
            </a: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Desacopla el código.</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Se puede probar con partes aisladas. </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Gran modularidad. </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spTree>
    <p:extLst>
      <p:ext uri="{BB962C8B-B14F-4D97-AF65-F5344CB8AC3E}">
        <p14:creationId xmlns:p14="http://schemas.microsoft.com/office/powerpoint/2010/main" val="2910449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a:t>
            </a:r>
            <a:r>
              <a:rPr lang="es-ES" dirty="0" err="1">
                <a:latin typeface="Titillium Web" panose="00000500000000000000" pitchFamily="2" charset="0"/>
                <a:sym typeface="Wingdings" panose="05000000000000000000" pitchFamily="2" charset="2"/>
              </a:rPr>
              <a:t>JPA</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072744" y="1942259"/>
            <a:ext cx="9079954" cy="10618291"/>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4: </a:t>
            </a:r>
            <a:r>
              <a:rPr lang="es-ES" sz="1200" dirty="0" err="1">
                <a:latin typeface="Titillium Web" panose="00000500000000000000" pitchFamily="2" charset="0"/>
                <a:sym typeface="Wingdings" panose="05000000000000000000" pitchFamily="2" charset="2"/>
              </a:rPr>
              <a:t>DemoMVCJPA</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En nuestro fichero pom.xml</a:t>
            </a:r>
          </a:p>
          <a:p>
            <a:pPr lvl="2"/>
            <a:endParaRPr lang="es-ES" sz="1200" dirty="0">
              <a:latin typeface="Titillium Web" panose="00000500000000000000" pitchFamily="2" charset="0"/>
              <a:sym typeface="Wingdings" panose="05000000000000000000" pitchFamily="2" charset="2"/>
            </a:endParaRPr>
          </a:p>
          <a:p>
            <a:pPr lvl="2"/>
            <a:r>
              <a:rPr lang="es-ES" sz="1200" dirty="0">
                <a:latin typeface="Titillium Web" panose="00000500000000000000" pitchFamily="2" charset="0"/>
                <a:sym typeface="Wingdings" panose="05000000000000000000" pitchFamily="2" charset="2"/>
              </a:rPr>
              <a:t>Dependencias necesarias</a:t>
            </a:r>
          </a:p>
          <a:p>
            <a:pPr lvl="2"/>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Spring Web</a:t>
            </a: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Spring </a:t>
            </a:r>
            <a:r>
              <a:rPr lang="es-ES" sz="1200" dirty="0" err="1">
                <a:latin typeface="Titillium Web" panose="00000500000000000000" pitchFamily="2" charset="0"/>
                <a:sym typeface="Wingdings" panose="05000000000000000000" pitchFamily="2" charset="2"/>
              </a:rPr>
              <a:t>Boot</a:t>
            </a:r>
            <a:r>
              <a:rPr lang="es-ES" sz="1200" dirty="0">
                <a:latin typeface="Titillium Web" panose="00000500000000000000" pitchFamily="2" charset="0"/>
                <a:sym typeface="Wingdings" panose="05000000000000000000" pitchFamily="2" charset="2"/>
              </a:rPr>
              <a:t> </a:t>
            </a:r>
            <a:r>
              <a:rPr lang="es-ES" sz="1200" dirty="0" err="1">
                <a:latin typeface="Titillium Web" panose="00000500000000000000" pitchFamily="2" charset="0"/>
                <a:sym typeface="Wingdings" panose="05000000000000000000" pitchFamily="2" charset="2"/>
              </a:rPr>
              <a:t>DevTools</a:t>
            </a: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err="1">
                <a:latin typeface="Titillium Web" panose="00000500000000000000" pitchFamily="2" charset="0"/>
                <a:sym typeface="Wingdings" panose="05000000000000000000" pitchFamily="2" charset="2"/>
              </a:rPr>
              <a:t>MySqlDriver</a:t>
            </a: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err="1">
                <a:latin typeface="Titillium Web" panose="00000500000000000000" pitchFamily="2" charset="0"/>
                <a:sym typeface="Wingdings" panose="05000000000000000000" pitchFamily="2" charset="2"/>
              </a:rPr>
              <a:t>SpringDataJPA</a:t>
            </a:r>
            <a:r>
              <a:rPr lang="es-ES" sz="1200" dirty="0">
                <a:latin typeface="Titillium Web" panose="00000500000000000000" pitchFamily="2" charset="0"/>
                <a:sym typeface="Wingdings" panose="05000000000000000000" pitchFamily="2" charset="2"/>
              </a:rPr>
              <a:t>. </a:t>
            </a:r>
          </a:p>
          <a:p>
            <a:pPr lvl="3"/>
            <a:endParaRPr lang="es-ES" sz="1200" dirty="0">
              <a:latin typeface="Titillium Web" panose="00000500000000000000" pitchFamily="2" charset="0"/>
              <a:sym typeface="Wingdings" panose="05000000000000000000" pitchFamily="2" charset="2"/>
            </a:endParaRPr>
          </a:p>
          <a:p>
            <a:pPr lvl="3"/>
            <a:r>
              <a:rPr lang="es-ES" sz="1200" dirty="0" err="1">
                <a:latin typeface="Titillium Web" panose="00000500000000000000" pitchFamily="2" charset="0"/>
                <a:sym typeface="Wingdings" panose="05000000000000000000" pitchFamily="2" charset="2"/>
              </a:rPr>
              <a:t>Podeis</a:t>
            </a:r>
            <a:r>
              <a:rPr lang="es-ES" sz="1200" dirty="0">
                <a:latin typeface="Titillium Web" panose="00000500000000000000" pitchFamily="2" charset="0"/>
                <a:sym typeface="Wingdings" panose="05000000000000000000" pitchFamily="2" charset="2"/>
              </a:rPr>
              <a:t> generar un nuevo proyecto o añadir las dependencias en uno antiguo. Mediante la página de </a:t>
            </a:r>
            <a:r>
              <a:rPr lang="es-ES" sz="1200" dirty="0" err="1">
                <a:latin typeface="Titillium Web" panose="00000500000000000000" pitchFamily="2" charset="0"/>
                <a:sym typeface="Wingdings" panose="05000000000000000000" pitchFamily="2" charset="2"/>
              </a:rPr>
              <a:t>mvnrepository</a:t>
            </a:r>
            <a:r>
              <a:rPr lang="es-ES" sz="1200" dirty="0">
                <a:latin typeface="Titillium Web" panose="00000500000000000000" pitchFamily="2" charset="0"/>
                <a:sym typeface="Wingdings" panose="05000000000000000000" pitchFamily="2" charset="2"/>
              </a:rPr>
              <a:t>.</a:t>
            </a: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hlinkClick r:id="rId5"/>
              </a:rPr>
              <a:t>https://mvnrepository.com/artifact/org.springframework.boot/spring-boot-actuator/3.2.1</a:t>
            </a:r>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hlinkClick r:id="rId6"/>
              </a:rPr>
              <a:t>https://mvnrepository.com/artifact/org.springframework.data/spring-data-jpa</a:t>
            </a:r>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hlinkClick r:id="rId7"/>
              </a:rPr>
              <a:t>https://mvnrepository.com/artifact/com.mysql/mysql-connector-j/8.2.0</a:t>
            </a: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Generamos un nuevo proyecto. Si nos da problemas de dependencias:</a:t>
            </a:r>
          </a:p>
          <a:p>
            <a:pPr lvl="3"/>
            <a:r>
              <a:rPr lang="es-ES" sz="1200" dirty="0">
                <a:latin typeface="Titillium Web" panose="00000500000000000000" pitchFamily="2" charset="0"/>
                <a:sym typeface="Wingdings" panose="05000000000000000000" pitchFamily="2" charset="2"/>
              </a:rPr>
              <a:t>	Maven </a:t>
            </a:r>
            <a:r>
              <a:rPr lang="es-ES" sz="1200" dirty="0" err="1">
                <a:latin typeface="Titillium Web" panose="00000500000000000000" pitchFamily="2" charset="0"/>
                <a:sym typeface="Wingdings" panose="05000000000000000000" pitchFamily="2" charset="2"/>
              </a:rPr>
              <a:t>Clean</a:t>
            </a:r>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	Maven </a:t>
            </a:r>
            <a:r>
              <a:rPr lang="es-ES" sz="1200" dirty="0" err="1">
                <a:latin typeface="Titillium Web" panose="00000500000000000000" pitchFamily="2" charset="0"/>
                <a:sym typeface="Wingdings" panose="05000000000000000000" pitchFamily="2" charset="2"/>
              </a:rPr>
              <a:t>Install</a:t>
            </a:r>
            <a:r>
              <a:rPr lang="es-ES" sz="1200" dirty="0">
                <a:latin typeface="Titillium Web" panose="00000500000000000000" pitchFamily="2" charset="0"/>
                <a:sym typeface="Wingdings" panose="05000000000000000000" pitchFamily="2" charset="2"/>
              </a:rPr>
              <a:t>.</a:t>
            </a: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	</a:t>
            </a:r>
          </a:p>
          <a:p>
            <a:pPr lvl="3"/>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11" name="Imagen 10">
            <a:extLst>
              <a:ext uri="{FF2B5EF4-FFF2-40B4-BE49-F238E27FC236}">
                <a16:creationId xmlns:a16="http://schemas.microsoft.com/office/drawing/2014/main" id="{824903CB-4063-34C2-D2B4-4A8ECBF4BBBC}"/>
              </a:ext>
            </a:extLst>
          </p:cNvPr>
          <p:cNvPicPr>
            <a:picLocks noChangeAspect="1"/>
          </p:cNvPicPr>
          <p:nvPr/>
        </p:nvPicPr>
        <p:blipFill>
          <a:blip r:embed="rId8"/>
          <a:stretch>
            <a:fillRect/>
          </a:stretch>
        </p:blipFill>
        <p:spPr>
          <a:xfrm>
            <a:off x="7478163" y="753745"/>
            <a:ext cx="4092746" cy="2979806"/>
          </a:xfrm>
          <a:prstGeom prst="rect">
            <a:avLst/>
          </a:prstGeom>
        </p:spPr>
      </p:pic>
    </p:spTree>
    <p:extLst>
      <p:ext uri="{BB962C8B-B14F-4D97-AF65-F5344CB8AC3E}">
        <p14:creationId xmlns:p14="http://schemas.microsoft.com/office/powerpoint/2010/main" val="2373533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3B55395C-1E46-7D7B-A131-18924C3DA0BA}"/>
              </a:ext>
            </a:extLst>
          </p:cNvPr>
          <p:cNvSpPr txBox="1"/>
          <p:nvPr/>
        </p:nvSpPr>
        <p:spPr>
          <a:xfrm>
            <a:off x="1072744" y="1942259"/>
            <a:ext cx="9079954" cy="7294305"/>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4: </a:t>
            </a:r>
            <a:r>
              <a:rPr lang="es-ES" sz="1200" dirty="0" err="1">
                <a:latin typeface="Titillium Web" panose="00000500000000000000" pitchFamily="2" charset="0"/>
                <a:sym typeface="Wingdings" panose="05000000000000000000" pitchFamily="2" charset="2"/>
              </a:rPr>
              <a:t>DemoMVCJPA</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Accedemos al anexo de configuración de una base de datos en MySQL </a:t>
            </a:r>
            <a:r>
              <a:rPr lang="es-ES" sz="1200" dirty="0" err="1">
                <a:latin typeface="Titillium Web" panose="00000500000000000000" pitchFamily="2" charset="0"/>
                <a:sym typeface="Wingdings" panose="05000000000000000000" pitchFamily="2" charset="2"/>
              </a:rPr>
              <a:t>Ánexo</a:t>
            </a:r>
            <a:r>
              <a:rPr lang="es-ES" sz="1200" dirty="0">
                <a:latin typeface="Titillium Web" panose="00000500000000000000" pitchFamily="2" charset="0"/>
                <a:sym typeface="Wingdings" panose="05000000000000000000" pitchFamily="2" charset="2"/>
              </a:rPr>
              <a:t> MySQL</a:t>
            </a: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	</a:t>
            </a:r>
          </a:p>
          <a:p>
            <a:pPr lvl="3"/>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sp>
        <p:nvSpPr>
          <p:cNvPr id="2" name="CuadroTexto 1">
            <a:extLst>
              <a:ext uri="{FF2B5EF4-FFF2-40B4-BE49-F238E27FC236}">
                <a16:creationId xmlns:a16="http://schemas.microsoft.com/office/drawing/2014/main" id="{FE94FA67-0889-FD7F-D94B-B11D20CED436}"/>
              </a:ext>
            </a:extLst>
          </p:cNvPr>
          <p:cNvSpPr txBox="1"/>
          <p:nvPr/>
        </p:nvSpPr>
        <p:spPr>
          <a:xfrm>
            <a:off x="7956598"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DemoMVCIDEM</a:t>
            </a:r>
            <a:endParaRPr lang="es-ES" sz="1800" dirty="0">
              <a:latin typeface="Titillium Web" panose="00000500000000000000" pitchFamily="2" charset="0"/>
              <a:sym typeface="Wingdings" panose="05000000000000000000" pitchFamily="2" charset="2"/>
            </a:endParaRPr>
          </a:p>
        </p:txBody>
      </p:sp>
    </p:spTree>
    <p:extLst>
      <p:ext uri="{BB962C8B-B14F-4D97-AF65-F5344CB8AC3E}">
        <p14:creationId xmlns:p14="http://schemas.microsoft.com/office/powerpoint/2010/main" val="1901657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3B55395C-1E46-7D7B-A131-18924C3DA0BA}"/>
              </a:ext>
            </a:extLst>
          </p:cNvPr>
          <p:cNvSpPr txBox="1"/>
          <p:nvPr/>
        </p:nvSpPr>
        <p:spPr>
          <a:xfrm>
            <a:off x="1072744" y="1942259"/>
            <a:ext cx="9079954" cy="10248960"/>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4: </a:t>
            </a:r>
            <a:r>
              <a:rPr lang="es-ES" sz="1200" dirty="0" err="1">
                <a:latin typeface="Titillium Web" panose="00000500000000000000" pitchFamily="2" charset="0"/>
                <a:sym typeface="Wingdings" panose="05000000000000000000" pitchFamily="2" charset="2"/>
              </a:rPr>
              <a:t>DemoMVCIDEM</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Configuración de la base de datos </a:t>
            </a:r>
            <a:r>
              <a:rPr lang="es-ES" sz="1200" dirty="0" err="1">
                <a:latin typeface="Titillium Web" panose="00000500000000000000" pitchFamily="2" charset="0"/>
                <a:sym typeface="Wingdings" panose="05000000000000000000" pitchFamily="2" charset="2"/>
              </a:rPr>
              <a:t>mysql</a:t>
            </a:r>
            <a:r>
              <a:rPr lang="es-ES" sz="1200" dirty="0">
                <a:latin typeface="Titillium Web" panose="00000500000000000000" pitchFamily="2" charset="0"/>
                <a:sym typeface="Wingdings" panose="05000000000000000000" pitchFamily="2" charset="2"/>
              </a:rPr>
              <a:t> en Spring.</a:t>
            </a:r>
          </a:p>
          <a:p>
            <a:pPr lvl="1"/>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	Para todas las configuraciones irán en el </a:t>
            </a:r>
            <a:r>
              <a:rPr lang="es-ES" sz="1200" dirty="0" err="1">
                <a:latin typeface="Titillium Web" panose="00000500000000000000" pitchFamily="2" charset="0"/>
                <a:sym typeface="Wingdings" panose="05000000000000000000" pitchFamily="2" charset="2"/>
              </a:rPr>
              <a:t>application.properties</a:t>
            </a: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2"/>
            <a:r>
              <a:rPr lang="es-ES" sz="1200" dirty="0" err="1">
                <a:latin typeface="Titillium Web" panose="00000500000000000000" pitchFamily="2" charset="0"/>
                <a:sym typeface="Wingdings" panose="05000000000000000000" pitchFamily="2" charset="2"/>
              </a:rPr>
              <a:t>String</a:t>
            </a:r>
            <a:r>
              <a:rPr lang="es-ES" sz="1200" dirty="0">
                <a:latin typeface="Titillium Web" panose="00000500000000000000" pitchFamily="2" charset="0"/>
                <a:sym typeface="Wingdings" panose="05000000000000000000" pitchFamily="2" charset="2"/>
              </a:rPr>
              <a:t> de conexión</a:t>
            </a:r>
          </a:p>
          <a:p>
            <a:pPr lvl="2"/>
            <a:r>
              <a:rPr lang="es-ES" sz="1200" dirty="0" err="1">
                <a:latin typeface="Titillium Web" panose="00000500000000000000" pitchFamily="2" charset="0"/>
                <a:sym typeface="Wingdings" panose="05000000000000000000" pitchFamily="2" charset="2"/>
              </a:rPr>
              <a:t>User</a:t>
            </a:r>
            <a:endParaRPr lang="es-ES" sz="1200" dirty="0">
              <a:latin typeface="Titillium Web" panose="00000500000000000000" pitchFamily="2" charset="0"/>
              <a:sym typeface="Wingdings" panose="05000000000000000000" pitchFamily="2" charset="2"/>
            </a:endParaRPr>
          </a:p>
          <a:p>
            <a:pPr lvl="2"/>
            <a:r>
              <a:rPr lang="es-ES" sz="1200" dirty="0" err="1">
                <a:latin typeface="Titillium Web" panose="00000500000000000000" pitchFamily="2" charset="0"/>
                <a:sym typeface="Wingdings" panose="05000000000000000000" pitchFamily="2" charset="2"/>
              </a:rPr>
              <a:t>Password</a:t>
            </a:r>
            <a:endParaRPr lang="es-ES" sz="1200" dirty="0">
              <a:latin typeface="Titillium Web" panose="00000500000000000000" pitchFamily="2" charset="0"/>
              <a:sym typeface="Wingdings" panose="05000000000000000000" pitchFamily="2" charset="2"/>
            </a:endParaRPr>
          </a:p>
          <a:p>
            <a:pPr lvl="2"/>
            <a:endParaRPr lang="es-ES" sz="1200" dirty="0">
              <a:latin typeface="Titillium Web" panose="00000500000000000000" pitchFamily="2" charset="0"/>
              <a:sym typeface="Wingdings" panose="05000000000000000000" pitchFamily="2" charset="2"/>
            </a:endParaRPr>
          </a:p>
          <a:p>
            <a:pPr lvl="2"/>
            <a:r>
              <a:rPr lang="es-ES" sz="1200" dirty="0">
                <a:latin typeface="Titillium Web" panose="00000500000000000000" pitchFamily="2" charset="0"/>
                <a:sym typeface="Wingdings" panose="05000000000000000000" pitchFamily="2" charset="2"/>
              </a:rPr>
              <a:t>Añadir esta información para configurar la base de datos.</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71450" indent="-171450">
              <a:buFont typeface="Arial" panose="020B0604020202020204" pitchFamily="34" charset="0"/>
              <a:buChar char="•"/>
            </a:pPr>
            <a:r>
              <a:rPr lang="es-ES" sz="1200" b="0" dirty="0">
                <a:solidFill>
                  <a:srgbClr val="839496"/>
                </a:solidFill>
                <a:effectLst/>
                <a:latin typeface="Consolas" panose="020B0609020204030204" pitchFamily="49" charset="0"/>
              </a:rPr>
              <a:t>spring.datasource.url=</a:t>
            </a:r>
            <a:r>
              <a:rPr lang="es-ES" sz="1200" b="0" dirty="0" err="1">
                <a:solidFill>
                  <a:srgbClr val="2AA198"/>
                </a:solidFill>
                <a:effectLst/>
                <a:latin typeface="Consolas" panose="020B0609020204030204" pitchFamily="49" charset="0"/>
              </a:rPr>
              <a:t>jdbc:mysql</a:t>
            </a:r>
            <a:r>
              <a:rPr lang="es-ES" sz="1200" b="0" dirty="0">
                <a:solidFill>
                  <a:srgbClr val="2AA198"/>
                </a:solidFill>
                <a:effectLst/>
                <a:latin typeface="Consolas" panose="020B0609020204030204" pitchFamily="49" charset="0"/>
              </a:rPr>
              <a:t>://127.0.0.1:3306/curso</a:t>
            </a:r>
            <a:endParaRPr lang="es-ES" sz="1200" b="0" dirty="0">
              <a:solidFill>
                <a:srgbClr val="839496"/>
              </a:solidFill>
              <a:effectLst/>
              <a:latin typeface="Consolas" panose="020B0609020204030204" pitchFamily="49" charset="0"/>
            </a:endParaRPr>
          </a:p>
          <a:p>
            <a:pPr marL="171450" indent="-171450">
              <a:buFont typeface="Arial" panose="020B0604020202020204" pitchFamily="34" charset="0"/>
              <a:buChar char="•"/>
            </a:pPr>
            <a:r>
              <a:rPr lang="es-ES" sz="1200" b="0" dirty="0" err="1">
                <a:solidFill>
                  <a:srgbClr val="839496"/>
                </a:solidFill>
                <a:effectLst/>
                <a:latin typeface="Consolas" panose="020B0609020204030204" pitchFamily="49" charset="0"/>
              </a:rPr>
              <a:t>spring.datasource.username</a:t>
            </a:r>
            <a:r>
              <a:rPr lang="es-ES" sz="1200" b="0" dirty="0">
                <a:solidFill>
                  <a:srgbClr val="839496"/>
                </a:solidFill>
                <a:effectLst/>
                <a:latin typeface="Consolas" panose="020B0609020204030204" pitchFamily="49" charset="0"/>
              </a:rPr>
              <a:t>=</a:t>
            </a:r>
            <a:r>
              <a:rPr lang="es-ES" sz="1200" b="0" dirty="0" err="1">
                <a:solidFill>
                  <a:srgbClr val="2AA198"/>
                </a:solidFill>
                <a:effectLst/>
                <a:latin typeface="Consolas" panose="020B0609020204030204" pitchFamily="49" charset="0"/>
              </a:rPr>
              <a:t>root</a:t>
            </a:r>
            <a:endParaRPr lang="es-ES" sz="1200" b="0" dirty="0">
              <a:solidFill>
                <a:srgbClr val="839496"/>
              </a:solidFill>
              <a:effectLst/>
              <a:latin typeface="Consolas" panose="020B0609020204030204" pitchFamily="49" charset="0"/>
            </a:endParaRPr>
          </a:p>
          <a:p>
            <a:pPr marL="171450" indent="-171450">
              <a:buFont typeface="Arial" panose="020B0604020202020204" pitchFamily="34" charset="0"/>
              <a:buChar char="•"/>
            </a:pPr>
            <a:r>
              <a:rPr lang="es-ES" sz="1200" b="0" dirty="0" err="1">
                <a:solidFill>
                  <a:srgbClr val="839496"/>
                </a:solidFill>
                <a:effectLst/>
                <a:latin typeface="Consolas" panose="020B0609020204030204" pitchFamily="49" charset="0"/>
              </a:rPr>
              <a:t>spring.datasource.password</a:t>
            </a:r>
            <a:r>
              <a:rPr lang="es-ES" sz="1200" b="0" dirty="0">
                <a:solidFill>
                  <a:srgbClr val="839496"/>
                </a:solidFill>
                <a:effectLst/>
                <a:latin typeface="Consolas" panose="020B0609020204030204" pitchFamily="49" charset="0"/>
              </a:rPr>
              <a:t>=</a:t>
            </a:r>
            <a:r>
              <a:rPr lang="es-ES" sz="1200" b="0" dirty="0">
                <a:solidFill>
                  <a:srgbClr val="2AA198"/>
                </a:solidFill>
                <a:effectLst/>
                <a:latin typeface="Consolas" panose="020B0609020204030204" pitchFamily="49" charset="0"/>
              </a:rPr>
              <a:t>mysql123</a:t>
            </a:r>
            <a:endParaRPr lang="es-ES" sz="1200" b="0" dirty="0">
              <a:solidFill>
                <a:srgbClr val="839496"/>
              </a:solidFill>
              <a:effectLst/>
              <a:latin typeface="Consolas" panose="020B0609020204030204" pitchFamily="49" charset="0"/>
            </a:endParaRPr>
          </a:p>
          <a:p>
            <a:pPr marL="171450" indent="-171450">
              <a:buFont typeface="Arial" panose="020B0604020202020204" pitchFamily="34" charset="0"/>
              <a:buChar char="•"/>
            </a:pPr>
            <a:r>
              <a:rPr lang="es-ES" sz="1200" b="0" dirty="0" err="1">
                <a:solidFill>
                  <a:srgbClr val="839496"/>
                </a:solidFill>
                <a:effectLst/>
                <a:latin typeface="Consolas" panose="020B0609020204030204" pitchFamily="49" charset="0"/>
              </a:rPr>
              <a:t>spring.datasource.driver-class-name</a:t>
            </a:r>
            <a:r>
              <a:rPr lang="es-ES" sz="1200" b="0" dirty="0">
                <a:solidFill>
                  <a:srgbClr val="839496"/>
                </a:solidFill>
                <a:effectLst/>
                <a:latin typeface="Consolas" panose="020B0609020204030204" pitchFamily="49" charset="0"/>
              </a:rPr>
              <a:t>=</a:t>
            </a:r>
            <a:r>
              <a:rPr lang="es-ES" sz="1200" b="0" dirty="0" err="1">
                <a:solidFill>
                  <a:srgbClr val="2AA198"/>
                </a:solidFill>
                <a:effectLst/>
                <a:latin typeface="Consolas" panose="020B0609020204030204" pitchFamily="49" charset="0"/>
              </a:rPr>
              <a:t>com.mysql.cj.jdbc.Driver</a:t>
            </a:r>
            <a:endParaRPr lang="es-ES" sz="1200" b="0" dirty="0">
              <a:solidFill>
                <a:srgbClr val="839496"/>
              </a:solidFill>
              <a:effectLst/>
              <a:latin typeface="Consolas" panose="020B0609020204030204" pitchFamily="49" charset="0"/>
            </a:endParaRPr>
          </a:p>
          <a:p>
            <a:pPr marL="171450" indent="-171450">
              <a:buFont typeface="Arial" panose="020B0604020202020204" pitchFamily="34" charset="0"/>
              <a:buChar char="•"/>
            </a:pPr>
            <a:r>
              <a:rPr lang="es-ES" sz="1200" b="0" dirty="0" err="1">
                <a:solidFill>
                  <a:srgbClr val="839496"/>
                </a:solidFill>
                <a:effectLst/>
                <a:latin typeface="Consolas" panose="020B0609020204030204" pitchFamily="49" charset="0"/>
              </a:rPr>
              <a:t>spring.jpa.database-platform</a:t>
            </a:r>
            <a:r>
              <a:rPr lang="es-ES" sz="1200" b="0" dirty="0">
                <a:solidFill>
                  <a:srgbClr val="839496"/>
                </a:solidFill>
                <a:effectLst/>
                <a:latin typeface="Consolas" panose="020B0609020204030204" pitchFamily="49" charset="0"/>
              </a:rPr>
              <a:t>=</a:t>
            </a:r>
            <a:r>
              <a:rPr lang="es-ES" sz="1200" b="0" dirty="0" err="1">
                <a:solidFill>
                  <a:srgbClr val="2AA198"/>
                </a:solidFill>
                <a:effectLst/>
                <a:latin typeface="Consolas" panose="020B0609020204030204" pitchFamily="49" charset="0"/>
              </a:rPr>
              <a:t>org.hibernate.dialect.MySQLDialect</a:t>
            </a:r>
            <a:endParaRPr lang="es-ES" sz="1200" b="0" dirty="0">
              <a:solidFill>
                <a:srgbClr val="839496"/>
              </a:solidFill>
              <a:effectLst/>
              <a:latin typeface="Consolas" panose="020B0609020204030204" pitchFamily="49" charset="0"/>
            </a:endParaRPr>
          </a:p>
          <a:p>
            <a:pPr marL="171450" indent="-171450">
              <a:buFont typeface="Arial" panose="020B0604020202020204" pitchFamily="34" charset="0"/>
              <a:buChar char="•"/>
            </a:pPr>
            <a:r>
              <a:rPr lang="es-ES" sz="1200" b="0" dirty="0" err="1">
                <a:solidFill>
                  <a:srgbClr val="839496"/>
                </a:solidFill>
                <a:effectLst/>
                <a:latin typeface="Consolas" panose="020B0609020204030204" pitchFamily="49" charset="0"/>
              </a:rPr>
              <a:t>spring.jpa.show-sql</a:t>
            </a:r>
            <a:r>
              <a:rPr lang="es-ES" sz="1200" b="0" dirty="0">
                <a:solidFill>
                  <a:srgbClr val="839496"/>
                </a:solidFill>
                <a:effectLst/>
                <a:latin typeface="Consolas" panose="020B0609020204030204" pitchFamily="49" charset="0"/>
              </a:rPr>
              <a:t>=</a:t>
            </a:r>
            <a:r>
              <a:rPr lang="es-ES" sz="1200" b="0" dirty="0">
                <a:solidFill>
                  <a:srgbClr val="2AA198"/>
                </a:solidFill>
                <a:effectLst/>
                <a:latin typeface="Consolas" panose="020B0609020204030204" pitchFamily="49" charset="0"/>
              </a:rPr>
              <a:t>true</a:t>
            </a:r>
            <a:endParaRPr lang="es-ES" sz="1200" b="0" dirty="0">
              <a:solidFill>
                <a:srgbClr val="839496"/>
              </a:solidFill>
              <a:effectLst/>
              <a:latin typeface="Consolas" panose="020B0609020204030204" pitchFamily="49" charset="0"/>
            </a:endParaRPr>
          </a:p>
          <a:p>
            <a:br>
              <a:rPr lang="es-ES" sz="1200" b="0" dirty="0">
                <a:solidFill>
                  <a:srgbClr val="839496"/>
                </a:solidFill>
                <a:effectLst/>
                <a:latin typeface="Consolas" panose="020B0609020204030204" pitchFamily="49" charset="0"/>
              </a:rPr>
            </a:br>
            <a:endParaRPr lang="es-ES" sz="1200" b="0" dirty="0">
              <a:solidFill>
                <a:srgbClr val="839496"/>
              </a:solidFill>
              <a:effectLst/>
              <a:latin typeface="Consolas" panose="020B0609020204030204" pitchFamily="49" charset="0"/>
            </a:endParaRPr>
          </a:p>
          <a:p>
            <a:pPr lvl="2"/>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	</a:t>
            </a:r>
          </a:p>
          <a:p>
            <a:pPr lvl="3"/>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2E1FC25A-18EA-B948-C71C-6E92EC6FCD7C}"/>
              </a:ext>
            </a:extLst>
          </p:cNvPr>
          <p:cNvPicPr>
            <a:picLocks noChangeAspect="1"/>
          </p:cNvPicPr>
          <p:nvPr/>
        </p:nvPicPr>
        <p:blipFill>
          <a:blip r:embed="rId5"/>
          <a:stretch>
            <a:fillRect/>
          </a:stretch>
        </p:blipFill>
        <p:spPr>
          <a:xfrm>
            <a:off x="7030021" y="1072322"/>
            <a:ext cx="3591426" cy="1286054"/>
          </a:xfrm>
          <a:prstGeom prst="rect">
            <a:avLst/>
          </a:prstGeom>
        </p:spPr>
      </p:pic>
      <p:pic>
        <p:nvPicPr>
          <p:cNvPr id="8" name="Imagen 7">
            <a:extLst>
              <a:ext uri="{FF2B5EF4-FFF2-40B4-BE49-F238E27FC236}">
                <a16:creationId xmlns:a16="http://schemas.microsoft.com/office/drawing/2014/main" id="{B553C4F1-FC7D-F600-9E53-3B0A11550B43}"/>
              </a:ext>
            </a:extLst>
          </p:cNvPr>
          <p:cNvPicPr>
            <a:picLocks noChangeAspect="1"/>
          </p:cNvPicPr>
          <p:nvPr/>
        </p:nvPicPr>
        <p:blipFill>
          <a:blip r:embed="rId6"/>
          <a:stretch>
            <a:fillRect/>
          </a:stretch>
        </p:blipFill>
        <p:spPr>
          <a:xfrm>
            <a:off x="7030021" y="2573806"/>
            <a:ext cx="4682528" cy="1309014"/>
          </a:xfrm>
          <a:prstGeom prst="rect">
            <a:avLst/>
          </a:prstGeom>
        </p:spPr>
      </p:pic>
      <p:sp>
        <p:nvSpPr>
          <p:cNvPr id="7" name="CuadroTexto 6">
            <a:extLst>
              <a:ext uri="{FF2B5EF4-FFF2-40B4-BE49-F238E27FC236}">
                <a16:creationId xmlns:a16="http://schemas.microsoft.com/office/drawing/2014/main" id="{51101911-3D8C-D122-B485-0D7D7F464F34}"/>
              </a:ext>
            </a:extLst>
          </p:cNvPr>
          <p:cNvSpPr txBox="1"/>
          <p:nvPr/>
        </p:nvSpPr>
        <p:spPr>
          <a:xfrm>
            <a:off x="7956598"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DemoMVCIDEM</a:t>
            </a:r>
            <a:endParaRPr lang="es-ES" sz="1800" dirty="0">
              <a:latin typeface="Titillium Web" panose="00000500000000000000" pitchFamily="2" charset="0"/>
              <a:sym typeface="Wingdings" panose="05000000000000000000" pitchFamily="2" charset="2"/>
            </a:endParaRPr>
          </a:p>
        </p:txBody>
      </p:sp>
    </p:spTree>
    <p:extLst>
      <p:ext uri="{BB962C8B-B14F-4D97-AF65-F5344CB8AC3E}">
        <p14:creationId xmlns:p14="http://schemas.microsoft.com/office/powerpoint/2010/main" val="1046459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3B55395C-1E46-7D7B-A131-18924C3DA0BA}"/>
              </a:ext>
            </a:extLst>
          </p:cNvPr>
          <p:cNvSpPr txBox="1"/>
          <p:nvPr/>
        </p:nvSpPr>
        <p:spPr>
          <a:xfrm>
            <a:off x="1072744" y="1942259"/>
            <a:ext cx="9079954" cy="11172289"/>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4: </a:t>
            </a:r>
            <a:r>
              <a:rPr lang="es-ES" sz="1200" dirty="0" err="1">
                <a:latin typeface="Titillium Web" panose="00000500000000000000" pitchFamily="2" charset="0"/>
                <a:sym typeface="Wingdings" panose="05000000000000000000" pitchFamily="2" charset="2"/>
              </a:rPr>
              <a:t>DemoMVCIDEM</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Creamos el paquete </a:t>
            </a:r>
            <a:r>
              <a:rPr lang="es-ES" sz="1200" dirty="0" err="1">
                <a:latin typeface="Titillium Web" panose="00000500000000000000" pitchFamily="2" charset="0"/>
                <a:sym typeface="Wingdings" panose="05000000000000000000" pitchFamily="2" charset="2"/>
              </a:rPr>
              <a:t>Entities</a:t>
            </a:r>
            <a:r>
              <a:rPr lang="es-ES" sz="1200" dirty="0">
                <a:latin typeface="Titillium Web" panose="00000500000000000000" pitchFamily="2" charset="0"/>
                <a:sym typeface="Wingdings" panose="05000000000000000000" pitchFamily="2" charset="2"/>
              </a:rPr>
              <a:t>.</a:t>
            </a: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Creamos la clase usuarios. Java</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En ella la definimos como una @Entity en este caso de </a:t>
            </a:r>
            <a:r>
              <a:rPr lang="es-ES" sz="1200" dirty="0" err="1">
                <a:latin typeface="Titillium Web" panose="00000500000000000000" pitchFamily="2" charset="0"/>
                <a:sym typeface="Wingdings" panose="05000000000000000000" pitchFamily="2" charset="2"/>
              </a:rPr>
              <a:t>jakarta.persistence.Entity</a:t>
            </a:r>
            <a:r>
              <a:rPr lang="es-ES" sz="1200" dirty="0">
                <a:latin typeface="Titillium Web" panose="00000500000000000000" pitchFamily="2" charset="0"/>
                <a:sym typeface="Wingdings" panose="05000000000000000000" pitchFamily="2" charset="2"/>
              </a:rPr>
              <a:t>.</a:t>
            </a:r>
          </a:p>
          <a:p>
            <a:pPr lvl="4"/>
            <a:endParaRPr lang="es-ES" sz="1200" dirty="0">
              <a:latin typeface="Titillium Web" panose="00000500000000000000" pitchFamily="2" charset="0"/>
              <a:sym typeface="Wingdings" panose="05000000000000000000" pitchFamily="2" charset="2"/>
            </a:endParaRPr>
          </a:p>
          <a:p>
            <a:pPr lvl="4"/>
            <a:r>
              <a:rPr lang="es-ES" sz="1200" dirty="0">
                <a:latin typeface="Titillium Web" panose="00000500000000000000" pitchFamily="2" charset="0"/>
                <a:sym typeface="Wingdings" panose="05000000000000000000" pitchFamily="2" charset="2"/>
              </a:rPr>
              <a:t>Generamos todos los </a:t>
            </a:r>
            <a:r>
              <a:rPr lang="es-ES" sz="1200" dirty="0" err="1">
                <a:latin typeface="Titillium Web" panose="00000500000000000000" pitchFamily="2" charset="0"/>
                <a:sym typeface="Wingdings" panose="05000000000000000000" pitchFamily="2" charset="2"/>
              </a:rPr>
              <a:t>getters</a:t>
            </a:r>
            <a:r>
              <a:rPr lang="es-ES" sz="1200" dirty="0">
                <a:latin typeface="Titillium Web" panose="00000500000000000000" pitchFamily="2" charset="0"/>
                <a:sym typeface="Wingdings" panose="05000000000000000000" pitchFamily="2" charset="2"/>
              </a:rPr>
              <a:t> y </a:t>
            </a:r>
            <a:r>
              <a:rPr lang="es-ES" sz="1200" dirty="0" err="1">
                <a:latin typeface="Titillium Web" panose="00000500000000000000" pitchFamily="2" charset="0"/>
                <a:sym typeface="Wingdings" panose="05000000000000000000" pitchFamily="2" charset="2"/>
              </a:rPr>
              <a:t>setters</a:t>
            </a:r>
            <a:r>
              <a:rPr lang="es-ES" sz="1200" dirty="0">
                <a:latin typeface="Titillium Web" panose="00000500000000000000" pitchFamily="2" charset="0"/>
                <a:sym typeface="Wingdings" panose="05000000000000000000" pitchFamily="2" charset="2"/>
              </a:rPr>
              <a:t>. De los campos que se muestran:</a:t>
            </a:r>
          </a:p>
          <a:p>
            <a:pPr lvl="4"/>
            <a:endParaRPr lang="es-ES" sz="1200" dirty="0">
              <a:latin typeface="Titillium Web" panose="00000500000000000000" pitchFamily="2" charset="0"/>
              <a:sym typeface="Wingdings" panose="05000000000000000000" pitchFamily="2" charset="2"/>
            </a:endParaRPr>
          </a:p>
          <a:p>
            <a:r>
              <a:rPr lang="nb-NO" sz="1200" b="0" dirty="0">
                <a:solidFill>
                  <a:srgbClr val="839496"/>
                </a:solidFill>
                <a:effectLst/>
                <a:latin typeface="Consolas" panose="020B0609020204030204" pitchFamily="49" charset="0"/>
              </a:rPr>
              <a:t>    </a:t>
            </a:r>
            <a:r>
              <a:rPr lang="nb-NO" sz="1200" b="1" dirty="0">
                <a:solidFill>
                  <a:srgbClr val="93A1A1"/>
                </a:solidFill>
                <a:effectLst/>
                <a:latin typeface="Consolas" panose="020B0609020204030204" pitchFamily="49" charset="0"/>
              </a:rPr>
              <a:t>private</a:t>
            </a:r>
            <a:r>
              <a:rPr lang="nb-NO" sz="1200" b="0" dirty="0">
                <a:solidFill>
                  <a:srgbClr val="839496"/>
                </a:solidFill>
                <a:effectLst/>
                <a:latin typeface="Consolas" panose="020B0609020204030204" pitchFamily="49" charset="0"/>
              </a:rPr>
              <a:t> </a:t>
            </a:r>
            <a:r>
              <a:rPr lang="nb-NO" sz="1200" b="0" dirty="0">
                <a:solidFill>
                  <a:srgbClr val="CB4B16"/>
                </a:solidFill>
                <a:effectLst/>
                <a:latin typeface="Consolas" panose="020B0609020204030204" pitchFamily="49" charset="0"/>
              </a:rPr>
              <a:t>String</a:t>
            </a:r>
            <a:r>
              <a:rPr lang="nb-NO" sz="1200" b="0" dirty="0">
                <a:solidFill>
                  <a:srgbClr val="839496"/>
                </a:solidFill>
                <a:effectLst/>
                <a:latin typeface="Consolas" panose="020B0609020204030204" pitchFamily="49" charset="0"/>
              </a:rPr>
              <a:t> </a:t>
            </a:r>
            <a:r>
              <a:rPr lang="nb-NO" sz="1200" b="0" dirty="0">
                <a:solidFill>
                  <a:srgbClr val="268BD2"/>
                </a:solidFill>
                <a:effectLst/>
                <a:latin typeface="Consolas" panose="020B0609020204030204" pitchFamily="49" charset="0"/>
              </a:rPr>
              <a:t>nombre</a:t>
            </a:r>
            <a:r>
              <a:rPr lang="nb-NO" sz="1200" b="0" dirty="0">
                <a:solidFill>
                  <a:srgbClr val="839496"/>
                </a:solidFill>
                <a:effectLst/>
                <a:latin typeface="Consolas" panose="020B0609020204030204" pitchFamily="49" charset="0"/>
              </a:rPr>
              <a:t>;</a:t>
            </a:r>
          </a:p>
          <a:p>
            <a:r>
              <a:rPr lang="nb-NO" sz="1200" b="0" dirty="0">
                <a:solidFill>
                  <a:srgbClr val="839496"/>
                </a:solidFill>
                <a:effectLst/>
                <a:latin typeface="Consolas" panose="020B0609020204030204" pitchFamily="49" charset="0"/>
              </a:rPr>
              <a:t>    </a:t>
            </a:r>
            <a:r>
              <a:rPr lang="nb-NO" sz="1200" b="1" dirty="0">
                <a:solidFill>
                  <a:srgbClr val="93A1A1"/>
                </a:solidFill>
                <a:effectLst/>
                <a:latin typeface="Consolas" panose="020B0609020204030204" pitchFamily="49" charset="0"/>
              </a:rPr>
              <a:t>private</a:t>
            </a:r>
            <a:r>
              <a:rPr lang="nb-NO" sz="1200" b="0" dirty="0">
                <a:solidFill>
                  <a:srgbClr val="839496"/>
                </a:solidFill>
                <a:effectLst/>
                <a:latin typeface="Consolas" panose="020B0609020204030204" pitchFamily="49" charset="0"/>
              </a:rPr>
              <a:t> </a:t>
            </a:r>
            <a:r>
              <a:rPr lang="nb-NO" sz="1200" b="0" dirty="0">
                <a:solidFill>
                  <a:srgbClr val="CB4B16"/>
                </a:solidFill>
                <a:effectLst/>
                <a:latin typeface="Consolas" panose="020B0609020204030204" pitchFamily="49" charset="0"/>
              </a:rPr>
              <a:t>String</a:t>
            </a:r>
            <a:r>
              <a:rPr lang="nb-NO" sz="1200" b="0" dirty="0">
                <a:solidFill>
                  <a:srgbClr val="839496"/>
                </a:solidFill>
                <a:effectLst/>
                <a:latin typeface="Consolas" panose="020B0609020204030204" pitchFamily="49" charset="0"/>
              </a:rPr>
              <a:t> </a:t>
            </a:r>
            <a:r>
              <a:rPr lang="nb-NO" sz="1200" b="0" dirty="0">
                <a:solidFill>
                  <a:srgbClr val="268BD2"/>
                </a:solidFill>
                <a:effectLst/>
                <a:latin typeface="Consolas" panose="020B0609020204030204" pitchFamily="49" charset="0"/>
              </a:rPr>
              <a:t>apellido</a:t>
            </a:r>
            <a:r>
              <a:rPr lang="nb-NO" sz="1200" b="0" dirty="0">
                <a:solidFill>
                  <a:srgbClr val="839496"/>
                </a:solidFill>
                <a:effectLst/>
                <a:latin typeface="Consolas" panose="020B0609020204030204" pitchFamily="49" charset="0"/>
              </a:rPr>
              <a:t>;</a:t>
            </a:r>
          </a:p>
          <a:p>
            <a:r>
              <a:rPr lang="nb-NO" sz="1200" b="0" dirty="0">
                <a:solidFill>
                  <a:srgbClr val="839496"/>
                </a:solidFill>
                <a:effectLst/>
                <a:latin typeface="Consolas" panose="020B0609020204030204" pitchFamily="49" charset="0"/>
              </a:rPr>
              <a:t>    </a:t>
            </a:r>
            <a:r>
              <a:rPr lang="nb-NO" sz="1200" b="1" dirty="0">
                <a:solidFill>
                  <a:srgbClr val="93A1A1"/>
                </a:solidFill>
                <a:effectLst/>
                <a:latin typeface="Consolas" panose="020B0609020204030204" pitchFamily="49" charset="0"/>
              </a:rPr>
              <a:t>private</a:t>
            </a:r>
            <a:r>
              <a:rPr lang="nb-NO" sz="1200" b="0" dirty="0">
                <a:solidFill>
                  <a:srgbClr val="839496"/>
                </a:solidFill>
                <a:effectLst/>
                <a:latin typeface="Consolas" panose="020B0609020204030204" pitchFamily="49" charset="0"/>
              </a:rPr>
              <a:t> </a:t>
            </a:r>
            <a:r>
              <a:rPr lang="nb-NO" sz="1200" b="0" dirty="0">
                <a:solidFill>
                  <a:srgbClr val="CB4B16"/>
                </a:solidFill>
                <a:effectLst/>
                <a:latin typeface="Consolas" panose="020B0609020204030204" pitchFamily="49" charset="0"/>
              </a:rPr>
              <a:t>String</a:t>
            </a:r>
            <a:r>
              <a:rPr lang="nb-NO" sz="1200" b="0" dirty="0">
                <a:solidFill>
                  <a:srgbClr val="839496"/>
                </a:solidFill>
                <a:effectLst/>
                <a:latin typeface="Consolas" panose="020B0609020204030204" pitchFamily="49" charset="0"/>
              </a:rPr>
              <a:t> </a:t>
            </a:r>
            <a:r>
              <a:rPr lang="nb-NO" sz="1200" b="0" dirty="0">
                <a:solidFill>
                  <a:srgbClr val="268BD2"/>
                </a:solidFill>
                <a:effectLst/>
                <a:latin typeface="Consolas" panose="020B0609020204030204" pitchFamily="49" charset="0"/>
              </a:rPr>
              <a:t>dni</a:t>
            </a:r>
            <a:r>
              <a:rPr lang="nb-NO" sz="1200" b="0" dirty="0">
                <a:solidFill>
                  <a:srgbClr val="839496"/>
                </a:solidFill>
                <a:effectLst/>
                <a:latin typeface="Consolas" panose="020B0609020204030204" pitchFamily="49" charset="0"/>
              </a:rPr>
              <a:t>;</a:t>
            </a:r>
          </a:p>
          <a:p>
            <a:r>
              <a:rPr lang="nb-NO" sz="1200" b="0" dirty="0">
                <a:solidFill>
                  <a:srgbClr val="839496"/>
                </a:solidFill>
                <a:effectLst/>
                <a:latin typeface="Consolas" panose="020B0609020204030204" pitchFamily="49" charset="0"/>
              </a:rPr>
              <a:t>    </a:t>
            </a:r>
            <a:r>
              <a:rPr lang="nb-NO" sz="1200" b="1" dirty="0">
                <a:solidFill>
                  <a:srgbClr val="93A1A1"/>
                </a:solidFill>
                <a:effectLst/>
                <a:latin typeface="Consolas" panose="020B0609020204030204" pitchFamily="49" charset="0"/>
              </a:rPr>
              <a:t>private</a:t>
            </a:r>
            <a:r>
              <a:rPr lang="nb-NO" sz="1200" b="0" dirty="0">
                <a:solidFill>
                  <a:srgbClr val="839496"/>
                </a:solidFill>
                <a:effectLst/>
                <a:latin typeface="Consolas" panose="020B0609020204030204" pitchFamily="49" charset="0"/>
              </a:rPr>
              <a:t> </a:t>
            </a:r>
            <a:r>
              <a:rPr lang="nb-NO" sz="1200" b="1" dirty="0">
                <a:solidFill>
                  <a:srgbClr val="93A1A1"/>
                </a:solidFill>
                <a:effectLst/>
                <a:latin typeface="Consolas" panose="020B0609020204030204" pitchFamily="49" charset="0"/>
              </a:rPr>
              <a:t>int</a:t>
            </a:r>
            <a:r>
              <a:rPr lang="nb-NO" sz="1200" b="0" dirty="0">
                <a:solidFill>
                  <a:srgbClr val="839496"/>
                </a:solidFill>
                <a:effectLst/>
                <a:latin typeface="Consolas" panose="020B0609020204030204" pitchFamily="49" charset="0"/>
              </a:rPr>
              <a:t> </a:t>
            </a:r>
            <a:r>
              <a:rPr lang="nb-NO" sz="1200" b="0" dirty="0">
                <a:solidFill>
                  <a:srgbClr val="268BD2"/>
                </a:solidFill>
                <a:effectLst/>
                <a:latin typeface="Consolas" panose="020B0609020204030204" pitchFamily="49" charset="0"/>
              </a:rPr>
              <a:t>edad</a:t>
            </a:r>
            <a:r>
              <a:rPr lang="nb-NO" sz="1200" b="0" dirty="0">
                <a:solidFill>
                  <a:srgbClr val="839496"/>
                </a:solidFill>
                <a:effectLst/>
                <a:latin typeface="Consolas" panose="020B0609020204030204" pitchFamily="49" charset="0"/>
              </a:rPr>
              <a:t>;</a:t>
            </a:r>
          </a:p>
          <a:p>
            <a:r>
              <a:rPr lang="nb-NO" sz="1200" b="0" dirty="0">
                <a:solidFill>
                  <a:srgbClr val="839496"/>
                </a:solidFill>
                <a:effectLst/>
                <a:latin typeface="Consolas" panose="020B0609020204030204" pitchFamily="49" charset="0"/>
              </a:rPr>
              <a:t>    </a:t>
            </a:r>
            <a:r>
              <a:rPr lang="nb-NO" sz="1200" b="1" dirty="0">
                <a:solidFill>
                  <a:srgbClr val="93A1A1"/>
                </a:solidFill>
                <a:effectLst/>
                <a:latin typeface="Consolas" panose="020B0609020204030204" pitchFamily="49" charset="0"/>
              </a:rPr>
              <a:t>private</a:t>
            </a:r>
            <a:r>
              <a:rPr lang="nb-NO" sz="1200" b="0" dirty="0">
                <a:solidFill>
                  <a:srgbClr val="839496"/>
                </a:solidFill>
                <a:effectLst/>
                <a:latin typeface="Consolas" panose="020B0609020204030204" pitchFamily="49" charset="0"/>
              </a:rPr>
              <a:t> </a:t>
            </a:r>
            <a:r>
              <a:rPr lang="nb-NO" sz="1200" b="0" dirty="0">
                <a:solidFill>
                  <a:srgbClr val="CB4B16"/>
                </a:solidFill>
                <a:effectLst/>
                <a:latin typeface="Consolas" panose="020B0609020204030204" pitchFamily="49" charset="0"/>
              </a:rPr>
              <a:t>String</a:t>
            </a:r>
            <a:r>
              <a:rPr lang="nb-NO" sz="1200" b="0" dirty="0">
                <a:solidFill>
                  <a:srgbClr val="839496"/>
                </a:solidFill>
                <a:effectLst/>
                <a:latin typeface="Consolas" panose="020B0609020204030204" pitchFamily="49" charset="0"/>
              </a:rPr>
              <a:t> </a:t>
            </a:r>
            <a:r>
              <a:rPr lang="nb-NO" sz="1200" b="0" dirty="0">
                <a:solidFill>
                  <a:srgbClr val="268BD2"/>
                </a:solidFill>
                <a:effectLst/>
                <a:latin typeface="Consolas" panose="020B0609020204030204" pitchFamily="49" charset="0"/>
              </a:rPr>
              <a:t>email</a:t>
            </a:r>
            <a:r>
              <a:rPr lang="nb-NO" sz="1200" b="0" dirty="0">
                <a:solidFill>
                  <a:srgbClr val="839496"/>
                </a:solidFill>
                <a:effectLst/>
                <a:latin typeface="Consolas" panose="020B0609020204030204" pitchFamily="49" charset="0"/>
              </a:rPr>
              <a:t>;</a:t>
            </a:r>
          </a:p>
          <a:p>
            <a:r>
              <a:rPr lang="nb-NO" sz="1200" b="0" dirty="0">
                <a:solidFill>
                  <a:srgbClr val="839496"/>
                </a:solidFill>
                <a:effectLst/>
                <a:latin typeface="Consolas" panose="020B0609020204030204" pitchFamily="49" charset="0"/>
              </a:rPr>
              <a:t>    </a:t>
            </a:r>
            <a:r>
              <a:rPr lang="nb-NO" sz="1200" b="1" dirty="0">
                <a:solidFill>
                  <a:srgbClr val="93A1A1"/>
                </a:solidFill>
                <a:effectLst/>
                <a:latin typeface="Consolas" panose="020B0609020204030204" pitchFamily="49" charset="0"/>
              </a:rPr>
              <a:t>private</a:t>
            </a:r>
            <a:r>
              <a:rPr lang="nb-NO" sz="1200" b="0" dirty="0">
                <a:solidFill>
                  <a:srgbClr val="839496"/>
                </a:solidFill>
                <a:effectLst/>
                <a:latin typeface="Consolas" panose="020B0609020204030204" pitchFamily="49" charset="0"/>
              </a:rPr>
              <a:t> </a:t>
            </a:r>
            <a:r>
              <a:rPr lang="nb-NO" sz="1200" b="0" dirty="0">
                <a:solidFill>
                  <a:srgbClr val="CB4B16"/>
                </a:solidFill>
                <a:effectLst/>
                <a:latin typeface="Consolas" panose="020B0609020204030204" pitchFamily="49" charset="0"/>
              </a:rPr>
              <a:t>String</a:t>
            </a:r>
            <a:r>
              <a:rPr lang="nb-NO" sz="1200" b="0" dirty="0">
                <a:solidFill>
                  <a:srgbClr val="839496"/>
                </a:solidFill>
                <a:effectLst/>
                <a:latin typeface="Consolas" panose="020B0609020204030204" pitchFamily="49" charset="0"/>
              </a:rPr>
              <a:t> </a:t>
            </a:r>
            <a:r>
              <a:rPr lang="nb-NO" sz="1200" b="0" dirty="0">
                <a:solidFill>
                  <a:srgbClr val="268BD2"/>
                </a:solidFill>
                <a:effectLst/>
                <a:latin typeface="Consolas" panose="020B0609020204030204" pitchFamily="49" charset="0"/>
              </a:rPr>
              <a:t>password</a:t>
            </a:r>
            <a:r>
              <a:rPr lang="nb-NO" sz="1200" b="0" dirty="0">
                <a:solidFill>
                  <a:srgbClr val="839496"/>
                </a:solidFill>
                <a:effectLst/>
                <a:latin typeface="Consolas" panose="020B0609020204030204" pitchFamily="49" charset="0"/>
              </a:rPr>
              <a:t>;</a:t>
            </a:r>
          </a:p>
          <a:p>
            <a:r>
              <a:rPr lang="nb-NO" sz="1200" b="0" dirty="0">
                <a:solidFill>
                  <a:srgbClr val="839496"/>
                </a:solidFill>
                <a:effectLst/>
                <a:latin typeface="Consolas" panose="020B0609020204030204" pitchFamily="49" charset="0"/>
              </a:rPr>
              <a:t>    </a:t>
            </a:r>
            <a:r>
              <a:rPr lang="nb-NO" sz="1200" b="1" dirty="0">
                <a:solidFill>
                  <a:srgbClr val="93A1A1"/>
                </a:solidFill>
                <a:effectLst/>
                <a:latin typeface="Consolas" panose="020B0609020204030204" pitchFamily="49" charset="0"/>
              </a:rPr>
              <a:t>private</a:t>
            </a:r>
            <a:r>
              <a:rPr lang="nb-NO" sz="1200" b="0" dirty="0">
                <a:solidFill>
                  <a:srgbClr val="839496"/>
                </a:solidFill>
                <a:effectLst/>
                <a:latin typeface="Consolas" panose="020B0609020204030204" pitchFamily="49" charset="0"/>
              </a:rPr>
              <a:t> </a:t>
            </a:r>
            <a:r>
              <a:rPr lang="nb-NO" sz="1200" b="0" dirty="0">
                <a:solidFill>
                  <a:srgbClr val="CB4B16"/>
                </a:solidFill>
                <a:effectLst/>
                <a:latin typeface="Consolas" panose="020B0609020204030204" pitchFamily="49" charset="0"/>
              </a:rPr>
              <a:t>String</a:t>
            </a:r>
            <a:r>
              <a:rPr lang="nb-NO" sz="1200" b="0" dirty="0">
                <a:solidFill>
                  <a:srgbClr val="839496"/>
                </a:solidFill>
                <a:effectLst/>
                <a:latin typeface="Consolas" panose="020B0609020204030204" pitchFamily="49" charset="0"/>
              </a:rPr>
              <a:t> </a:t>
            </a:r>
            <a:r>
              <a:rPr lang="nb-NO" sz="1200" b="0" dirty="0">
                <a:solidFill>
                  <a:srgbClr val="268BD2"/>
                </a:solidFill>
                <a:effectLst/>
                <a:latin typeface="Consolas" panose="020B0609020204030204" pitchFamily="49" charset="0"/>
              </a:rPr>
              <a:t>seguro</a:t>
            </a:r>
            <a:r>
              <a:rPr lang="nb-NO" sz="1200" b="0" dirty="0">
                <a:solidFill>
                  <a:srgbClr val="839496"/>
                </a:solidFill>
                <a:effectLst/>
                <a:latin typeface="Consolas" panose="020B0609020204030204" pitchFamily="49" charset="0"/>
              </a:rPr>
              <a:t>;</a:t>
            </a:r>
          </a:p>
          <a:p>
            <a:r>
              <a:rPr lang="nb-NO" sz="1200" b="0" dirty="0">
                <a:solidFill>
                  <a:srgbClr val="839496"/>
                </a:solidFill>
                <a:effectLst/>
                <a:latin typeface="Consolas" panose="020B0609020204030204" pitchFamily="49" charset="0"/>
              </a:rPr>
              <a:t>    </a:t>
            </a:r>
            <a:r>
              <a:rPr lang="nb-NO" sz="1200" b="1" dirty="0">
                <a:solidFill>
                  <a:srgbClr val="93A1A1"/>
                </a:solidFill>
                <a:effectLst/>
                <a:latin typeface="Consolas" panose="020B0609020204030204" pitchFamily="49" charset="0"/>
              </a:rPr>
              <a:t>private</a:t>
            </a:r>
            <a:r>
              <a:rPr lang="nb-NO" sz="1200" b="0" dirty="0">
                <a:solidFill>
                  <a:srgbClr val="839496"/>
                </a:solidFill>
                <a:effectLst/>
                <a:latin typeface="Consolas" panose="020B0609020204030204" pitchFamily="49" charset="0"/>
              </a:rPr>
              <a:t> </a:t>
            </a:r>
            <a:r>
              <a:rPr lang="nb-NO" sz="1200" b="0" dirty="0">
                <a:solidFill>
                  <a:srgbClr val="CB4B16"/>
                </a:solidFill>
                <a:effectLst/>
                <a:latin typeface="Consolas" panose="020B0609020204030204" pitchFamily="49" charset="0"/>
              </a:rPr>
              <a:t>String</a:t>
            </a:r>
            <a:r>
              <a:rPr lang="nb-NO" sz="1200" b="0" dirty="0">
                <a:solidFill>
                  <a:srgbClr val="839496"/>
                </a:solidFill>
                <a:effectLst/>
                <a:latin typeface="Consolas" panose="020B0609020204030204" pitchFamily="49" charset="0"/>
              </a:rPr>
              <a:t> </a:t>
            </a:r>
            <a:r>
              <a:rPr lang="nb-NO" sz="1200" b="0" dirty="0">
                <a:solidFill>
                  <a:srgbClr val="268BD2"/>
                </a:solidFill>
                <a:effectLst/>
                <a:latin typeface="Consolas" panose="020B0609020204030204" pitchFamily="49" charset="0"/>
              </a:rPr>
              <a:t>numPoliza</a:t>
            </a:r>
            <a:r>
              <a:rPr lang="nb-NO" sz="1200" b="0" dirty="0">
                <a:solidFill>
                  <a:srgbClr val="839496"/>
                </a:solidFill>
                <a:effectLst/>
                <a:latin typeface="Consolas" panose="020B0609020204030204" pitchFamily="49" charset="0"/>
              </a:rPr>
              <a:t>;</a:t>
            </a:r>
          </a:p>
          <a:p>
            <a:pPr lvl="4"/>
            <a:endParaRPr lang="es-ES" sz="1200" dirty="0">
              <a:latin typeface="Titillium Web" panose="00000500000000000000" pitchFamily="2" charset="0"/>
              <a:sym typeface="Wingdings" panose="05000000000000000000" pitchFamily="2" charset="2"/>
            </a:endParaRPr>
          </a:p>
          <a:p>
            <a:pPr marL="2457450" lvl="5"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Añadimos @Table Indicando a la tabla a la cual pertenece. Aunque este parámetro es opcional.</a:t>
            </a: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Recordar que implemente  la interfaz </a:t>
            </a:r>
            <a:r>
              <a:rPr lang="es-ES" sz="1200" dirty="0" err="1">
                <a:latin typeface="Titillium Web" panose="00000500000000000000" pitchFamily="2" charset="0"/>
                <a:sym typeface="Wingdings" panose="05000000000000000000" pitchFamily="2" charset="2"/>
              </a:rPr>
              <a:t>Serializable</a:t>
            </a:r>
            <a:r>
              <a:rPr lang="es-ES" sz="1200" dirty="0">
                <a:latin typeface="Titillium Web" panose="00000500000000000000" pitchFamily="2" charset="0"/>
                <a:sym typeface="Wingdings" panose="05000000000000000000" pitchFamily="2" charset="2"/>
              </a:rPr>
              <a:t> Para poder transformarlo de un objeto en una secuencia.</a:t>
            </a: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Generamos el constructor de los campos. Es obligatorio para JPA si tenemos un constructor con campos, tener también un constructor vacío. En este caso estamos obligados por </a:t>
            </a:r>
            <a:r>
              <a:rPr lang="es-ES" sz="1200" dirty="0" err="1">
                <a:latin typeface="Titillium Web" panose="00000500000000000000" pitchFamily="2" charset="0"/>
                <a:sym typeface="Wingdings" panose="05000000000000000000" pitchFamily="2" charset="2"/>
              </a:rPr>
              <a:t>Hibernate</a:t>
            </a:r>
            <a:r>
              <a:rPr lang="es-ES" sz="1200" dirty="0">
                <a:latin typeface="Titillium Web" panose="00000500000000000000" pitchFamily="2" charset="0"/>
                <a:sym typeface="Wingdings" panose="05000000000000000000" pitchFamily="2" charset="2"/>
              </a:rPr>
              <a:t>, sino podríamos trabajar sin constructores. </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	</a:t>
            </a:r>
          </a:p>
          <a:p>
            <a:pPr lvl="3"/>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609F9293-7FFE-8925-6AAF-695EB8E049A2}"/>
              </a:ext>
            </a:extLst>
          </p:cNvPr>
          <p:cNvPicPr>
            <a:picLocks noChangeAspect="1"/>
          </p:cNvPicPr>
          <p:nvPr/>
        </p:nvPicPr>
        <p:blipFill>
          <a:blip r:embed="rId5"/>
          <a:stretch>
            <a:fillRect/>
          </a:stretch>
        </p:blipFill>
        <p:spPr>
          <a:xfrm>
            <a:off x="5612721" y="1118992"/>
            <a:ext cx="3153215" cy="6668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Imagen 9">
            <a:extLst>
              <a:ext uri="{FF2B5EF4-FFF2-40B4-BE49-F238E27FC236}">
                <a16:creationId xmlns:a16="http://schemas.microsoft.com/office/drawing/2014/main" id="{5142795E-BB68-4376-4E65-B1070B65981B}"/>
              </a:ext>
            </a:extLst>
          </p:cNvPr>
          <p:cNvPicPr>
            <a:picLocks noChangeAspect="1"/>
          </p:cNvPicPr>
          <p:nvPr/>
        </p:nvPicPr>
        <p:blipFill>
          <a:blip r:embed="rId6"/>
          <a:stretch>
            <a:fillRect/>
          </a:stretch>
        </p:blipFill>
        <p:spPr>
          <a:xfrm>
            <a:off x="9475220" y="989894"/>
            <a:ext cx="2381582" cy="466790"/>
          </a:xfrm>
          <a:prstGeom prst="rect">
            <a:avLst/>
          </a:prstGeom>
        </p:spPr>
      </p:pic>
      <p:pic>
        <p:nvPicPr>
          <p:cNvPr id="14" name="Imagen 13">
            <a:extLst>
              <a:ext uri="{FF2B5EF4-FFF2-40B4-BE49-F238E27FC236}">
                <a16:creationId xmlns:a16="http://schemas.microsoft.com/office/drawing/2014/main" id="{EBAA8105-036B-77E1-19B9-A0602CFFD437}"/>
              </a:ext>
            </a:extLst>
          </p:cNvPr>
          <p:cNvPicPr>
            <a:picLocks noChangeAspect="1"/>
          </p:cNvPicPr>
          <p:nvPr/>
        </p:nvPicPr>
        <p:blipFill>
          <a:blip r:embed="rId7"/>
          <a:stretch>
            <a:fillRect/>
          </a:stretch>
        </p:blipFill>
        <p:spPr>
          <a:xfrm>
            <a:off x="6551941" y="1915644"/>
            <a:ext cx="5268060" cy="1028844"/>
          </a:xfrm>
          <a:prstGeom prst="rect">
            <a:avLst/>
          </a:prstGeom>
        </p:spPr>
      </p:pic>
      <p:sp>
        <p:nvSpPr>
          <p:cNvPr id="16" name="CuadroTexto 15">
            <a:extLst>
              <a:ext uri="{FF2B5EF4-FFF2-40B4-BE49-F238E27FC236}">
                <a16:creationId xmlns:a16="http://schemas.microsoft.com/office/drawing/2014/main" id="{809F59EB-8EF8-1F8D-7313-2729B6B06691}"/>
              </a:ext>
            </a:extLst>
          </p:cNvPr>
          <p:cNvSpPr txBox="1"/>
          <p:nvPr/>
        </p:nvSpPr>
        <p:spPr>
          <a:xfrm>
            <a:off x="6326409" y="3808469"/>
            <a:ext cx="5268061" cy="276999"/>
          </a:xfrm>
          <a:prstGeom prst="rect">
            <a:avLst/>
          </a:prstGeom>
          <a:noFill/>
        </p:spPr>
        <p:txBody>
          <a:bodyPr wrap="square">
            <a:spAutoFit/>
          </a:bodyPr>
          <a:lstStyle/>
          <a:p>
            <a:r>
              <a:rPr lang="en-US" sz="1200" b="0" dirty="0">
                <a:solidFill>
                  <a:srgbClr val="839496"/>
                </a:solidFill>
                <a:effectLst/>
                <a:latin typeface="Consolas" panose="020B0609020204030204" pitchFamily="49" charset="0"/>
              </a:rPr>
              <a:t>  </a:t>
            </a:r>
            <a:r>
              <a:rPr lang="en-US" sz="1200" b="1" dirty="0">
                <a:solidFill>
                  <a:srgbClr val="93A1A1"/>
                </a:solidFill>
                <a:effectLst/>
                <a:latin typeface="Consolas" panose="020B0609020204030204" pitchFamily="49" charset="0"/>
              </a:rPr>
              <a:t>private</a:t>
            </a:r>
            <a:r>
              <a:rPr lang="en-US" sz="1200" b="0" dirty="0">
                <a:solidFill>
                  <a:srgbClr val="839496"/>
                </a:solidFill>
                <a:effectLst/>
                <a:latin typeface="Consolas" panose="020B0609020204030204" pitchFamily="49" charset="0"/>
              </a:rPr>
              <a:t> </a:t>
            </a:r>
            <a:r>
              <a:rPr lang="en-US" sz="1200" b="1" dirty="0">
                <a:solidFill>
                  <a:srgbClr val="93A1A1"/>
                </a:solidFill>
                <a:effectLst/>
                <a:latin typeface="Consolas" panose="020B0609020204030204" pitchFamily="49" charset="0"/>
              </a:rPr>
              <a:t>static</a:t>
            </a:r>
            <a:r>
              <a:rPr lang="en-US" sz="1200" b="0" dirty="0">
                <a:solidFill>
                  <a:srgbClr val="839496"/>
                </a:solidFill>
                <a:effectLst/>
                <a:latin typeface="Consolas" panose="020B0609020204030204" pitchFamily="49" charset="0"/>
              </a:rPr>
              <a:t> </a:t>
            </a:r>
            <a:r>
              <a:rPr lang="en-US" sz="1200" b="1" dirty="0">
                <a:solidFill>
                  <a:srgbClr val="93A1A1"/>
                </a:solidFill>
                <a:effectLst/>
                <a:latin typeface="Consolas" panose="020B0609020204030204" pitchFamily="49" charset="0"/>
              </a:rPr>
              <a:t>final</a:t>
            </a:r>
            <a:r>
              <a:rPr lang="en-US" sz="1200" b="0" dirty="0">
                <a:solidFill>
                  <a:srgbClr val="839496"/>
                </a:solidFill>
                <a:effectLst/>
                <a:latin typeface="Consolas" panose="020B0609020204030204" pitchFamily="49" charset="0"/>
              </a:rPr>
              <a:t> </a:t>
            </a:r>
            <a:r>
              <a:rPr lang="en-US" sz="1200" b="1" dirty="0">
                <a:solidFill>
                  <a:srgbClr val="93A1A1"/>
                </a:solidFill>
                <a:effectLst/>
                <a:latin typeface="Consolas" panose="020B0609020204030204" pitchFamily="49" charset="0"/>
              </a:rPr>
              <a:t>long</a:t>
            </a:r>
            <a:r>
              <a:rPr lang="en-US" sz="1200" b="0" dirty="0">
                <a:solidFill>
                  <a:srgbClr val="839496"/>
                </a:solidFill>
                <a:effectLst/>
                <a:latin typeface="Consolas" panose="020B0609020204030204" pitchFamily="49" charset="0"/>
              </a:rPr>
              <a:t> </a:t>
            </a:r>
            <a:r>
              <a:rPr lang="en-US" sz="1200" b="0" dirty="0" err="1">
                <a:solidFill>
                  <a:srgbClr val="268BD2"/>
                </a:solidFill>
                <a:effectLst/>
                <a:latin typeface="Consolas" panose="020B0609020204030204" pitchFamily="49" charset="0"/>
              </a:rPr>
              <a:t>serialVersionUID</a:t>
            </a:r>
            <a:r>
              <a:rPr lang="en-US" sz="1200" b="0" dirty="0">
                <a:solidFill>
                  <a:srgbClr val="839496"/>
                </a:solidFill>
                <a:effectLst/>
                <a:latin typeface="Consolas" panose="020B0609020204030204" pitchFamily="49" charset="0"/>
              </a:rPr>
              <a:t> </a:t>
            </a:r>
            <a:r>
              <a:rPr lang="en-US" sz="1200" b="0" dirty="0">
                <a:solidFill>
                  <a:srgbClr val="859900"/>
                </a:solidFill>
                <a:effectLst/>
                <a:latin typeface="Consolas" panose="020B0609020204030204" pitchFamily="49" charset="0"/>
              </a:rPr>
              <a:t>=</a:t>
            </a:r>
            <a:r>
              <a:rPr lang="en-US" sz="1200" b="0" dirty="0">
                <a:solidFill>
                  <a:srgbClr val="839496"/>
                </a:solidFill>
                <a:effectLst/>
                <a:latin typeface="Consolas" panose="020B0609020204030204" pitchFamily="49" charset="0"/>
              </a:rPr>
              <a:t> </a:t>
            </a:r>
            <a:r>
              <a:rPr lang="en-US" sz="1200" b="0" dirty="0">
                <a:solidFill>
                  <a:srgbClr val="D33682"/>
                </a:solidFill>
                <a:effectLst/>
                <a:latin typeface="Consolas" panose="020B0609020204030204" pitchFamily="49" charset="0"/>
              </a:rPr>
              <a:t>1L</a:t>
            </a:r>
            <a:r>
              <a:rPr lang="en-US" sz="1200" b="0" dirty="0">
                <a:solidFill>
                  <a:srgbClr val="839496"/>
                </a:solidFill>
                <a:effectLst/>
                <a:latin typeface="Consolas" panose="020B0609020204030204" pitchFamily="49" charset="0"/>
              </a:rPr>
              <a:t>;</a:t>
            </a:r>
          </a:p>
        </p:txBody>
      </p:sp>
      <p:sp>
        <p:nvSpPr>
          <p:cNvPr id="2" name="CuadroTexto 1">
            <a:extLst>
              <a:ext uri="{FF2B5EF4-FFF2-40B4-BE49-F238E27FC236}">
                <a16:creationId xmlns:a16="http://schemas.microsoft.com/office/drawing/2014/main" id="{9C4BAE21-5EB9-0862-A88A-6B93FEBC0E05}"/>
              </a:ext>
            </a:extLst>
          </p:cNvPr>
          <p:cNvSpPr txBox="1"/>
          <p:nvPr/>
        </p:nvSpPr>
        <p:spPr>
          <a:xfrm>
            <a:off x="7956598"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DemoMVCIDEM</a:t>
            </a:r>
            <a:endParaRPr lang="es-ES" sz="1800" dirty="0">
              <a:latin typeface="Titillium Web" panose="00000500000000000000" pitchFamily="2" charset="0"/>
              <a:sym typeface="Wingdings" panose="05000000000000000000" pitchFamily="2" charset="2"/>
            </a:endParaRPr>
          </a:p>
        </p:txBody>
      </p:sp>
    </p:spTree>
    <p:extLst>
      <p:ext uri="{BB962C8B-B14F-4D97-AF65-F5344CB8AC3E}">
        <p14:creationId xmlns:p14="http://schemas.microsoft.com/office/powerpoint/2010/main" val="2199618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3B55395C-1E46-7D7B-A131-18924C3DA0BA}"/>
              </a:ext>
            </a:extLst>
          </p:cNvPr>
          <p:cNvSpPr txBox="1"/>
          <p:nvPr/>
        </p:nvSpPr>
        <p:spPr>
          <a:xfrm>
            <a:off x="1072744" y="1942259"/>
            <a:ext cx="9079954" cy="11356955"/>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4: </a:t>
            </a:r>
            <a:r>
              <a:rPr lang="es-ES" sz="1200" dirty="0" err="1">
                <a:latin typeface="Titillium Web" panose="00000500000000000000" pitchFamily="2" charset="0"/>
                <a:sym typeface="Wingdings" panose="05000000000000000000" pitchFamily="2" charset="2"/>
              </a:rPr>
              <a:t>DemoMVCIDEM</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Creamos el paquete </a:t>
            </a:r>
            <a:r>
              <a:rPr lang="es-ES" sz="1200" dirty="0" err="1">
                <a:latin typeface="Titillium Web" panose="00000500000000000000" pitchFamily="2" charset="0"/>
                <a:sym typeface="Wingdings" panose="05000000000000000000" pitchFamily="2" charset="2"/>
              </a:rPr>
              <a:t>Entities</a:t>
            </a:r>
            <a:r>
              <a:rPr lang="es-ES" sz="1200" dirty="0">
                <a:latin typeface="Titillium Web" panose="00000500000000000000" pitchFamily="2" charset="0"/>
                <a:sym typeface="Wingdings" panose="05000000000000000000" pitchFamily="2" charset="2"/>
              </a:rPr>
              <a:t>.</a:t>
            </a: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Importante marcar  nuestra clave privada de la tabla dentro del campo:</a:t>
            </a: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Para ello haremos uso de :</a:t>
            </a: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	Anotación @Id</a:t>
            </a:r>
          </a:p>
          <a:p>
            <a:pPr lvl="3"/>
            <a:r>
              <a:rPr lang="es-ES" sz="1200" dirty="0">
                <a:latin typeface="Titillium Web" panose="00000500000000000000" pitchFamily="2" charset="0"/>
                <a:sym typeface="Wingdings" panose="05000000000000000000" pitchFamily="2" charset="2"/>
              </a:rPr>
              <a:t>		       @GeneratedValue</a:t>
            </a:r>
          </a:p>
          <a:p>
            <a:pPr lvl="3"/>
            <a:r>
              <a:rPr lang="es-ES" sz="1200" dirty="0">
                <a:latin typeface="Titillium Web" panose="00000500000000000000" pitchFamily="2" charset="0"/>
                <a:sym typeface="Wingdings" panose="05000000000000000000" pitchFamily="2" charset="2"/>
              </a:rPr>
              <a:t>	                     @Column</a:t>
            </a:r>
          </a:p>
          <a:p>
            <a:pPr lvl="3"/>
            <a:r>
              <a:rPr lang="es-ES" sz="1200" dirty="0">
                <a:latin typeface="Titillium Web" panose="00000500000000000000" pitchFamily="2" charset="0"/>
                <a:sym typeface="Wingdings" panose="05000000000000000000" pitchFamily="2" charset="2"/>
              </a:rPr>
              <a:t>	</a:t>
            </a:r>
          </a:p>
          <a:p>
            <a:r>
              <a:rPr lang="nb-NO" sz="1200" b="0" dirty="0">
                <a:solidFill>
                  <a:srgbClr val="839496"/>
                </a:solidFill>
                <a:effectLst/>
                <a:latin typeface="Consolas" panose="020B0609020204030204" pitchFamily="49" charset="0"/>
              </a:rPr>
              <a:t>  				@Id</a:t>
            </a:r>
            <a:r>
              <a:rPr lang="nb-NO" sz="1200" b="0" dirty="0">
                <a:solidFill>
                  <a:srgbClr val="839496"/>
                </a:solidFill>
                <a:effectLst/>
                <a:latin typeface="Consolas" panose="020B0609020204030204" pitchFamily="49" charset="0"/>
                <a:sym typeface="Wingdings" panose="05000000000000000000" pitchFamily="2" charset="2"/>
              </a:rPr>
              <a:t> Indica que es la clave principal de la entidad.</a:t>
            </a:r>
          </a:p>
          <a:p>
            <a:r>
              <a:rPr lang="nb-NO" sz="1200" b="0" dirty="0">
                <a:solidFill>
                  <a:srgbClr val="839496"/>
                </a:solidFill>
                <a:effectLst/>
                <a:latin typeface="Consolas" panose="020B0609020204030204" pitchFamily="49" charset="0"/>
              </a:rPr>
              <a:t>				@GeneratedValue</a:t>
            </a:r>
            <a:r>
              <a:rPr lang="nb-NO" sz="1200" b="0" dirty="0">
                <a:solidFill>
                  <a:srgbClr val="839496"/>
                </a:solidFill>
                <a:effectLst/>
                <a:latin typeface="Consolas" panose="020B0609020204030204" pitchFamily="49" charset="0"/>
                <a:sym typeface="Wingdings" panose="05000000000000000000" pitchFamily="2" charset="2"/>
              </a:rPr>
              <a:t> Para generar de manera automatica el valor de la clave principal.</a:t>
            </a:r>
          </a:p>
          <a:p>
            <a:r>
              <a:rPr lang="nb-NO" sz="1200" dirty="0">
                <a:solidFill>
                  <a:srgbClr val="839496"/>
                </a:solidFill>
                <a:latin typeface="Consolas" panose="020B0609020204030204" pitchFamily="49" charset="0"/>
                <a:sym typeface="Wingdings" panose="05000000000000000000" pitchFamily="2" charset="2"/>
              </a:rPr>
              <a:t>					Tenemos 4 valores: AUTO(DEFECTO), IDENTIDAD, SECUENCIA Y TABLA</a:t>
            </a:r>
          </a:p>
          <a:p>
            <a:endParaRPr lang="nb-NO" sz="1200" dirty="0">
              <a:solidFill>
                <a:srgbClr val="839496"/>
              </a:solidFill>
              <a:latin typeface="Consolas" panose="020B0609020204030204" pitchFamily="49" charset="0"/>
              <a:sym typeface="Wingdings" panose="05000000000000000000" pitchFamily="2" charset="2"/>
            </a:endParaRPr>
          </a:p>
          <a:p>
            <a:r>
              <a:rPr lang="nb-NO" sz="1200" dirty="0">
                <a:solidFill>
                  <a:srgbClr val="839496"/>
                </a:solidFill>
                <a:latin typeface="Consolas" panose="020B0609020204030204" pitchFamily="49" charset="0"/>
                <a:sym typeface="Wingdings" panose="05000000000000000000" pitchFamily="2" charset="2"/>
              </a:rPr>
              <a:t>					</a:t>
            </a:r>
            <a:r>
              <a:rPr lang="nb-NO" sz="1200" dirty="0">
                <a:solidFill>
                  <a:srgbClr val="839496"/>
                </a:solidFill>
                <a:latin typeface="Consolas" panose="020B0609020204030204" pitchFamily="49" charset="0"/>
                <a:sym typeface="Wingdings" panose="05000000000000000000" pitchFamily="2" charset="2"/>
                <a:hlinkClick r:id="rId5"/>
              </a:rPr>
              <a:t>https://www.baeldung.com/hibernate-identifiers</a:t>
            </a:r>
            <a:endParaRPr lang="nb-NO" sz="1200" dirty="0">
              <a:solidFill>
                <a:srgbClr val="839496"/>
              </a:solidFill>
              <a:latin typeface="Consolas" panose="020B0609020204030204" pitchFamily="49" charset="0"/>
              <a:sym typeface="Wingdings" panose="05000000000000000000" pitchFamily="2" charset="2"/>
            </a:endParaRPr>
          </a:p>
          <a:p>
            <a:endParaRPr lang="nb-NO" sz="1200" dirty="0">
              <a:solidFill>
                <a:srgbClr val="839496"/>
              </a:solidFill>
              <a:latin typeface="Consolas" panose="020B0609020204030204" pitchFamily="49" charset="0"/>
              <a:sym typeface="Wingdings" panose="05000000000000000000" pitchFamily="2" charset="2"/>
            </a:endParaRPr>
          </a:p>
          <a:p>
            <a:r>
              <a:rPr lang="nb-NO" sz="1200" dirty="0">
                <a:solidFill>
                  <a:srgbClr val="839496"/>
                </a:solidFill>
                <a:latin typeface="Consolas" panose="020B0609020204030204" pitchFamily="49" charset="0"/>
                <a:sym typeface="Wingdings" panose="05000000000000000000" pitchFamily="2" charset="2"/>
              </a:rPr>
              <a:t>				@Column Sirve para agregar el nombre de la columnba en la tabla de una base de datos MySQL en particular. Lo usaremos siempre y cuando el campo y el nombre de la campo de la tabla sean distintos y podamos relacionar. </a:t>
            </a:r>
          </a:p>
          <a:p>
            <a:endParaRPr lang="nb-NO" sz="1200" dirty="0">
              <a:solidFill>
                <a:srgbClr val="839496"/>
              </a:solidFill>
              <a:latin typeface="Consolas" panose="020B0609020204030204" pitchFamily="49" charset="0"/>
              <a:sym typeface="Wingdings" panose="05000000000000000000" pitchFamily="2" charset="2"/>
            </a:endParaRPr>
          </a:p>
          <a:p>
            <a:r>
              <a:rPr lang="nb-NO" sz="1200" dirty="0">
                <a:solidFill>
                  <a:srgbClr val="839496"/>
                </a:solidFill>
                <a:latin typeface="Consolas" panose="020B0609020204030204" pitchFamily="49" charset="0"/>
                <a:sym typeface="Wingdings" panose="05000000000000000000" pitchFamily="2" charset="2"/>
              </a:rPr>
              <a:t>					</a:t>
            </a:r>
          </a:p>
          <a:p>
            <a:endParaRPr lang="nb-NO" sz="1200" b="0" dirty="0">
              <a:solidFill>
                <a:srgbClr val="839496"/>
              </a:solidFill>
              <a:effectLst/>
              <a:latin typeface="Consolas" panose="020B0609020204030204" pitchFamily="49" charset="0"/>
              <a:sym typeface="Wingdings" panose="05000000000000000000" pitchFamily="2" charset="2"/>
            </a:endParaRPr>
          </a:p>
          <a:p>
            <a:r>
              <a:rPr lang="nb-NO" sz="1200" dirty="0">
                <a:solidFill>
                  <a:srgbClr val="839496"/>
                </a:solidFill>
                <a:latin typeface="Consolas" panose="020B0609020204030204" pitchFamily="49" charset="0"/>
                <a:sym typeface="Wingdings" panose="05000000000000000000" pitchFamily="2" charset="2"/>
              </a:rPr>
              <a:t>	</a:t>
            </a:r>
            <a:r>
              <a:rPr lang="nb-NO" sz="1200" b="0" dirty="0">
                <a:solidFill>
                  <a:srgbClr val="839496"/>
                </a:solidFill>
                <a:effectLst/>
                <a:latin typeface="Consolas" panose="020B0609020204030204" pitchFamily="49" charset="0"/>
                <a:sym typeface="Wingdings" panose="05000000000000000000" pitchFamily="2" charset="2"/>
              </a:rPr>
              <a:t> </a:t>
            </a: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	</a:t>
            </a:r>
          </a:p>
          <a:p>
            <a:pPr lvl="3"/>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609F9293-7FFE-8925-6AAF-695EB8E049A2}"/>
              </a:ext>
            </a:extLst>
          </p:cNvPr>
          <p:cNvPicPr>
            <a:picLocks noChangeAspect="1"/>
          </p:cNvPicPr>
          <p:nvPr/>
        </p:nvPicPr>
        <p:blipFill>
          <a:blip r:embed="rId6"/>
          <a:stretch>
            <a:fillRect/>
          </a:stretch>
        </p:blipFill>
        <p:spPr>
          <a:xfrm>
            <a:off x="6286122" y="1692689"/>
            <a:ext cx="3153215" cy="6668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Imagen 9">
            <a:extLst>
              <a:ext uri="{FF2B5EF4-FFF2-40B4-BE49-F238E27FC236}">
                <a16:creationId xmlns:a16="http://schemas.microsoft.com/office/drawing/2014/main" id="{5142795E-BB68-4376-4E65-B1070B65981B}"/>
              </a:ext>
            </a:extLst>
          </p:cNvPr>
          <p:cNvPicPr>
            <a:picLocks noChangeAspect="1"/>
          </p:cNvPicPr>
          <p:nvPr/>
        </p:nvPicPr>
        <p:blipFill>
          <a:blip r:embed="rId7"/>
          <a:stretch>
            <a:fillRect/>
          </a:stretch>
        </p:blipFill>
        <p:spPr>
          <a:xfrm>
            <a:off x="9475220" y="2502946"/>
            <a:ext cx="2381582" cy="466790"/>
          </a:xfrm>
          <a:prstGeom prst="rect">
            <a:avLst/>
          </a:prstGeom>
        </p:spPr>
      </p:pic>
      <p:sp>
        <p:nvSpPr>
          <p:cNvPr id="2" name="CuadroTexto 1">
            <a:extLst>
              <a:ext uri="{FF2B5EF4-FFF2-40B4-BE49-F238E27FC236}">
                <a16:creationId xmlns:a16="http://schemas.microsoft.com/office/drawing/2014/main" id="{587FEB4E-69BC-981D-DEE9-9177620B5C04}"/>
              </a:ext>
            </a:extLst>
          </p:cNvPr>
          <p:cNvSpPr txBox="1"/>
          <p:nvPr/>
        </p:nvSpPr>
        <p:spPr>
          <a:xfrm>
            <a:off x="7956598"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DemoMVCIDEM</a:t>
            </a:r>
            <a:endParaRPr lang="es-ES" sz="1800" dirty="0">
              <a:latin typeface="Titillium Web" panose="00000500000000000000" pitchFamily="2" charset="0"/>
              <a:sym typeface="Wingdings" panose="05000000000000000000" pitchFamily="2" charset="2"/>
            </a:endParaRPr>
          </a:p>
        </p:txBody>
      </p:sp>
    </p:spTree>
    <p:extLst>
      <p:ext uri="{BB962C8B-B14F-4D97-AF65-F5344CB8AC3E}">
        <p14:creationId xmlns:p14="http://schemas.microsoft.com/office/powerpoint/2010/main" val="3312340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3B55395C-1E46-7D7B-A131-18924C3DA0BA}"/>
              </a:ext>
            </a:extLst>
          </p:cNvPr>
          <p:cNvSpPr txBox="1"/>
          <p:nvPr/>
        </p:nvSpPr>
        <p:spPr>
          <a:xfrm>
            <a:off x="1045584" y="1942259"/>
            <a:ext cx="9079954" cy="10064294"/>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4: </a:t>
            </a:r>
            <a:r>
              <a:rPr lang="es-ES" sz="1200" dirty="0" err="1">
                <a:latin typeface="Titillium Web" panose="00000500000000000000" pitchFamily="2" charset="0"/>
                <a:sym typeface="Wingdings" panose="05000000000000000000" pitchFamily="2" charset="2"/>
              </a:rPr>
              <a:t>DemoMVCIDEM</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Creamos el paquete </a:t>
            </a:r>
            <a:r>
              <a:rPr lang="es-ES" sz="1200" dirty="0" err="1">
                <a:latin typeface="Titillium Web" panose="00000500000000000000" pitchFamily="2" charset="0"/>
                <a:sym typeface="Wingdings" panose="05000000000000000000" pitchFamily="2" charset="2"/>
              </a:rPr>
              <a:t>Repositories</a:t>
            </a:r>
            <a:r>
              <a:rPr lang="es-ES" sz="1200" dirty="0">
                <a:latin typeface="Titillium Web" panose="00000500000000000000" pitchFamily="2" charset="0"/>
                <a:sym typeface="Wingdings" panose="05000000000000000000" pitchFamily="2" charset="2"/>
              </a:rPr>
              <a:t>(Siempre en el raíz)</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Creamos nuestra clase </a:t>
            </a:r>
            <a:r>
              <a:rPr lang="es-ES" sz="1200" dirty="0" err="1">
                <a:latin typeface="Titillium Web" panose="00000500000000000000" pitchFamily="2" charset="0"/>
                <a:sym typeface="Wingdings" panose="05000000000000000000" pitchFamily="2" charset="2"/>
              </a:rPr>
              <a:t>UsuariosRepository</a:t>
            </a:r>
            <a:r>
              <a:rPr lang="es-ES" sz="1200" dirty="0">
                <a:latin typeface="Titillium Web" panose="00000500000000000000" pitchFamily="2" charset="0"/>
                <a:sym typeface="Wingdings" panose="05000000000000000000" pitchFamily="2" charset="2"/>
              </a:rPr>
              <a:t> la cual será una interface.</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Haremos que herede de CRUD </a:t>
            </a:r>
            <a:r>
              <a:rPr lang="es-ES" sz="1200" dirty="0" err="1">
                <a:latin typeface="Titillium Web" panose="00000500000000000000" pitchFamily="2" charset="0"/>
                <a:sym typeface="Wingdings" panose="05000000000000000000" pitchFamily="2" charset="2"/>
              </a:rPr>
              <a:t>Repository</a:t>
            </a: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Y que este asociado a la </a:t>
            </a:r>
            <a:r>
              <a:rPr lang="es-ES" sz="1200" dirty="0" err="1">
                <a:latin typeface="Titillium Web" panose="00000500000000000000" pitchFamily="2" charset="0"/>
                <a:sym typeface="Wingdings" panose="05000000000000000000" pitchFamily="2" charset="2"/>
              </a:rPr>
              <a:t>Entity</a:t>
            </a:r>
            <a:r>
              <a:rPr lang="es-ES" sz="1200" dirty="0">
                <a:latin typeface="Titillium Web" panose="00000500000000000000" pitchFamily="2" charset="0"/>
                <a:sym typeface="Wingdings" panose="05000000000000000000" pitchFamily="2" charset="2"/>
              </a:rPr>
              <a:t> Usuarios, y de la longitud del ID.</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Accedemos a </a:t>
            </a:r>
            <a:r>
              <a:rPr lang="es-ES" sz="1200" dirty="0" err="1">
                <a:latin typeface="Titillium Web" panose="00000500000000000000" pitchFamily="2" charset="0"/>
                <a:sym typeface="Wingdings" panose="05000000000000000000" pitchFamily="2" charset="2"/>
              </a:rPr>
              <a:t>CrudRepository</a:t>
            </a:r>
            <a:r>
              <a:rPr lang="es-ES" sz="1200" dirty="0">
                <a:latin typeface="Titillium Web" panose="00000500000000000000" pitchFamily="2" charset="0"/>
                <a:sym typeface="Wingdings" panose="05000000000000000000" pitchFamily="2" charset="2"/>
              </a:rPr>
              <a:t> para ver los métodos para </a:t>
            </a:r>
          </a:p>
          <a:p>
            <a:pPr lvl="2"/>
            <a:r>
              <a:rPr lang="es-ES" sz="1200" dirty="0">
                <a:latin typeface="Titillium Web" panose="00000500000000000000" pitchFamily="2" charset="0"/>
                <a:sym typeface="Wingdings" panose="05000000000000000000" pitchFamily="2" charset="2"/>
              </a:rPr>
              <a:t>utilizar.</a:t>
            </a:r>
          </a:p>
          <a:p>
            <a:pPr lvl="2"/>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nb-NO" sz="1200" dirty="0">
              <a:solidFill>
                <a:srgbClr val="839496"/>
              </a:solidFill>
              <a:latin typeface="Consolas" panose="020B0609020204030204" pitchFamily="49" charset="0"/>
              <a:sym typeface="Wingdings" panose="05000000000000000000" pitchFamily="2" charset="2"/>
            </a:endParaRPr>
          </a:p>
          <a:p>
            <a:r>
              <a:rPr lang="nb-NO" sz="1200" dirty="0">
                <a:solidFill>
                  <a:srgbClr val="839496"/>
                </a:solidFill>
                <a:latin typeface="Consolas" panose="020B0609020204030204" pitchFamily="49" charset="0"/>
                <a:sym typeface="Wingdings" panose="05000000000000000000" pitchFamily="2" charset="2"/>
              </a:rPr>
              <a:t>					</a:t>
            </a:r>
          </a:p>
          <a:p>
            <a:endParaRPr lang="nb-NO" sz="1200" b="0" dirty="0">
              <a:solidFill>
                <a:srgbClr val="839496"/>
              </a:solidFill>
              <a:effectLst/>
              <a:latin typeface="Consolas" panose="020B0609020204030204" pitchFamily="49" charset="0"/>
              <a:sym typeface="Wingdings" panose="05000000000000000000" pitchFamily="2" charset="2"/>
            </a:endParaRPr>
          </a:p>
          <a:p>
            <a:r>
              <a:rPr lang="nb-NO" sz="1200" dirty="0">
                <a:solidFill>
                  <a:srgbClr val="839496"/>
                </a:solidFill>
                <a:latin typeface="Consolas" panose="020B0609020204030204" pitchFamily="49" charset="0"/>
                <a:sym typeface="Wingdings" panose="05000000000000000000" pitchFamily="2" charset="2"/>
              </a:rPr>
              <a:t>	</a:t>
            </a:r>
            <a:r>
              <a:rPr lang="nb-NO" sz="1200" b="0" dirty="0">
                <a:solidFill>
                  <a:srgbClr val="839496"/>
                </a:solidFill>
                <a:effectLst/>
                <a:latin typeface="Consolas" panose="020B0609020204030204" pitchFamily="49" charset="0"/>
                <a:sym typeface="Wingdings" panose="05000000000000000000" pitchFamily="2" charset="2"/>
              </a:rPr>
              <a:t> </a:t>
            </a: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	</a:t>
            </a:r>
          </a:p>
          <a:p>
            <a:pPr lvl="3"/>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7" name="Imagen 6">
            <a:extLst>
              <a:ext uri="{FF2B5EF4-FFF2-40B4-BE49-F238E27FC236}">
                <a16:creationId xmlns:a16="http://schemas.microsoft.com/office/drawing/2014/main" id="{A7795DC5-6B38-840C-25B2-89892BCFF714}"/>
              </a:ext>
            </a:extLst>
          </p:cNvPr>
          <p:cNvPicPr>
            <a:picLocks noChangeAspect="1"/>
          </p:cNvPicPr>
          <p:nvPr/>
        </p:nvPicPr>
        <p:blipFill>
          <a:blip r:embed="rId5"/>
          <a:stretch>
            <a:fillRect/>
          </a:stretch>
        </p:blipFill>
        <p:spPr>
          <a:xfrm>
            <a:off x="7346651" y="966827"/>
            <a:ext cx="3905795" cy="1066949"/>
          </a:xfrm>
          <a:prstGeom prst="rect">
            <a:avLst/>
          </a:prstGeom>
        </p:spPr>
      </p:pic>
      <p:pic>
        <p:nvPicPr>
          <p:cNvPr id="11" name="Imagen 10">
            <a:extLst>
              <a:ext uri="{FF2B5EF4-FFF2-40B4-BE49-F238E27FC236}">
                <a16:creationId xmlns:a16="http://schemas.microsoft.com/office/drawing/2014/main" id="{0A53D16E-34E7-1B8E-4CC6-CCB2868B059A}"/>
              </a:ext>
            </a:extLst>
          </p:cNvPr>
          <p:cNvPicPr>
            <a:picLocks noChangeAspect="1"/>
          </p:cNvPicPr>
          <p:nvPr/>
        </p:nvPicPr>
        <p:blipFill>
          <a:blip r:embed="rId6"/>
          <a:stretch>
            <a:fillRect/>
          </a:stretch>
        </p:blipFill>
        <p:spPr>
          <a:xfrm>
            <a:off x="7346651" y="2188482"/>
            <a:ext cx="4067743" cy="1171739"/>
          </a:xfrm>
          <a:prstGeom prst="rect">
            <a:avLst/>
          </a:prstGeom>
        </p:spPr>
      </p:pic>
      <p:pic>
        <p:nvPicPr>
          <p:cNvPr id="13" name="Imagen 12">
            <a:extLst>
              <a:ext uri="{FF2B5EF4-FFF2-40B4-BE49-F238E27FC236}">
                <a16:creationId xmlns:a16="http://schemas.microsoft.com/office/drawing/2014/main" id="{DCCE82F3-5844-7686-EB9A-17BDE4D75E6A}"/>
              </a:ext>
            </a:extLst>
          </p:cNvPr>
          <p:cNvPicPr>
            <a:picLocks noChangeAspect="1"/>
          </p:cNvPicPr>
          <p:nvPr/>
        </p:nvPicPr>
        <p:blipFill>
          <a:blip r:embed="rId7"/>
          <a:stretch>
            <a:fillRect/>
          </a:stretch>
        </p:blipFill>
        <p:spPr>
          <a:xfrm>
            <a:off x="6843774" y="3490030"/>
            <a:ext cx="5348226" cy="329389"/>
          </a:xfrm>
          <a:prstGeom prst="rect">
            <a:avLst/>
          </a:prstGeom>
        </p:spPr>
      </p:pic>
      <p:sp>
        <p:nvSpPr>
          <p:cNvPr id="2" name="CuadroTexto 1">
            <a:extLst>
              <a:ext uri="{FF2B5EF4-FFF2-40B4-BE49-F238E27FC236}">
                <a16:creationId xmlns:a16="http://schemas.microsoft.com/office/drawing/2014/main" id="{DF42356E-DD6A-372C-31A4-9E7F35B8A6DF}"/>
              </a:ext>
            </a:extLst>
          </p:cNvPr>
          <p:cNvSpPr txBox="1"/>
          <p:nvPr/>
        </p:nvSpPr>
        <p:spPr>
          <a:xfrm>
            <a:off x="7956598"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DemoMVCIDEM</a:t>
            </a:r>
            <a:endParaRPr lang="es-ES" sz="1800" dirty="0">
              <a:latin typeface="Titillium Web" panose="00000500000000000000" pitchFamily="2" charset="0"/>
              <a:sym typeface="Wingdings" panose="05000000000000000000" pitchFamily="2" charset="2"/>
            </a:endParaRPr>
          </a:p>
        </p:txBody>
      </p:sp>
    </p:spTree>
    <p:extLst>
      <p:ext uri="{BB962C8B-B14F-4D97-AF65-F5344CB8AC3E}">
        <p14:creationId xmlns:p14="http://schemas.microsoft.com/office/powerpoint/2010/main" val="30789610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7956598"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DemoMVCIDEM</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072744" y="1942259"/>
            <a:ext cx="9079954" cy="8771632"/>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4: </a:t>
            </a:r>
            <a:r>
              <a:rPr lang="es-ES" sz="1200" dirty="0" err="1">
                <a:latin typeface="Titillium Web" panose="00000500000000000000" pitchFamily="2" charset="0"/>
                <a:sym typeface="Wingdings" panose="05000000000000000000" pitchFamily="2" charset="2"/>
              </a:rPr>
              <a:t>DemoMVCID</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Una vez visto el paso a paso. </a:t>
            </a:r>
          </a:p>
          <a:p>
            <a:pPr lvl="2"/>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Ejercicio.</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Para configurar la gestión de  las bases de Datos. </a:t>
            </a:r>
            <a:r>
              <a:rPr lang="es-ES" sz="1200" dirty="0" err="1">
                <a:latin typeface="Titillium Web" panose="00000500000000000000" pitchFamily="2" charset="0"/>
                <a:sym typeface="Wingdings" panose="05000000000000000000" pitchFamily="2" charset="2"/>
              </a:rPr>
              <a:t>Ánexo</a:t>
            </a:r>
            <a:r>
              <a:rPr lang="es-ES" sz="1200" dirty="0">
                <a:latin typeface="Titillium Web" panose="00000500000000000000" pitchFamily="2" charset="0"/>
                <a:sym typeface="Wingdings" panose="05000000000000000000" pitchFamily="2" charset="2"/>
              </a:rPr>
              <a:t> </a:t>
            </a:r>
            <a:r>
              <a:rPr lang="es-ES" sz="1200" dirty="0" err="1">
                <a:latin typeface="Titillium Web" panose="00000500000000000000" pitchFamily="2" charset="0"/>
                <a:sym typeface="Wingdings" panose="05000000000000000000" pitchFamily="2" charset="2"/>
              </a:rPr>
              <a:t>MySql</a:t>
            </a: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Vistas:</a:t>
            </a: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Registro</a:t>
            </a: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	</a:t>
            </a:r>
          </a:p>
          <a:p>
            <a:pPr lvl="3"/>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28F74A86-C402-DB90-13DB-4BF3B89C43C2}"/>
              </a:ext>
            </a:extLst>
          </p:cNvPr>
          <p:cNvPicPr>
            <a:picLocks noChangeAspect="1"/>
          </p:cNvPicPr>
          <p:nvPr/>
        </p:nvPicPr>
        <p:blipFill>
          <a:blip r:embed="rId5"/>
          <a:stretch>
            <a:fillRect/>
          </a:stretch>
        </p:blipFill>
        <p:spPr>
          <a:xfrm>
            <a:off x="6665990" y="1234760"/>
            <a:ext cx="4453266" cy="3599760"/>
          </a:xfrm>
          <a:prstGeom prst="rect">
            <a:avLst/>
          </a:prstGeom>
        </p:spPr>
      </p:pic>
    </p:spTree>
    <p:extLst>
      <p:ext uri="{BB962C8B-B14F-4D97-AF65-F5344CB8AC3E}">
        <p14:creationId xmlns:p14="http://schemas.microsoft.com/office/powerpoint/2010/main" val="2733951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DemoMVCIDEM</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072744" y="1942259"/>
            <a:ext cx="9079954" cy="10987623"/>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4: </a:t>
            </a:r>
            <a:r>
              <a:rPr lang="es-ES" sz="1200" dirty="0" err="1">
                <a:latin typeface="Titillium Web" panose="00000500000000000000" pitchFamily="2" charset="0"/>
                <a:sym typeface="Wingdings" panose="05000000000000000000" pitchFamily="2" charset="2"/>
              </a:rPr>
              <a:t>DemoMVCIDEM</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Una vez visto el paso a paso. </a:t>
            </a:r>
          </a:p>
          <a:p>
            <a:pPr lvl="2"/>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Ejercicio.</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Para configurar la gestión de  las bases de Datos. </a:t>
            </a:r>
            <a:r>
              <a:rPr lang="es-ES" sz="1200" dirty="0" err="1">
                <a:latin typeface="Titillium Web" panose="00000500000000000000" pitchFamily="2" charset="0"/>
                <a:sym typeface="Wingdings" panose="05000000000000000000" pitchFamily="2" charset="2"/>
              </a:rPr>
              <a:t>Ánexo</a:t>
            </a:r>
            <a:r>
              <a:rPr lang="es-ES" sz="1200" dirty="0">
                <a:latin typeface="Titillium Web" panose="00000500000000000000" pitchFamily="2" charset="0"/>
                <a:sym typeface="Wingdings" panose="05000000000000000000" pitchFamily="2" charset="2"/>
              </a:rPr>
              <a:t> </a:t>
            </a:r>
            <a:r>
              <a:rPr lang="es-ES" sz="1200" dirty="0" err="1">
                <a:latin typeface="Titillium Web" panose="00000500000000000000" pitchFamily="2" charset="0"/>
                <a:sym typeface="Wingdings" panose="05000000000000000000" pitchFamily="2" charset="2"/>
              </a:rPr>
              <a:t>MySql</a:t>
            </a: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Controlador de Registro.</a:t>
            </a: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 partir de los datos añadidos en el formulario, daremos de alta esos datos en la tabla de usuarios.</a:t>
            </a: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	Creamos dos paquetes.</a:t>
            </a:r>
          </a:p>
          <a:p>
            <a:pPr lvl="3"/>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Clase de Acceso a Datos(DAO)</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Dentro del paquete DAO. Generamos la interfaz que se encargará de realizar el acceso a los datos. </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err="1">
                <a:latin typeface="Titillium Web" panose="00000500000000000000" pitchFamily="2" charset="0"/>
                <a:sym typeface="Wingdings" panose="05000000000000000000" pitchFamily="2" charset="2"/>
              </a:rPr>
              <a:t>IUsuarioDao</a:t>
            </a:r>
            <a:r>
              <a:rPr lang="es-ES" sz="1200" dirty="0">
                <a:latin typeface="Titillium Web" panose="00000500000000000000" pitchFamily="2" charset="0"/>
                <a:sym typeface="Wingdings" panose="05000000000000000000" pitchFamily="2" charset="2"/>
              </a:rPr>
              <a:t> Interfaz donde añadiremos los métodos</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err="1">
                <a:latin typeface="Titillium Web" panose="00000500000000000000" pitchFamily="2" charset="0"/>
                <a:sym typeface="Wingdings" panose="05000000000000000000" pitchFamily="2" charset="2"/>
              </a:rPr>
              <a:t>UsuarioDaoImpl</a:t>
            </a:r>
            <a:r>
              <a:rPr lang="es-ES" sz="1200" dirty="0">
                <a:latin typeface="Titillium Web" panose="00000500000000000000" pitchFamily="2" charset="0"/>
                <a:sym typeface="Wingdings" panose="05000000000000000000" pitchFamily="2" charset="2"/>
              </a:rPr>
              <a:t> donde agregaremos la interfaz generada anteriormente. </a:t>
            </a: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	</a:t>
            </a:r>
          </a:p>
          <a:p>
            <a:pPr lvl="3"/>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12" name="Imagen 11">
            <a:extLst>
              <a:ext uri="{FF2B5EF4-FFF2-40B4-BE49-F238E27FC236}">
                <a16:creationId xmlns:a16="http://schemas.microsoft.com/office/drawing/2014/main" id="{7DEA153C-7547-6015-A313-77E11653FE72}"/>
              </a:ext>
            </a:extLst>
          </p:cNvPr>
          <p:cNvPicPr>
            <a:picLocks noChangeAspect="1"/>
          </p:cNvPicPr>
          <p:nvPr/>
        </p:nvPicPr>
        <p:blipFill>
          <a:blip r:embed="rId5"/>
          <a:stretch>
            <a:fillRect/>
          </a:stretch>
        </p:blipFill>
        <p:spPr>
          <a:xfrm>
            <a:off x="7106971" y="919820"/>
            <a:ext cx="4482045" cy="982153"/>
          </a:xfrm>
          <a:prstGeom prst="rect">
            <a:avLst/>
          </a:prstGeom>
        </p:spPr>
      </p:pic>
    </p:spTree>
    <p:extLst>
      <p:ext uri="{BB962C8B-B14F-4D97-AF65-F5344CB8AC3E}">
        <p14:creationId xmlns:p14="http://schemas.microsoft.com/office/powerpoint/2010/main" val="2185148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46345"/>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DemoMVCIDEM</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081797" y="1942259"/>
            <a:ext cx="9079954" cy="10802957"/>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4: </a:t>
            </a:r>
            <a:r>
              <a:rPr lang="es-ES" sz="1200" dirty="0" err="1">
                <a:latin typeface="Titillium Web" panose="00000500000000000000" pitchFamily="2" charset="0"/>
                <a:sym typeface="Wingdings" panose="05000000000000000000" pitchFamily="2" charset="2"/>
              </a:rPr>
              <a:t>DemoMVCIDEM</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Una vez visto el paso a paso. </a:t>
            </a:r>
          </a:p>
          <a:p>
            <a:pPr lvl="2"/>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Ejercicio.</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@Repository</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Añadimos la clase como Persistencia de acceso a Datos—&gt; @Repository</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Añadimos el </a:t>
            </a:r>
            <a:r>
              <a:rPr lang="es-ES" sz="1200" dirty="0" err="1">
                <a:latin typeface="Titillium Web" panose="00000500000000000000" pitchFamily="2" charset="0"/>
                <a:sym typeface="Wingdings" panose="05000000000000000000" pitchFamily="2" charset="2"/>
              </a:rPr>
              <a:t>EntityManager</a:t>
            </a:r>
            <a:r>
              <a:rPr lang="es-ES" sz="1200" dirty="0">
                <a:latin typeface="Titillium Web" panose="00000500000000000000" pitchFamily="2" charset="0"/>
                <a:sym typeface="Wingdings" panose="05000000000000000000" pitchFamily="2" charset="2"/>
              </a:rPr>
              <a:t>: El cual se encarga de manejar las clases de las entidades</a:t>
            </a:r>
          </a:p>
          <a:p>
            <a:pPr lvl="4"/>
            <a:r>
              <a:rPr lang="es-ES" sz="1200" dirty="0">
                <a:latin typeface="Titillium Web" panose="00000500000000000000" pitchFamily="2" charset="0"/>
                <a:sym typeface="Wingdings" panose="05000000000000000000" pitchFamily="2" charset="2"/>
              </a:rPr>
              <a:t> Funciones de EM</a:t>
            </a:r>
          </a:p>
          <a:p>
            <a:pPr marL="2457450" lvl="5" indent="-171450">
              <a:buFont typeface="Arial" panose="020B0604020202020204" pitchFamily="34" charset="0"/>
              <a:buChar char="•"/>
            </a:pPr>
            <a:r>
              <a:rPr lang="es-ES" sz="1200" dirty="0" err="1">
                <a:latin typeface="Titillium Web" panose="00000500000000000000" pitchFamily="2" charset="0"/>
                <a:sym typeface="Wingdings" panose="05000000000000000000" pitchFamily="2" charset="2"/>
              </a:rPr>
              <a:t>Persist</a:t>
            </a:r>
            <a:r>
              <a:rPr lang="es-ES" sz="1200" dirty="0">
                <a:latin typeface="Titillium Web" panose="00000500000000000000" pitchFamily="2" charset="0"/>
                <a:sym typeface="Wingdings" panose="05000000000000000000" pitchFamily="2" charset="2"/>
              </a:rPr>
              <a:t> Una instancia de una entidad sea administrada y persistente, lo que significa que sus cambios se guardarán en la base de datos una vez que se complete la transacción.</a:t>
            </a:r>
          </a:p>
          <a:p>
            <a:pPr marL="2457450" lvl="5" indent="-171450">
              <a:buFont typeface="Arial" panose="020B0604020202020204" pitchFamily="34" charset="0"/>
              <a:buChar char="•"/>
            </a:pPr>
            <a:r>
              <a:rPr lang="es-ES" sz="1200" dirty="0" err="1">
                <a:latin typeface="Titillium Web" panose="00000500000000000000" pitchFamily="2" charset="0"/>
                <a:sym typeface="Wingdings" panose="05000000000000000000" pitchFamily="2" charset="2"/>
              </a:rPr>
              <a:t>Merge</a:t>
            </a:r>
            <a:r>
              <a:rPr lang="es-ES" sz="1200" dirty="0">
                <a:latin typeface="Titillium Web" panose="00000500000000000000" pitchFamily="2" charset="0"/>
                <a:sym typeface="Wingdings" panose="05000000000000000000" pitchFamily="2" charset="2"/>
              </a:rPr>
              <a:t> Sirve para actualizar un objeto persistente en la base de datos.</a:t>
            </a:r>
          </a:p>
          <a:p>
            <a:pPr marL="2457450" lvl="5" indent="-171450">
              <a:buFont typeface="Arial" panose="020B0604020202020204" pitchFamily="34" charset="0"/>
              <a:buChar char="•"/>
            </a:pPr>
            <a:r>
              <a:rPr lang="es-ES" sz="1200" dirty="0" err="1">
                <a:latin typeface="Titillium Web" panose="00000500000000000000" pitchFamily="2" charset="0"/>
                <a:sym typeface="Wingdings" panose="05000000000000000000" pitchFamily="2" charset="2"/>
              </a:rPr>
              <a:t>Flush</a:t>
            </a:r>
            <a:r>
              <a:rPr lang="es-ES" sz="1200" dirty="0">
                <a:latin typeface="Titillium Web" panose="00000500000000000000" pitchFamily="2" charset="0"/>
                <a:sym typeface="Wingdings" panose="05000000000000000000" pitchFamily="2" charset="2"/>
              </a:rPr>
              <a:t> Sirve para sincronizar los cambios pendientes en la base de datos. Se utiliza para forzar la escritura de las operaciones pendientes, desde la memoria a la base de datos.</a:t>
            </a:r>
          </a:p>
          <a:p>
            <a:pPr marL="2457450" lvl="5" indent="-171450">
              <a:buFont typeface="Arial" panose="020B0604020202020204" pitchFamily="34" charset="0"/>
              <a:buChar char="•"/>
            </a:pPr>
            <a:r>
              <a:rPr lang="es-ES" sz="1200" dirty="0" err="1">
                <a:latin typeface="Titillium Web" panose="00000500000000000000" pitchFamily="2" charset="0"/>
                <a:sym typeface="Wingdings" panose="05000000000000000000" pitchFamily="2" charset="2"/>
              </a:rPr>
              <a:t>RefreshSirve</a:t>
            </a:r>
            <a:r>
              <a:rPr lang="es-ES" sz="1200" dirty="0">
                <a:latin typeface="Titillium Web" panose="00000500000000000000" pitchFamily="2" charset="0"/>
                <a:sym typeface="Wingdings" panose="05000000000000000000" pitchFamily="2" charset="2"/>
              </a:rPr>
              <a:t> para sincronizar los cambios en la base de datos con la instancia de la entidad en la memoria. Se utiliza el método </a:t>
            </a:r>
            <a:r>
              <a:rPr lang="es-ES" sz="1200" dirty="0" err="1">
                <a:latin typeface="Titillium Web" panose="00000500000000000000" pitchFamily="2" charset="0"/>
                <a:sym typeface="Wingdings" panose="05000000000000000000" pitchFamily="2" charset="2"/>
              </a:rPr>
              <a:t>refresh</a:t>
            </a:r>
            <a:r>
              <a:rPr lang="es-ES" sz="1200" dirty="0">
                <a:latin typeface="Titillium Web" panose="00000500000000000000" pitchFamily="2" charset="0"/>
                <a:sym typeface="Wingdings" panose="05000000000000000000" pitchFamily="2" charset="2"/>
              </a:rPr>
              <a:t>().</a:t>
            </a: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	</a:t>
            </a:r>
          </a:p>
          <a:p>
            <a:pPr lvl="3"/>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C2F1FE67-3ED2-63D0-6B9B-5D08503B6AFB}"/>
              </a:ext>
            </a:extLst>
          </p:cNvPr>
          <p:cNvPicPr>
            <a:picLocks noChangeAspect="1"/>
          </p:cNvPicPr>
          <p:nvPr/>
        </p:nvPicPr>
        <p:blipFill>
          <a:blip r:embed="rId5"/>
          <a:stretch>
            <a:fillRect/>
          </a:stretch>
        </p:blipFill>
        <p:spPr>
          <a:xfrm>
            <a:off x="5432080" y="831997"/>
            <a:ext cx="6323112" cy="2060019"/>
          </a:xfrm>
          <a:prstGeom prst="rect">
            <a:avLst/>
          </a:prstGeom>
        </p:spPr>
      </p:pic>
    </p:spTree>
    <p:extLst>
      <p:ext uri="{BB962C8B-B14F-4D97-AF65-F5344CB8AC3E}">
        <p14:creationId xmlns:p14="http://schemas.microsoft.com/office/powerpoint/2010/main" val="239545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35548" y="819184"/>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DemoMVCIDEM</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081797" y="1942259"/>
            <a:ext cx="9079954" cy="9879628"/>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4: </a:t>
            </a:r>
            <a:r>
              <a:rPr lang="es-ES" sz="1200" dirty="0" err="1">
                <a:latin typeface="Titillium Web" panose="00000500000000000000" pitchFamily="2" charset="0"/>
                <a:sym typeface="Wingdings" panose="05000000000000000000" pitchFamily="2" charset="2"/>
              </a:rPr>
              <a:t>DemoMVCIDEM</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Una vez visto el paso a paso. </a:t>
            </a:r>
          </a:p>
          <a:p>
            <a:pPr lvl="2"/>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Ejercicio.</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@Repository</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Primera consulta para que nos recupere todos los usuarios</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Y añadimos la anotación @Transactional Importante de Spring </a:t>
            </a:r>
            <a:r>
              <a:rPr lang="es-ES" sz="1200" b="0" dirty="0" err="1">
                <a:solidFill>
                  <a:srgbClr val="CB4B16"/>
                </a:solidFill>
                <a:effectLst/>
                <a:latin typeface="Consolas" panose="020B0609020204030204" pitchFamily="49" charset="0"/>
              </a:rPr>
              <a:t>org</a:t>
            </a:r>
            <a:r>
              <a:rPr lang="es-ES" sz="1200" b="1" dirty="0" err="1">
                <a:solidFill>
                  <a:srgbClr val="93A1A1"/>
                </a:solidFill>
                <a:effectLst/>
                <a:latin typeface="Consolas" panose="020B0609020204030204" pitchFamily="49" charset="0"/>
              </a:rPr>
              <a:t>.</a:t>
            </a:r>
            <a:r>
              <a:rPr lang="es-ES" sz="1200" b="0" dirty="0" err="1">
                <a:solidFill>
                  <a:srgbClr val="CB4B16"/>
                </a:solidFill>
                <a:effectLst/>
                <a:latin typeface="Consolas" panose="020B0609020204030204" pitchFamily="49" charset="0"/>
              </a:rPr>
              <a:t>springframework</a:t>
            </a:r>
            <a:r>
              <a:rPr lang="es-ES" sz="1200" b="1" dirty="0" err="1">
                <a:solidFill>
                  <a:srgbClr val="93A1A1"/>
                </a:solidFill>
                <a:effectLst/>
                <a:latin typeface="Consolas" panose="020B0609020204030204" pitchFamily="49" charset="0"/>
              </a:rPr>
              <a:t>.</a:t>
            </a:r>
            <a:r>
              <a:rPr lang="es-ES" sz="1200" b="0" dirty="0" err="1">
                <a:solidFill>
                  <a:srgbClr val="CB4B16"/>
                </a:solidFill>
                <a:effectLst/>
                <a:latin typeface="Consolas" panose="020B0609020204030204" pitchFamily="49" charset="0"/>
              </a:rPr>
              <a:t>transaction</a:t>
            </a:r>
            <a:r>
              <a:rPr lang="es-ES" sz="1200" b="1" dirty="0" err="1">
                <a:solidFill>
                  <a:srgbClr val="93A1A1"/>
                </a:solidFill>
                <a:effectLst/>
                <a:latin typeface="Consolas" panose="020B0609020204030204" pitchFamily="49" charset="0"/>
              </a:rPr>
              <a:t>.</a:t>
            </a:r>
            <a:r>
              <a:rPr lang="es-ES" sz="1200" b="0" dirty="0" err="1">
                <a:solidFill>
                  <a:srgbClr val="CB4B16"/>
                </a:solidFill>
                <a:effectLst/>
                <a:latin typeface="Consolas" panose="020B0609020204030204" pitchFamily="49" charset="0"/>
              </a:rPr>
              <a:t>annotation</a:t>
            </a:r>
            <a:r>
              <a:rPr lang="es-ES" sz="1200" b="1" dirty="0" err="1">
                <a:solidFill>
                  <a:srgbClr val="93A1A1"/>
                </a:solidFill>
                <a:effectLst/>
                <a:latin typeface="Consolas" panose="020B0609020204030204" pitchFamily="49" charset="0"/>
              </a:rPr>
              <a:t>.Transactional</a:t>
            </a:r>
            <a:r>
              <a:rPr lang="es-ES" sz="1200" b="0" dirty="0">
                <a:solidFill>
                  <a:srgbClr val="839496"/>
                </a:solidFill>
                <a:effectLst/>
                <a:latin typeface="Consolas" panose="020B0609020204030204" pitchFamily="49" charset="0"/>
              </a:rPr>
              <a:t>;</a:t>
            </a:r>
          </a:p>
          <a:p>
            <a:pPr lvl="3"/>
            <a:endParaRPr lang="es-ES" sz="1200" dirty="0">
              <a:latin typeface="Titillium Web" panose="00000500000000000000" pitchFamily="2" charset="0"/>
              <a:sym typeface="Wingdings" panose="05000000000000000000" pitchFamily="2" charset="2"/>
            </a:endParaRPr>
          </a:p>
          <a:p>
            <a:pPr lvl="3"/>
            <a:r>
              <a:rPr lang="es-ES" sz="1200" b="0" dirty="0">
                <a:solidFill>
                  <a:srgbClr val="839496"/>
                </a:solidFill>
                <a:effectLst/>
                <a:latin typeface="Consolas" panose="020B0609020204030204" pitchFamily="49" charset="0"/>
              </a:rPr>
              <a:t> @</a:t>
            </a:r>
            <a:r>
              <a:rPr lang="es-ES" sz="1200" b="1" dirty="0">
                <a:solidFill>
                  <a:srgbClr val="93A1A1"/>
                </a:solidFill>
                <a:effectLst/>
                <a:latin typeface="Consolas" panose="020B0609020204030204" pitchFamily="49" charset="0"/>
              </a:rPr>
              <a:t>Transactional</a:t>
            </a:r>
            <a:r>
              <a:rPr lang="es-ES" sz="1200" b="0" dirty="0">
                <a:solidFill>
                  <a:srgbClr val="839496"/>
                </a:solidFill>
                <a:effectLst/>
                <a:latin typeface="Consolas" panose="020B0609020204030204" pitchFamily="49" charset="0"/>
              </a:rPr>
              <a:t>(</a:t>
            </a:r>
            <a:r>
              <a:rPr lang="es-ES" sz="1200" b="0" dirty="0">
                <a:solidFill>
                  <a:srgbClr val="CB4B16"/>
                </a:solidFill>
                <a:effectLst/>
                <a:latin typeface="Consolas" panose="020B0609020204030204" pitchFamily="49" charset="0"/>
              </a:rPr>
              <a:t>readOnly</a:t>
            </a:r>
            <a:r>
              <a:rPr lang="es-ES" sz="1200" b="0" dirty="0">
                <a:solidFill>
                  <a:srgbClr val="839496"/>
                </a:solidFill>
                <a:effectLst/>
                <a:latin typeface="Consolas" panose="020B0609020204030204" pitchFamily="49" charset="0"/>
              </a:rPr>
              <a:t> </a:t>
            </a:r>
            <a:r>
              <a:rPr lang="es-ES" sz="1200" b="0" dirty="0">
                <a:solidFill>
                  <a:srgbClr val="859900"/>
                </a:solidFill>
                <a:effectLst/>
                <a:latin typeface="Consolas" panose="020B0609020204030204" pitchFamily="49" charset="0"/>
              </a:rPr>
              <a:t>=</a:t>
            </a:r>
            <a:r>
              <a:rPr lang="es-ES" sz="1200" b="0" dirty="0">
                <a:solidFill>
                  <a:srgbClr val="839496"/>
                </a:solidFill>
                <a:effectLst/>
                <a:latin typeface="Consolas" panose="020B0609020204030204" pitchFamily="49" charset="0"/>
              </a:rPr>
              <a:t> </a:t>
            </a:r>
            <a:r>
              <a:rPr lang="es-ES" sz="1200" b="0" dirty="0">
                <a:solidFill>
                  <a:srgbClr val="B58900"/>
                </a:solidFill>
                <a:effectLst/>
                <a:latin typeface="Consolas" panose="020B0609020204030204" pitchFamily="49" charset="0"/>
              </a:rPr>
              <a:t>true</a:t>
            </a:r>
            <a:r>
              <a:rPr lang="es-ES" sz="1200" b="0" dirty="0">
                <a:solidFill>
                  <a:srgbClr val="839496"/>
                </a:solidFill>
                <a:effectLst/>
                <a:latin typeface="Consolas" panose="020B0609020204030204" pitchFamily="49" charset="0"/>
              </a:rPr>
              <a:t>)</a:t>
            </a: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	</a:t>
            </a:r>
          </a:p>
          <a:p>
            <a:pPr lvl="3"/>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7" name="Imagen 6">
            <a:extLst>
              <a:ext uri="{FF2B5EF4-FFF2-40B4-BE49-F238E27FC236}">
                <a16:creationId xmlns:a16="http://schemas.microsoft.com/office/drawing/2014/main" id="{48B17BC2-90D3-1ED7-87C8-358FB935F391}"/>
              </a:ext>
            </a:extLst>
          </p:cNvPr>
          <p:cNvPicPr>
            <a:picLocks noChangeAspect="1"/>
          </p:cNvPicPr>
          <p:nvPr/>
        </p:nvPicPr>
        <p:blipFill>
          <a:blip r:embed="rId5"/>
          <a:stretch>
            <a:fillRect/>
          </a:stretch>
        </p:blipFill>
        <p:spPr>
          <a:xfrm>
            <a:off x="5531224" y="1162023"/>
            <a:ext cx="4334480" cy="1781424"/>
          </a:xfrm>
          <a:prstGeom prst="rect">
            <a:avLst/>
          </a:prstGeom>
        </p:spPr>
      </p:pic>
      <p:pic>
        <p:nvPicPr>
          <p:cNvPr id="10" name="Imagen 9">
            <a:extLst>
              <a:ext uri="{FF2B5EF4-FFF2-40B4-BE49-F238E27FC236}">
                <a16:creationId xmlns:a16="http://schemas.microsoft.com/office/drawing/2014/main" id="{F75E29A7-A6A7-67C0-ED12-9CAEC57B1158}"/>
              </a:ext>
            </a:extLst>
          </p:cNvPr>
          <p:cNvPicPr>
            <a:picLocks noChangeAspect="1"/>
          </p:cNvPicPr>
          <p:nvPr/>
        </p:nvPicPr>
        <p:blipFill>
          <a:blip r:embed="rId6"/>
          <a:stretch>
            <a:fillRect/>
          </a:stretch>
        </p:blipFill>
        <p:spPr>
          <a:xfrm>
            <a:off x="2957479" y="4137739"/>
            <a:ext cx="5896798" cy="1152686"/>
          </a:xfrm>
          <a:prstGeom prst="rect">
            <a:avLst/>
          </a:prstGeom>
        </p:spPr>
      </p:pic>
    </p:spTree>
    <p:extLst>
      <p:ext uri="{BB962C8B-B14F-4D97-AF65-F5344CB8AC3E}">
        <p14:creationId xmlns:p14="http://schemas.microsoft.com/office/powerpoint/2010/main" val="3524762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136118" y="1951312"/>
            <a:ext cx="9079954" cy="7663636"/>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INYECCION DE DEPENDENCIAS </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En Spring el contenedor de </a:t>
            </a:r>
            <a:r>
              <a:rPr lang="es-ES" sz="1200" dirty="0" err="1">
                <a:latin typeface="Titillium Web" panose="00000500000000000000" pitchFamily="2" charset="0"/>
                <a:sym typeface="Wingdings" panose="05000000000000000000" pitchFamily="2" charset="2"/>
              </a:rPr>
              <a:t>IoC</a:t>
            </a:r>
            <a:r>
              <a:rPr lang="es-ES" sz="1200" dirty="0">
                <a:latin typeface="Titillium Web" panose="00000500000000000000" pitchFamily="2" charset="0"/>
                <a:sym typeface="Wingdings" panose="05000000000000000000" pitchFamily="2" charset="2"/>
              </a:rPr>
              <a:t> está representado por la interfaz </a:t>
            </a:r>
            <a:r>
              <a:rPr lang="es-ES" sz="1200" dirty="0" err="1">
                <a:latin typeface="Titillium Web" panose="00000500000000000000" pitchFamily="2" charset="0"/>
                <a:sym typeface="Wingdings" panose="05000000000000000000" pitchFamily="2" charset="2"/>
              </a:rPr>
              <a:t>ApplicationContext</a:t>
            </a:r>
            <a:r>
              <a:rPr lang="es-ES" sz="1200" dirty="0">
                <a:latin typeface="Titillium Web" panose="00000500000000000000" pitchFamily="2" charset="0"/>
                <a:sym typeface="Wingdings" panose="05000000000000000000" pitchFamily="2" charset="2"/>
              </a:rPr>
              <a:t>, la cual es la responsable de instanciar todos los objetos(</a:t>
            </a:r>
            <a:r>
              <a:rPr lang="es-ES" sz="1200" dirty="0" err="1">
                <a:latin typeface="Titillium Web" panose="00000500000000000000" pitchFamily="2" charset="0"/>
                <a:sym typeface="Wingdings" panose="05000000000000000000" pitchFamily="2" charset="2"/>
              </a:rPr>
              <a:t>beans</a:t>
            </a:r>
            <a:r>
              <a:rPr lang="es-ES" sz="1200" dirty="0">
                <a:latin typeface="Titillium Web" panose="00000500000000000000" pitchFamily="2" charset="0"/>
                <a:sym typeface="Wingdings" panose="05000000000000000000" pitchFamily="2" charset="2"/>
              </a:rPr>
              <a:t>) y manejar su ciclo de vida. </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Toda inyección de dependencias se puede hacer a través de Campos, </a:t>
            </a:r>
            <a:r>
              <a:rPr lang="es-ES" sz="1200" dirty="0" err="1">
                <a:latin typeface="Titillium Web" panose="00000500000000000000" pitchFamily="2" charset="0"/>
                <a:sym typeface="Wingdings" panose="05000000000000000000" pitchFamily="2" charset="2"/>
              </a:rPr>
              <a:t>Setters</a:t>
            </a:r>
            <a:r>
              <a:rPr lang="es-ES" sz="1200" dirty="0">
                <a:latin typeface="Titillium Web" panose="00000500000000000000" pitchFamily="2" charset="0"/>
                <a:sym typeface="Wingdings" panose="05000000000000000000" pitchFamily="2" charset="2"/>
              </a:rPr>
              <a:t> o Constructores.</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¿Cómo inyectamos la dependencia en Spring?</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En el contexto de Spring @Autowired es la anotación que se utiliza para la inyección de dependencias. Esta anotación se emplea en clases para indicar que un campo, constructor, método o configuración se debe inyectar automáticamente por Spring. </a:t>
            </a: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Podeos añadir @Autowired en:</a:t>
            </a: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	Constructor: Importante indicar.</a:t>
            </a:r>
          </a:p>
          <a:p>
            <a:pPr lvl="3"/>
            <a:r>
              <a:rPr lang="es-ES" sz="1200" dirty="0">
                <a:latin typeface="Titillium Web" panose="00000500000000000000" pitchFamily="2" charset="0"/>
                <a:sym typeface="Wingdings" panose="05000000000000000000" pitchFamily="2" charset="2"/>
              </a:rPr>
              <a:t>	</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94F816FE-2D7E-AA83-D989-004DDAF07BC8}"/>
              </a:ext>
            </a:extLst>
          </p:cNvPr>
          <p:cNvPicPr>
            <a:picLocks noChangeAspect="1"/>
          </p:cNvPicPr>
          <p:nvPr/>
        </p:nvPicPr>
        <p:blipFill>
          <a:blip r:embed="rId5"/>
          <a:stretch>
            <a:fillRect/>
          </a:stretch>
        </p:blipFill>
        <p:spPr>
          <a:xfrm>
            <a:off x="3422179" y="5262959"/>
            <a:ext cx="6506483" cy="895475"/>
          </a:xfrm>
          <a:prstGeom prst="rect">
            <a:avLst/>
          </a:prstGeom>
        </p:spPr>
      </p:pic>
      <p:pic>
        <p:nvPicPr>
          <p:cNvPr id="8" name="Imagen 7">
            <a:extLst>
              <a:ext uri="{FF2B5EF4-FFF2-40B4-BE49-F238E27FC236}">
                <a16:creationId xmlns:a16="http://schemas.microsoft.com/office/drawing/2014/main" id="{0508E7E0-7833-E87D-0DAD-7985203CA00E}"/>
              </a:ext>
            </a:extLst>
          </p:cNvPr>
          <p:cNvPicPr>
            <a:picLocks noChangeAspect="1"/>
          </p:cNvPicPr>
          <p:nvPr/>
        </p:nvPicPr>
        <p:blipFill>
          <a:blip r:embed="rId6"/>
          <a:stretch>
            <a:fillRect/>
          </a:stretch>
        </p:blipFill>
        <p:spPr>
          <a:xfrm>
            <a:off x="5842225" y="4388177"/>
            <a:ext cx="5499479" cy="766365"/>
          </a:xfrm>
          <a:prstGeom prst="rect">
            <a:avLst/>
          </a:prstGeom>
        </p:spPr>
      </p:pic>
    </p:spTree>
    <p:extLst>
      <p:ext uri="{BB962C8B-B14F-4D97-AF65-F5344CB8AC3E}">
        <p14:creationId xmlns:p14="http://schemas.microsoft.com/office/powerpoint/2010/main" val="31307311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35548" y="819184"/>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081797" y="1942259"/>
            <a:ext cx="9079954" cy="10064294"/>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4: </a:t>
            </a:r>
            <a:r>
              <a:rPr lang="es-ES" sz="1200" dirty="0" err="1">
                <a:latin typeface="Titillium Web" panose="00000500000000000000" pitchFamily="2" charset="0"/>
                <a:sym typeface="Wingdings" panose="05000000000000000000" pitchFamily="2" charset="2"/>
              </a:rPr>
              <a:t>DemoMVCIDEM</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Una vez visto el paso a paso. </a:t>
            </a:r>
          </a:p>
          <a:p>
            <a:pPr lvl="2"/>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Ejercicio</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@Repository</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Primera consulta para que nos recupere todos los usuarios.</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¿Qué es   @Transactional?</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457450" lvl="5"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Sirve para marcar métodos o clases para indicar que es una </a:t>
            </a:r>
            <a:r>
              <a:rPr lang="es-ES" sz="1200" dirty="0" err="1">
                <a:latin typeface="Titillium Web" panose="00000500000000000000" pitchFamily="2" charset="0"/>
                <a:sym typeface="Wingdings" panose="05000000000000000000" pitchFamily="2" charset="2"/>
              </a:rPr>
              <a:t>trasnsacción</a:t>
            </a:r>
            <a:r>
              <a:rPr lang="es-ES" sz="1200" dirty="0">
                <a:latin typeface="Titillium Web" panose="00000500000000000000" pitchFamily="2" charset="0"/>
                <a:sym typeface="Wingdings" panose="05000000000000000000" pitchFamily="2" charset="2"/>
              </a:rPr>
              <a:t> de base de datos. Es decir que cuando se ejecuta, se realizará como una unidad atómica de trabajo, ocurrirá completa o no ocurrirá en absoluto. Suele implicar qué si algo falla durante la ejecución del método, se revierte a un estado anterior para mantener la consistencia de la base de datos.</a:t>
            </a:r>
          </a:p>
          <a:p>
            <a:pPr marL="2457450" lvl="5"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¿Qué es   @PersistenceContext?</a:t>
            </a:r>
          </a:p>
          <a:p>
            <a:pPr marL="2457450" lvl="5"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Se utiliza para inyectar un </a:t>
            </a:r>
            <a:r>
              <a:rPr lang="es-ES" sz="1200" dirty="0" err="1">
                <a:latin typeface="Titillium Web" panose="00000500000000000000" pitchFamily="2" charset="0"/>
                <a:sym typeface="Wingdings" panose="05000000000000000000" pitchFamily="2" charset="2"/>
              </a:rPr>
              <a:t>EntityManager</a:t>
            </a:r>
            <a:r>
              <a:rPr lang="es-ES" sz="1200" dirty="0">
                <a:latin typeface="Titillium Web" panose="00000500000000000000" pitchFamily="2" charset="0"/>
                <a:sym typeface="Wingdings" panose="05000000000000000000" pitchFamily="2" charset="2"/>
              </a:rPr>
              <a:t> en una clase, lo que permite a esa clase interactuar con la capa de persistencia de la base de datos utilizando JPA. Le indica al contenedor de la aplicación que se debe inyectar un </a:t>
            </a:r>
            <a:r>
              <a:rPr lang="es-ES" sz="1200" dirty="0" err="1">
                <a:latin typeface="Titillium Web" panose="00000500000000000000" pitchFamily="2" charset="0"/>
                <a:sym typeface="Wingdings" panose="05000000000000000000" pitchFamily="2" charset="2"/>
              </a:rPr>
              <a:t>EntityManager</a:t>
            </a:r>
            <a:r>
              <a:rPr lang="es-ES" sz="1200" dirty="0">
                <a:latin typeface="Titillium Web" panose="00000500000000000000" pitchFamily="2" charset="0"/>
                <a:sym typeface="Wingdings" panose="05000000000000000000" pitchFamily="2" charset="2"/>
              </a:rPr>
              <a:t> en ese punto, lo que facilita el acceso a la capa de persistencia para realizar las operaciones de lectura y escritura en la base de datos.</a:t>
            </a: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	</a:t>
            </a:r>
          </a:p>
          <a:p>
            <a:pPr lvl="3"/>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7" name="Imagen 6">
            <a:extLst>
              <a:ext uri="{FF2B5EF4-FFF2-40B4-BE49-F238E27FC236}">
                <a16:creationId xmlns:a16="http://schemas.microsoft.com/office/drawing/2014/main" id="{48B17BC2-90D3-1ED7-87C8-358FB935F391}"/>
              </a:ext>
            </a:extLst>
          </p:cNvPr>
          <p:cNvPicPr>
            <a:picLocks noChangeAspect="1"/>
          </p:cNvPicPr>
          <p:nvPr/>
        </p:nvPicPr>
        <p:blipFill>
          <a:blip r:embed="rId5"/>
          <a:stretch>
            <a:fillRect/>
          </a:stretch>
        </p:blipFill>
        <p:spPr>
          <a:xfrm>
            <a:off x="5531224" y="1162023"/>
            <a:ext cx="4334480" cy="1781424"/>
          </a:xfrm>
          <a:prstGeom prst="rect">
            <a:avLst/>
          </a:prstGeom>
        </p:spPr>
      </p:pic>
    </p:spTree>
    <p:extLst>
      <p:ext uri="{BB962C8B-B14F-4D97-AF65-F5344CB8AC3E}">
        <p14:creationId xmlns:p14="http://schemas.microsoft.com/office/powerpoint/2010/main" val="12067616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35548" y="819184"/>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081797" y="1942259"/>
            <a:ext cx="9079954" cy="8771632"/>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4: </a:t>
            </a:r>
            <a:r>
              <a:rPr lang="es-ES" sz="1200" dirty="0" err="1">
                <a:latin typeface="Titillium Web" panose="00000500000000000000" pitchFamily="2" charset="0"/>
                <a:sym typeface="Wingdings" panose="05000000000000000000" pitchFamily="2" charset="2"/>
              </a:rPr>
              <a:t>DemoMVCIDEM</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Una vez visto el paso a paso. </a:t>
            </a:r>
          </a:p>
          <a:p>
            <a:pPr lvl="2"/>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Ejercicio</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@Controller</a:t>
            </a: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Importante</a:t>
            </a:r>
          </a:p>
          <a:p>
            <a:pPr lvl="3"/>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En el marco de Spring MVC aplica la clase </a:t>
            </a:r>
            <a:r>
              <a:rPr lang="es-ES" sz="1200" dirty="0" err="1">
                <a:latin typeface="Titillium Web" panose="00000500000000000000" pitchFamily="2" charset="0"/>
                <a:sym typeface="Wingdings" panose="05000000000000000000" pitchFamily="2" charset="2"/>
              </a:rPr>
              <a:t>InternalResourceView</a:t>
            </a:r>
            <a:r>
              <a:rPr lang="es-ES" sz="1200" dirty="0">
                <a:latin typeface="Titillium Web" panose="00000500000000000000" pitchFamily="2" charset="0"/>
                <a:sym typeface="Wingdings" panose="05000000000000000000" pitchFamily="2" charset="2"/>
              </a:rPr>
              <a:t> como resolución de vistas. Si el valor de </a:t>
            </a:r>
            <a:r>
              <a:rPr lang="es-ES" sz="1200" dirty="0" err="1">
                <a:latin typeface="Titillium Web" panose="00000500000000000000" pitchFamily="2" charset="0"/>
                <a:sym typeface="Wingdings" panose="05000000000000000000" pitchFamily="2" charset="2"/>
              </a:rPr>
              <a:t>GetMapping</a:t>
            </a:r>
            <a:r>
              <a:rPr lang="es-ES" sz="1200" dirty="0">
                <a:latin typeface="Titillium Web" panose="00000500000000000000" pitchFamily="2" charset="0"/>
                <a:sym typeface="Wingdings" panose="05000000000000000000" pitchFamily="2" charset="2"/>
              </a:rPr>
              <a:t> es el mismo que la el de la vista, la solicitud fallará con el error de ruta de la vista circular. Una de las soluciones es cambiar el nombre de la vista y cambiar el valor de retorno en el método del controlador.</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	</a:t>
            </a:r>
          </a:p>
          <a:p>
            <a:pPr lvl="3"/>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7" name="Imagen 6">
            <a:extLst>
              <a:ext uri="{FF2B5EF4-FFF2-40B4-BE49-F238E27FC236}">
                <a16:creationId xmlns:a16="http://schemas.microsoft.com/office/drawing/2014/main" id="{48B17BC2-90D3-1ED7-87C8-358FB935F391}"/>
              </a:ext>
            </a:extLst>
          </p:cNvPr>
          <p:cNvPicPr>
            <a:picLocks noChangeAspect="1"/>
          </p:cNvPicPr>
          <p:nvPr/>
        </p:nvPicPr>
        <p:blipFill>
          <a:blip r:embed="rId5"/>
          <a:stretch>
            <a:fillRect/>
          </a:stretch>
        </p:blipFill>
        <p:spPr>
          <a:xfrm>
            <a:off x="5531224" y="1162023"/>
            <a:ext cx="4334480" cy="1781424"/>
          </a:xfrm>
          <a:prstGeom prst="rect">
            <a:avLst/>
          </a:prstGeom>
        </p:spPr>
      </p:pic>
    </p:spTree>
    <p:extLst>
      <p:ext uri="{BB962C8B-B14F-4D97-AF65-F5344CB8AC3E}">
        <p14:creationId xmlns:p14="http://schemas.microsoft.com/office/powerpoint/2010/main" val="1288307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136118" y="1951312"/>
            <a:ext cx="9079954" cy="7663636"/>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INYECCION DE DEPENDENCIAS </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En Spring el contenedor de </a:t>
            </a:r>
            <a:r>
              <a:rPr lang="es-ES" sz="1200" dirty="0" err="1">
                <a:latin typeface="Titillium Web" panose="00000500000000000000" pitchFamily="2" charset="0"/>
                <a:sym typeface="Wingdings" panose="05000000000000000000" pitchFamily="2" charset="2"/>
              </a:rPr>
              <a:t>IoC</a:t>
            </a:r>
            <a:r>
              <a:rPr lang="es-ES" sz="1200" dirty="0">
                <a:latin typeface="Titillium Web" panose="00000500000000000000" pitchFamily="2" charset="0"/>
                <a:sym typeface="Wingdings" panose="05000000000000000000" pitchFamily="2" charset="2"/>
              </a:rPr>
              <a:t> está representado por la interfaz </a:t>
            </a:r>
            <a:r>
              <a:rPr lang="es-ES" sz="1200" dirty="0" err="1">
                <a:latin typeface="Titillium Web" panose="00000500000000000000" pitchFamily="2" charset="0"/>
                <a:sym typeface="Wingdings" panose="05000000000000000000" pitchFamily="2" charset="2"/>
              </a:rPr>
              <a:t>ApplicationContext</a:t>
            </a:r>
            <a:r>
              <a:rPr lang="es-ES" sz="1200" dirty="0">
                <a:latin typeface="Titillium Web" panose="00000500000000000000" pitchFamily="2" charset="0"/>
                <a:sym typeface="Wingdings" panose="05000000000000000000" pitchFamily="2" charset="2"/>
              </a:rPr>
              <a:t>, la cual es la responsable de instanciar todos los objetos(</a:t>
            </a:r>
            <a:r>
              <a:rPr lang="es-ES" sz="1200" dirty="0" err="1">
                <a:latin typeface="Titillium Web" panose="00000500000000000000" pitchFamily="2" charset="0"/>
                <a:sym typeface="Wingdings" panose="05000000000000000000" pitchFamily="2" charset="2"/>
              </a:rPr>
              <a:t>beans</a:t>
            </a:r>
            <a:r>
              <a:rPr lang="es-ES" sz="1200" dirty="0">
                <a:latin typeface="Titillium Web" panose="00000500000000000000" pitchFamily="2" charset="0"/>
                <a:sym typeface="Wingdings" panose="05000000000000000000" pitchFamily="2" charset="2"/>
              </a:rPr>
              <a:t>) y manejar su ciclo de vida. </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Toda inyección de dependencias se puede hacer a través de Campos, </a:t>
            </a:r>
            <a:r>
              <a:rPr lang="es-ES" sz="1200" dirty="0" err="1">
                <a:latin typeface="Titillium Web" panose="00000500000000000000" pitchFamily="2" charset="0"/>
                <a:sym typeface="Wingdings" panose="05000000000000000000" pitchFamily="2" charset="2"/>
              </a:rPr>
              <a:t>Setters</a:t>
            </a:r>
            <a:r>
              <a:rPr lang="es-ES" sz="1200" dirty="0">
                <a:latin typeface="Titillium Web" panose="00000500000000000000" pitchFamily="2" charset="0"/>
                <a:sym typeface="Wingdings" panose="05000000000000000000" pitchFamily="2" charset="2"/>
              </a:rPr>
              <a:t> o Constructores.</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¿Cómo inyectamos la dependencia en Spring?</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En el contexto de Spring @Autowired es la anotación que se utiliza para la inyección de dependencias. Esta anotación se emplea en clases para indicar que un campo, constructor, método o configuración se debe inyectar automáticamente por Spring. </a:t>
            </a: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Podemos añadir @Autowired en:</a:t>
            </a: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	En los métodos tradicionales. </a:t>
            </a:r>
          </a:p>
          <a:p>
            <a:pPr lvl="3"/>
            <a:r>
              <a:rPr lang="es-ES" sz="1200" dirty="0">
                <a:latin typeface="Titillium Web" panose="00000500000000000000" pitchFamily="2" charset="0"/>
                <a:sym typeface="Wingdings" panose="05000000000000000000" pitchFamily="2" charset="2"/>
              </a:rPr>
              <a:t>	</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7" name="Imagen 6">
            <a:extLst>
              <a:ext uri="{FF2B5EF4-FFF2-40B4-BE49-F238E27FC236}">
                <a16:creationId xmlns:a16="http://schemas.microsoft.com/office/drawing/2014/main" id="{A2FE0324-8402-0C1F-07E4-260619AAAB7C}"/>
              </a:ext>
            </a:extLst>
          </p:cNvPr>
          <p:cNvPicPr>
            <a:picLocks noChangeAspect="1"/>
          </p:cNvPicPr>
          <p:nvPr/>
        </p:nvPicPr>
        <p:blipFill>
          <a:blip r:embed="rId5"/>
          <a:stretch>
            <a:fillRect/>
          </a:stretch>
        </p:blipFill>
        <p:spPr>
          <a:xfrm>
            <a:off x="3384444" y="5262959"/>
            <a:ext cx="6020640" cy="962159"/>
          </a:xfrm>
          <a:prstGeom prst="rect">
            <a:avLst/>
          </a:prstGeom>
        </p:spPr>
      </p:pic>
    </p:spTree>
    <p:extLst>
      <p:ext uri="{BB962C8B-B14F-4D97-AF65-F5344CB8AC3E}">
        <p14:creationId xmlns:p14="http://schemas.microsoft.com/office/powerpoint/2010/main" val="1072083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136118" y="1951312"/>
            <a:ext cx="9079954" cy="7663636"/>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INYECCION DE DEPENDENCIAS </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En Spring el contenedor de </a:t>
            </a:r>
            <a:r>
              <a:rPr lang="es-ES" sz="1200" dirty="0" err="1">
                <a:latin typeface="Titillium Web" panose="00000500000000000000" pitchFamily="2" charset="0"/>
                <a:sym typeface="Wingdings" panose="05000000000000000000" pitchFamily="2" charset="2"/>
              </a:rPr>
              <a:t>IoC</a:t>
            </a:r>
            <a:r>
              <a:rPr lang="es-ES" sz="1200" dirty="0">
                <a:latin typeface="Titillium Web" panose="00000500000000000000" pitchFamily="2" charset="0"/>
                <a:sym typeface="Wingdings" panose="05000000000000000000" pitchFamily="2" charset="2"/>
              </a:rPr>
              <a:t> está representado por la interfaz </a:t>
            </a:r>
            <a:r>
              <a:rPr lang="es-ES" sz="1200" dirty="0" err="1">
                <a:latin typeface="Titillium Web" panose="00000500000000000000" pitchFamily="2" charset="0"/>
                <a:sym typeface="Wingdings" panose="05000000000000000000" pitchFamily="2" charset="2"/>
              </a:rPr>
              <a:t>ApplicationContext</a:t>
            </a:r>
            <a:r>
              <a:rPr lang="es-ES" sz="1200" dirty="0">
                <a:latin typeface="Titillium Web" panose="00000500000000000000" pitchFamily="2" charset="0"/>
                <a:sym typeface="Wingdings" panose="05000000000000000000" pitchFamily="2" charset="2"/>
              </a:rPr>
              <a:t>, la cual es la responsable de instanciar todos los objetos(</a:t>
            </a:r>
            <a:r>
              <a:rPr lang="es-ES" sz="1200" dirty="0" err="1">
                <a:latin typeface="Titillium Web" panose="00000500000000000000" pitchFamily="2" charset="0"/>
                <a:sym typeface="Wingdings" panose="05000000000000000000" pitchFamily="2" charset="2"/>
              </a:rPr>
              <a:t>Beans</a:t>
            </a:r>
            <a:r>
              <a:rPr lang="es-ES" sz="1200" dirty="0">
                <a:latin typeface="Titillium Web" panose="00000500000000000000" pitchFamily="2" charset="0"/>
                <a:sym typeface="Wingdings" panose="05000000000000000000" pitchFamily="2" charset="2"/>
              </a:rPr>
              <a:t>) y manejar su ciclo de vida. </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Toda inyección de dependencias se puede hacer a través de Campos, </a:t>
            </a:r>
            <a:r>
              <a:rPr lang="es-ES" sz="1200" dirty="0" err="1">
                <a:latin typeface="Titillium Web" panose="00000500000000000000" pitchFamily="2" charset="0"/>
                <a:sym typeface="Wingdings" panose="05000000000000000000" pitchFamily="2" charset="2"/>
              </a:rPr>
              <a:t>Setters</a:t>
            </a:r>
            <a:r>
              <a:rPr lang="es-ES" sz="1200" dirty="0">
                <a:latin typeface="Titillium Web" panose="00000500000000000000" pitchFamily="2" charset="0"/>
                <a:sym typeface="Wingdings" panose="05000000000000000000" pitchFamily="2" charset="2"/>
              </a:rPr>
              <a:t> o Constructores.</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¿Cómo inyectamos la dependencia en Spring?</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En el contexto de Spring @Autowired es la anotación que se utiliza para la inyección de dependencias. Esta anotación se emplea en clases para indicar que un campo, constructor, método o configuración se debe inyectar automáticamente por Spring. </a:t>
            </a: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Podemos añadir @Autowired en:</a:t>
            </a: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	En los campos también podemos incluirlo:</a:t>
            </a:r>
          </a:p>
          <a:p>
            <a:pPr lvl="3"/>
            <a:r>
              <a:rPr lang="es-ES" sz="1200" dirty="0">
                <a:latin typeface="Titillium Web" panose="00000500000000000000" pitchFamily="2" charset="0"/>
                <a:sym typeface="Wingdings" panose="05000000000000000000" pitchFamily="2" charset="2"/>
              </a:rPr>
              <a:t>	</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EBDD7B0B-D456-1E57-1C62-DB247520F5A1}"/>
              </a:ext>
            </a:extLst>
          </p:cNvPr>
          <p:cNvPicPr>
            <a:picLocks noChangeAspect="1"/>
          </p:cNvPicPr>
          <p:nvPr/>
        </p:nvPicPr>
        <p:blipFill>
          <a:blip r:embed="rId5"/>
          <a:stretch>
            <a:fillRect/>
          </a:stretch>
        </p:blipFill>
        <p:spPr>
          <a:xfrm>
            <a:off x="6237838" y="4502756"/>
            <a:ext cx="3088232" cy="1435896"/>
          </a:xfrm>
          <a:prstGeom prst="rect">
            <a:avLst/>
          </a:prstGeom>
        </p:spPr>
      </p:pic>
    </p:spTree>
    <p:extLst>
      <p:ext uri="{BB962C8B-B14F-4D97-AF65-F5344CB8AC3E}">
        <p14:creationId xmlns:p14="http://schemas.microsoft.com/office/powerpoint/2010/main" val="650063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136118" y="1951312"/>
            <a:ext cx="9079954" cy="7663636"/>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INYECCION DE DEPENDENCIAS </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En Spring el contenedor de </a:t>
            </a:r>
            <a:r>
              <a:rPr lang="es-ES" sz="1200" dirty="0" err="1">
                <a:latin typeface="Titillium Web" panose="00000500000000000000" pitchFamily="2" charset="0"/>
                <a:sym typeface="Wingdings" panose="05000000000000000000" pitchFamily="2" charset="2"/>
              </a:rPr>
              <a:t>IoC</a:t>
            </a:r>
            <a:r>
              <a:rPr lang="es-ES" sz="1200" dirty="0">
                <a:latin typeface="Titillium Web" panose="00000500000000000000" pitchFamily="2" charset="0"/>
                <a:sym typeface="Wingdings" panose="05000000000000000000" pitchFamily="2" charset="2"/>
              </a:rPr>
              <a:t> está representado por la interfaz </a:t>
            </a:r>
            <a:r>
              <a:rPr lang="es-ES" sz="1200" dirty="0" err="1">
                <a:latin typeface="Titillium Web" panose="00000500000000000000" pitchFamily="2" charset="0"/>
                <a:sym typeface="Wingdings" panose="05000000000000000000" pitchFamily="2" charset="2"/>
              </a:rPr>
              <a:t>ApplicationContext</a:t>
            </a:r>
            <a:r>
              <a:rPr lang="es-ES" sz="1200" dirty="0">
                <a:latin typeface="Titillium Web" panose="00000500000000000000" pitchFamily="2" charset="0"/>
                <a:sym typeface="Wingdings" panose="05000000000000000000" pitchFamily="2" charset="2"/>
              </a:rPr>
              <a:t>, la cual es la responsable de instanciar todos los objetos(</a:t>
            </a:r>
            <a:r>
              <a:rPr lang="es-ES" sz="1200" dirty="0" err="1">
                <a:latin typeface="Titillium Web" panose="00000500000000000000" pitchFamily="2" charset="0"/>
                <a:sym typeface="Wingdings" panose="05000000000000000000" pitchFamily="2" charset="2"/>
              </a:rPr>
              <a:t>Beans</a:t>
            </a:r>
            <a:r>
              <a:rPr lang="es-ES" sz="1200" dirty="0">
                <a:latin typeface="Titillium Web" panose="00000500000000000000" pitchFamily="2" charset="0"/>
                <a:sym typeface="Wingdings" panose="05000000000000000000" pitchFamily="2" charset="2"/>
              </a:rPr>
              <a:t>) y manejar su ciclo de vida. </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Toda inyección de dependencias se puede hacer a través de Campos, </a:t>
            </a:r>
            <a:r>
              <a:rPr lang="es-ES" sz="1200" dirty="0" err="1">
                <a:latin typeface="Titillium Web" panose="00000500000000000000" pitchFamily="2" charset="0"/>
                <a:sym typeface="Wingdings" panose="05000000000000000000" pitchFamily="2" charset="2"/>
              </a:rPr>
              <a:t>Setters</a:t>
            </a:r>
            <a:r>
              <a:rPr lang="es-ES" sz="1200" dirty="0">
                <a:latin typeface="Titillium Web" panose="00000500000000000000" pitchFamily="2" charset="0"/>
                <a:sym typeface="Wingdings" panose="05000000000000000000" pitchFamily="2" charset="2"/>
              </a:rPr>
              <a:t> o Constructores.</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¿Cómo inyectamos la dependencia en Spring?</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En el contexto de Spring @Autowired es la anotación que se utiliza para la inyección de dependencias. Esta anotación se emplea en clases para indicar que un campo, constructor, método o configuración se debe inyectar automáticamente por Spring. </a:t>
            </a: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Podemos añadir @Autowired en:</a:t>
            </a: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	En los campos también podemos incluirlo:</a:t>
            </a:r>
          </a:p>
          <a:p>
            <a:pPr lvl="3"/>
            <a:r>
              <a:rPr lang="es-ES" sz="1200" dirty="0">
                <a:latin typeface="Titillium Web" panose="00000500000000000000" pitchFamily="2" charset="0"/>
                <a:sym typeface="Wingdings" panose="05000000000000000000" pitchFamily="2" charset="2"/>
              </a:rPr>
              <a:t>	</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EBDD7B0B-D456-1E57-1C62-DB247520F5A1}"/>
              </a:ext>
            </a:extLst>
          </p:cNvPr>
          <p:cNvPicPr>
            <a:picLocks noChangeAspect="1"/>
          </p:cNvPicPr>
          <p:nvPr/>
        </p:nvPicPr>
        <p:blipFill>
          <a:blip r:embed="rId5"/>
          <a:stretch>
            <a:fillRect/>
          </a:stretch>
        </p:blipFill>
        <p:spPr>
          <a:xfrm>
            <a:off x="6237838" y="4502756"/>
            <a:ext cx="3088232" cy="1435896"/>
          </a:xfrm>
          <a:prstGeom prst="rect">
            <a:avLst/>
          </a:prstGeom>
        </p:spPr>
      </p:pic>
    </p:spTree>
    <p:extLst>
      <p:ext uri="{BB962C8B-B14F-4D97-AF65-F5344CB8AC3E}">
        <p14:creationId xmlns:p14="http://schemas.microsoft.com/office/powerpoint/2010/main" val="2771890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1846659"/>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SERVICE</a:t>
            </a: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136118" y="1951312"/>
            <a:ext cx="9079954" cy="6001643"/>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SERVICE</a:t>
            </a: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@Service</a:t>
            </a: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Es una de las anotaciones más habituales de Spring Framework. </a:t>
            </a: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Clase de servicio que habitualmente se conecta a varios repositorios y agrupa su funcionalidad. </a:t>
            </a: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Supongamos dos clases </a:t>
            </a:r>
            <a:r>
              <a:rPr lang="es-ES" sz="1200" dirty="0" err="1">
                <a:latin typeface="Titillium Web" panose="00000500000000000000" pitchFamily="2" charset="0"/>
                <a:sym typeface="Wingdings" panose="05000000000000000000" pitchFamily="2" charset="2"/>
              </a:rPr>
              <a:t>repository</a:t>
            </a:r>
            <a:r>
              <a:rPr lang="es-ES" sz="1200" dirty="0">
                <a:latin typeface="Titillium Web" panose="00000500000000000000" pitchFamily="2" charset="0"/>
                <a:sym typeface="Wingdings" panose="05000000000000000000" pitchFamily="2" charset="2"/>
              </a:rPr>
              <a:t>(Lo veremos en las siguientes diapositivas) las cuales acceden a la base de datos.</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 Alumno</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Curso</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7" name="Imagen 6">
            <a:extLst>
              <a:ext uri="{FF2B5EF4-FFF2-40B4-BE49-F238E27FC236}">
                <a16:creationId xmlns:a16="http://schemas.microsoft.com/office/drawing/2014/main" id="{C3BCB225-436B-3A20-3962-D49CF43DC7F2}"/>
              </a:ext>
            </a:extLst>
          </p:cNvPr>
          <p:cNvPicPr>
            <a:picLocks noChangeAspect="1"/>
          </p:cNvPicPr>
          <p:nvPr/>
        </p:nvPicPr>
        <p:blipFill>
          <a:blip r:embed="rId5"/>
          <a:stretch>
            <a:fillRect/>
          </a:stretch>
        </p:blipFill>
        <p:spPr>
          <a:xfrm>
            <a:off x="4463357" y="3863159"/>
            <a:ext cx="3128541" cy="1862573"/>
          </a:xfrm>
          <a:prstGeom prst="rect">
            <a:avLst/>
          </a:prstGeom>
        </p:spPr>
      </p:pic>
    </p:spTree>
    <p:extLst>
      <p:ext uri="{BB962C8B-B14F-4D97-AF65-F5344CB8AC3E}">
        <p14:creationId xmlns:p14="http://schemas.microsoft.com/office/powerpoint/2010/main" val="2252421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1846659"/>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SERVICE</a:t>
            </a: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136118" y="1951312"/>
            <a:ext cx="9079954" cy="7109639"/>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SERVICE</a:t>
            </a: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@Service</a:t>
            </a: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Es una de las anotaciones más habituales de Spring Framework. </a:t>
            </a: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Clase de servicio que habitualmente se conecta a varios repositorios y agrupa su funcionalidad. </a:t>
            </a: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Supongamos dos clases </a:t>
            </a:r>
            <a:r>
              <a:rPr lang="es-ES" sz="1200" dirty="0" err="1">
                <a:latin typeface="Titillium Web" panose="00000500000000000000" pitchFamily="2" charset="0"/>
                <a:sym typeface="Wingdings" panose="05000000000000000000" pitchFamily="2" charset="2"/>
              </a:rPr>
              <a:t>Repository</a:t>
            </a:r>
            <a:r>
              <a:rPr lang="es-ES" sz="1200" dirty="0">
                <a:latin typeface="Titillium Web" panose="00000500000000000000" pitchFamily="2" charset="0"/>
                <a:sym typeface="Wingdings" panose="05000000000000000000" pitchFamily="2" charset="2"/>
              </a:rPr>
              <a:t>(Lo veremos en las siguientes diapositivas) las cuales acceden a la base de datos.</a:t>
            </a: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 Alumno</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Curso</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r>
              <a:rPr lang="es-ES" sz="1200" dirty="0">
                <a:latin typeface="Titillium Web" panose="00000500000000000000" pitchFamily="2" charset="0"/>
                <a:sym typeface="Wingdings" panose="05000000000000000000" pitchFamily="2" charset="2"/>
              </a:rPr>
              <a:t>En este caso en mi clase @Service lo que haré será mediante ID( inyección de Dependencias) tener en mi servicio los métodos de las dos clases Alumno y Curso. Donde la clase de @Service aglutina las dos clases en una única clase inyectando las dependencias con @AutoWired.</a:t>
            </a:r>
          </a:p>
          <a:p>
            <a:pPr lvl="4"/>
            <a:endParaRPr lang="es-ES" sz="1200" dirty="0">
              <a:latin typeface="Titillium Web" panose="00000500000000000000" pitchFamily="2" charset="0"/>
              <a:sym typeface="Wingdings" panose="05000000000000000000" pitchFamily="2" charset="2"/>
            </a:endParaRPr>
          </a:p>
          <a:p>
            <a:pPr lvl="4"/>
            <a:r>
              <a:rPr lang="es-ES" sz="1200" dirty="0">
                <a:latin typeface="Titillium Web" panose="00000500000000000000" pitchFamily="2" charset="0"/>
                <a:sym typeface="Wingdings" panose="05000000000000000000" pitchFamily="2" charset="2"/>
              </a:rPr>
              <a:t>	</a:t>
            </a:r>
          </a:p>
          <a:p>
            <a:pPr lvl="4"/>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0F111E1B-C381-0383-F9A0-C556DC7276DC}"/>
              </a:ext>
            </a:extLst>
          </p:cNvPr>
          <p:cNvPicPr>
            <a:picLocks noChangeAspect="1"/>
          </p:cNvPicPr>
          <p:nvPr/>
        </p:nvPicPr>
        <p:blipFill>
          <a:blip r:embed="rId5"/>
          <a:stretch>
            <a:fillRect/>
          </a:stretch>
        </p:blipFill>
        <p:spPr>
          <a:xfrm>
            <a:off x="1253654" y="5149664"/>
            <a:ext cx="3410426" cy="1143160"/>
          </a:xfrm>
          <a:prstGeom prst="rect">
            <a:avLst/>
          </a:prstGeom>
        </p:spPr>
      </p:pic>
      <p:pic>
        <p:nvPicPr>
          <p:cNvPr id="10" name="Imagen 9">
            <a:extLst>
              <a:ext uri="{FF2B5EF4-FFF2-40B4-BE49-F238E27FC236}">
                <a16:creationId xmlns:a16="http://schemas.microsoft.com/office/drawing/2014/main" id="{9CEA29EA-E50F-7D08-2ABB-63E80886DE96}"/>
              </a:ext>
            </a:extLst>
          </p:cNvPr>
          <p:cNvPicPr>
            <a:picLocks noChangeAspect="1"/>
          </p:cNvPicPr>
          <p:nvPr/>
        </p:nvPicPr>
        <p:blipFill>
          <a:blip r:embed="rId6"/>
          <a:stretch>
            <a:fillRect/>
          </a:stretch>
        </p:blipFill>
        <p:spPr>
          <a:xfrm>
            <a:off x="7340638" y="919348"/>
            <a:ext cx="3847606" cy="1451390"/>
          </a:xfrm>
          <a:prstGeom prst="rect">
            <a:avLst/>
          </a:prstGeom>
        </p:spPr>
      </p:pic>
      <p:pic>
        <p:nvPicPr>
          <p:cNvPr id="12" name="Imagen 11">
            <a:extLst>
              <a:ext uri="{FF2B5EF4-FFF2-40B4-BE49-F238E27FC236}">
                <a16:creationId xmlns:a16="http://schemas.microsoft.com/office/drawing/2014/main" id="{2B5D2621-ABB7-7A31-0CD5-DF67A888E480}"/>
              </a:ext>
            </a:extLst>
          </p:cNvPr>
          <p:cNvPicPr>
            <a:picLocks noChangeAspect="1"/>
          </p:cNvPicPr>
          <p:nvPr/>
        </p:nvPicPr>
        <p:blipFill>
          <a:blip r:embed="rId7"/>
          <a:stretch>
            <a:fillRect/>
          </a:stretch>
        </p:blipFill>
        <p:spPr>
          <a:xfrm>
            <a:off x="5287223" y="5149664"/>
            <a:ext cx="4746828" cy="1491860"/>
          </a:xfrm>
          <a:prstGeom prst="rect">
            <a:avLst/>
          </a:prstGeom>
        </p:spPr>
      </p:pic>
    </p:spTree>
    <p:extLst>
      <p:ext uri="{BB962C8B-B14F-4D97-AF65-F5344CB8AC3E}">
        <p14:creationId xmlns:p14="http://schemas.microsoft.com/office/powerpoint/2010/main" val="2245839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1846659"/>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SERVICE</a:t>
            </a: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108958" y="1960365"/>
            <a:ext cx="9079954" cy="7848302"/>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SERVICE</a:t>
            </a: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@Repository</a:t>
            </a: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 La abstracción en un repositorio de Spring Data es reducir significativamente la cantidad de código necesario para implementar capas de acceso a datos para varios almacenes de persistencia. </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Spring DAO está muy cerca del </a:t>
            </a:r>
            <a:r>
              <a:rPr lang="es-ES" sz="1200" dirty="0" err="1">
                <a:latin typeface="Titillium Web" panose="00000500000000000000" pitchFamily="2" charset="0"/>
                <a:sym typeface="Wingdings" panose="05000000000000000000" pitchFamily="2" charset="2"/>
              </a:rPr>
              <a:t>patron</a:t>
            </a:r>
            <a:r>
              <a:rPr lang="es-ES" sz="1200" dirty="0">
                <a:latin typeface="Titillium Web" panose="00000500000000000000" pitchFamily="2" charset="0"/>
                <a:sym typeface="Wingdings" panose="05000000000000000000" pitchFamily="2" charset="2"/>
              </a:rPr>
              <a:t> DAO donde las clases DAO son responsables de proporcionar operaciones CRUD en tablas de bases de datos. En cambio si utilizamos Spring Data, en este caso usar la interfaz Spring Data </a:t>
            </a:r>
            <a:r>
              <a:rPr lang="es-ES" sz="1200" dirty="0" err="1">
                <a:latin typeface="Titillium Web" panose="00000500000000000000" pitchFamily="2" charset="0"/>
                <a:sym typeface="Wingdings" panose="05000000000000000000" pitchFamily="2" charset="2"/>
              </a:rPr>
              <a:t>Repository</a:t>
            </a:r>
            <a:r>
              <a:rPr lang="es-ES" sz="1200" dirty="0">
                <a:latin typeface="Titillium Web" panose="00000500000000000000" pitchFamily="2" charset="0"/>
                <a:sym typeface="Wingdings" panose="05000000000000000000" pitchFamily="2" charset="2"/>
              </a:rPr>
              <a:t>. </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También dispondríamos de JPA </a:t>
            </a:r>
            <a:r>
              <a:rPr lang="es-ES" sz="1200" dirty="0" err="1">
                <a:latin typeface="Titillium Web" panose="00000500000000000000" pitchFamily="2" charset="0"/>
                <a:sym typeface="Wingdings" panose="05000000000000000000" pitchFamily="2" charset="2"/>
              </a:rPr>
              <a:t>repository</a:t>
            </a:r>
            <a:r>
              <a:rPr lang="es-ES" sz="1200" dirty="0">
                <a:latin typeface="Titillium Web" panose="00000500000000000000" pitchFamily="2" charset="0"/>
                <a:sym typeface="Wingdings" panose="05000000000000000000" pitchFamily="2" charset="2"/>
              </a:rPr>
              <a:t>.</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Esta interfaz permite trabajar con la funcionalidad de </a:t>
            </a:r>
            <a:r>
              <a:rPr lang="es-ES" sz="1200" dirty="0" err="1">
                <a:latin typeface="Titillium Web" panose="00000500000000000000" pitchFamily="2" charset="0"/>
                <a:sym typeface="Wingdings" panose="05000000000000000000" pitchFamily="2" charset="2"/>
              </a:rPr>
              <a:t>Crud</a:t>
            </a:r>
            <a:r>
              <a:rPr lang="es-ES" sz="1200" dirty="0">
                <a:latin typeface="Titillium Web" panose="00000500000000000000" pitchFamily="2" charset="0"/>
                <a:sym typeface="Wingdings" panose="05000000000000000000" pitchFamily="2" charset="2"/>
              </a:rPr>
              <a:t> </a:t>
            </a:r>
            <a:r>
              <a:rPr lang="es-ES" sz="1200" dirty="0" err="1">
                <a:latin typeface="Titillium Web" panose="00000500000000000000" pitchFamily="2" charset="0"/>
                <a:sym typeface="Wingdings" panose="05000000000000000000" pitchFamily="2" charset="2"/>
              </a:rPr>
              <a:t>Repository</a:t>
            </a:r>
            <a:r>
              <a:rPr lang="es-ES" sz="1200" dirty="0">
                <a:latin typeface="Titillium Web" panose="00000500000000000000" pitchFamily="2" charset="0"/>
                <a:sym typeface="Wingdings" panose="05000000000000000000" pitchFamily="2" charset="2"/>
              </a:rPr>
              <a:t>, la cual provee de funcionalidades de </a:t>
            </a:r>
          </a:p>
          <a:p>
            <a:pPr lvl="4"/>
            <a:r>
              <a:rPr lang="es-ES" sz="1200" dirty="0" err="1">
                <a:solidFill>
                  <a:srgbClr val="FF0000"/>
                </a:solidFill>
                <a:latin typeface="Titillium Web" panose="00000500000000000000" pitchFamily="2" charset="0"/>
                <a:sym typeface="Wingdings" panose="05000000000000000000" pitchFamily="2" charset="2"/>
              </a:rPr>
              <a:t>Create</a:t>
            </a:r>
            <a:r>
              <a:rPr lang="es-ES" sz="1200" dirty="0">
                <a:solidFill>
                  <a:srgbClr val="FF0000"/>
                </a:solidFill>
                <a:latin typeface="Titillium Web" panose="00000500000000000000" pitchFamily="2" charset="0"/>
                <a:sym typeface="Wingdings" panose="05000000000000000000" pitchFamily="2" charset="2"/>
              </a:rPr>
              <a:t>, </a:t>
            </a:r>
            <a:r>
              <a:rPr lang="es-ES" sz="1200" dirty="0" err="1">
                <a:solidFill>
                  <a:srgbClr val="FF0000"/>
                </a:solidFill>
                <a:latin typeface="Titillium Web" panose="00000500000000000000" pitchFamily="2" charset="0"/>
                <a:sym typeface="Wingdings" panose="05000000000000000000" pitchFamily="2" charset="2"/>
              </a:rPr>
              <a:t>Read</a:t>
            </a:r>
            <a:r>
              <a:rPr lang="es-ES" sz="1200" dirty="0">
                <a:solidFill>
                  <a:srgbClr val="FF0000"/>
                </a:solidFill>
                <a:latin typeface="Titillium Web" panose="00000500000000000000" pitchFamily="2" charset="0"/>
                <a:sym typeface="Wingdings" panose="05000000000000000000" pitchFamily="2" charset="2"/>
              </a:rPr>
              <a:t>, </a:t>
            </a:r>
            <a:r>
              <a:rPr lang="es-ES" sz="1200" dirty="0" err="1">
                <a:solidFill>
                  <a:srgbClr val="FF0000"/>
                </a:solidFill>
                <a:latin typeface="Titillium Web" panose="00000500000000000000" pitchFamily="2" charset="0"/>
                <a:sym typeface="Wingdings" panose="05000000000000000000" pitchFamily="2" charset="2"/>
              </a:rPr>
              <a:t>Update</a:t>
            </a:r>
            <a:r>
              <a:rPr lang="es-ES" sz="1200" dirty="0">
                <a:solidFill>
                  <a:srgbClr val="FF0000"/>
                </a:solidFill>
                <a:latin typeface="Titillium Web" panose="00000500000000000000" pitchFamily="2" charset="0"/>
                <a:sym typeface="Wingdings" panose="05000000000000000000" pitchFamily="2" charset="2"/>
              </a:rPr>
              <a:t>, </a:t>
            </a:r>
            <a:r>
              <a:rPr lang="es-ES" sz="1200" dirty="0" err="1">
                <a:solidFill>
                  <a:srgbClr val="FF0000"/>
                </a:solidFill>
                <a:latin typeface="Titillium Web" panose="00000500000000000000" pitchFamily="2" charset="0"/>
                <a:sym typeface="Wingdings" panose="05000000000000000000" pitchFamily="2" charset="2"/>
              </a:rPr>
              <a:t>Delete</a:t>
            </a:r>
            <a:r>
              <a:rPr lang="es-ES" sz="1200" dirty="0">
                <a:latin typeface="Titillium Web" panose="00000500000000000000" pitchFamily="2" charset="0"/>
                <a:sym typeface="Wingdings" panose="05000000000000000000" pitchFamily="2" charset="2"/>
              </a:rPr>
              <a:t> CRUD</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457450" lvl="5" indent="-171450">
              <a:buFont typeface="Arial" panose="020B0604020202020204" pitchFamily="34" charset="0"/>
              <a:buChar char="•"/>
            </a:pPr>
            <a:r>
              <a:rPr lang="es-ES" sz="1200" dirty="0" err="1">
                <a:latin typeface="Titillium Web" panose="00000500000000000000" pitchFamily="2" charset="0"/>
                <a:sym typeface="Wingdings" panose="05000000000000000000" pitchFamily="2" charset="2"/>
              </a:rPr>
              <a:t>Save</a:t>
            </a:r>
            <a:endParaRPr lang="es-ES" sz="1200" dirty="0">
              <a:latin typeface="Titillium Web" panose="00000500000000000000" pitchFamily="2" charset="0"/>
              <a:sym typeface="Wingdings" panose="05000000000000000000" pitchFamily="2" charset="2"/>
            </a:endParaRPr>
          </a:p>
          <a:p>
            <a:pPr marL="2457450" lvl="5" indent="-171450">
              <a:buFont typeface="Arial" panose="020B0604020202020204" pitchFamily="34" charset="0"/>
              <a:buChar char="•"/>
            </a:pPr>
            <a:r>
              <a:rPr lang="es-ES" sz="1200" dirty="0" err="1">
                <a:latin typeface="Titillium Web" panose="00000500000000000000" pitchFamily="2" charset="0"/>
                <a:sym typeface="Wingdings" panose="05000000000000000000" pitchFamily="2" charset="2"/>
              </a:rPr>
              <a:t>FindOne</a:t>
            </a:r>
            <a:endParaRPr lang="es-ES" sz="1200" dirty="0">
              <a:latin typeface="Titillium Web" panose="00000500000000000000" pitchFamily="2" charset="0"/>
              <a:sym typeface="Wingdings" panose="05000000000000000000" pitchFamily="2" charset="2"/>
            </a:endParaRPr>
          </a:p>
          <a:p>
            <a:pPr marL="2457450" lvl="5" indent="-171450">
              <a:buFont typeface="Arial" panose="020B0604020202020204" pitchFamily="34" charset="0"/>
              <a:buChar char="•"/>
            </a:pPr>
            <a:r>
              <a:rPr lang="es-ES" sz="1200" dirty="0" err="1">
                <a:latin typeface="Titillium Web" panose="00000500000000000000" pitchFamily="2" charset="0"/>
                <a:sym typeface="Wingdings" panose="05000000000000000000" pitchFamily="2" charset="2"/>
              </a:rPr>
              <a:t>FindAll</a:t>
            </a:r>
            <a:endParaRPr lang="es-ES" sz="1200" dirty="0">
              <a:latin typeface="Titillium Web" panose="00000500000000000000" pitchFamily="2" charset="0"/>
              <a:sym typeface="Wingdings" panose="05000000000000000000" pitchFamily="2" charset="2"/>
            </a:endParaRPr>
          </a:p>
          <a:p>
            <a:pPr marL="2457450" lvl="5" indent="-171450">
              <a:buFont typeface="Arial" panose="020B0604020202020204" pitchFamily="34" charset="0"/>
              <a:buChar char="•"/>
            </a:pPr>
            <a:r>
              <a:rPr lang="es-ES" sz="1200" dirty="0" err="1">
                <a:latin typeface="Titillium Web" panose="00000500000000000000" pitchFamily="2" charset="0"/>
                <a:sym typeface="Wingdings" panose="05000000000000000000" pitchFamily="2" charset="2"/>
              </a:rPr>
              <a:t>delete</a:t>
            </a: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10" name="Imagen 9">
            <a:extLst>
              <a:ext uri="{FF2B5EF4-FFF2-40B4-BE49-F238E27FC236}">
                <a16:creationId xmlns:a16="http://schemas.microsoft.com/office/drawing/2014/main" id="{9CEA29EA-E50F-7D08-2ABB-63E80886DE96}"/>
              </a:ext>
            </a:extLst>
          </p:cNvPr>
          <p:cNvPicPr>
            <a:picLocks noChangeAspect="1"/>
          </p:cNvPicPr>
          <p:nvPr/>
        </p:nvPicPr>
        <p:blipFill>
          <a:blip r:embed="rId5"/>
          <a:stretch>
            <a:fillRect/>
          </a:stretch>
        </p:blipFill>
        <p:spPr>
          <a:xfrm>
            <a:off x="7340638" y="919348"/>
            <a:ext cx="3847606" cy="1451390"/>
          </a:xfrm>
          <a:prstGeom prst="rect">
            <a:avLst/>
          </a:prstGeom>
        </p:spPr>
      </p:pic>
      <p:pic>
        <p:nvPicPr>
          <p:cNvPr id="7" name="Imagen 6">
            <a:extLst>
              <a:ext uri="{FF2B5EF4-FFF2-40B4-BE49-F238E27FC236}">
                <a16:creationId xmlns:a16="http://schemas.microsoft.com/office/drawing/2014/main" id="{3506F042-6A0F-A47E-F27C-E1588D689D21}"/>
              </a:ext>
            </a:extLst>
          </p:cNvPr>
          <p:cNvPicPr>
            <a:picLocks noChangeAspect="1"/>
          </p:cNvPicPr>
          <p:nvPr/>
        </p:nvPicPr>
        <p:blipFill>
          <a:blip r:embed="rId6"/>
          <a:stretch>
            <a:fillRect/>
          </a:stretch>
        </p:blipFill>
        <p:spPr>
          <a:xfrm>
            <a:off x="4855757" y="5219260"/>
            <a:ext cx="5296158" cy="1330511"/>
          </a:xfrm>
          <a:prstGeom prst="rect">
            <a:avLst/>
          </a:prstGeom>
        </p:spPr>
      </p:pic>
    </p:spTree>
    <p:extLst>
      <p:ext uri="{BB962C8B-B14F-4D97-AF65-F5344CB8AC3E}">
        <p14:creationId xmlns:p14="http://schemas.microsoft.com/office/powerpoint/2010/main" val="19197656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alla">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lla">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lla">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TM03457485[[fn=Malla]]</Template>
  <TotalTime>2181</TotalTime>
  <Words>4218</Words>
  <Application>Microsoft Office PowerPoint</Application>
  <PresentationFormat>Panorámica</PresentationFormat>
  <Paragraphs>1605</Paragraphs>
  <Slides>31</Slides>
  <Notes>30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31</vt:i4>
      </vt:variant>
    </vt:vector>
  </HeadingPairs>
  <TitlesOfParts>
    <vt:vector size="37" baseType="lpstr">
      <vt:lpstr>Arial</vt:lpstr>
      <vt:lpstr>Calibri</vt:lpstr>
      <vt:lpstr>Century Gothic</vt:lpstr>
      <vt:lpstr>Consolas</vt:lpstr>
      <vt:lpstr>Titillium Web</vt:lpstr>
      <vt:lpstr>Malla</vt:lpstr>
      <vt:lpstr> CURSO FORMACION EN spring java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LA INTELIGENCIA ARTIFICIAL</dc:title>
  <dc:creator>Antonio Miguel Pardo Ruiz</dc:creator>
  <cp:lastModifiedBy>Antonio Miguel Pardo Ruiz</cp:lastModifiedBy>
  <cp:revision>132</cp:revision>
  <dcterms:created xsi:type="dcterms:W3CDTF">2023-10-19T16:07:48Z</dcterms:created>
  <dcterms:modified xsi:type="dcterms:W3CDTF">2024-01-02T17:44:42Z</dcterms:modified>
</cp:coreProperties>
</file>