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303" r:id="rId3"/>
    <p:sldId id="304" r:id="rId4"/>
    <p:sldId id="305" r:id="rId5"/>
    <p:sldId id="306" r:id="rId6"/>
    <p:sldId id="316" r:id="rId7"/>
    <p:sldId id="307" r:id="rId8"/>
    <p:sldId id="308" r:id="rId9"/>
    <p:sldId id="311" r:id="rId10"/>
    <p:sldId id="312" r:id="rId11"/>
    <p:sldId id="313" r:id="rId12"/>
    <p:sldId id="314" r:id="rId13"/>
    <p:sldId id="310" r:id="rId14"/>
    <p:sldId id="315" r:id="rId15"/>
    <p:sldId id="309" r:id="rId16"/>
    <p:sldId id="31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E4E8B3-BC3D-4B17-AD72-6EEF0757A344}" type="datetimeFigureOut">
              <a:rPr lang="es-ES" smtClean="0"/>
              <a:t>08/01/2024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712D9C-889D-4610-A762-E75BDBE57ED2}" type="slidenum">
              <a:rPr lang="es-ES" smtClean="0"/>
              <a:t>‹Nº›</a:t>
            </a:fld>
            <a:endParaRPr lang="es-ES"/>
          </a:p>
        </p:txBody>
      </p:sp>
    </p:spTree>
    <p:extLst>
      <p:ext uri="{BB962C8B-B14F-4D97-AF65-F5344CB8AC3E}">
        <p14:creationId xmlns:p14="http://schemas.microsoft.com/office/powerpoint/2010/main" val="1020962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a:t>
            </a:fld>
            <a:endParaRPr lang="es-ES"/>
          </a:p>
        </p:txBody>
      </p:sp>
    </p:spTree>
    <p:extLst>
      <p:ext uri="{BB962C8B-B14F-4D97-AF65-F5344CB8AC3E}">
        <p14:creationId xmlns:p14="http://schemas.microsoft.com/office/powerpoint/2010/main" val="868468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11</a:t>
            </a:fld>
            <a:endParaRPr lang="es-ES"/>
          </a:p>
        </p:txBody>
      </p:sp>
    </p:spTree>
    <p:extLst>
      <p:ext uri="{BB962C8B-B14F-4D97-AF65-F5344CB8AC3E}">
        <p14:creationId xmlns:p14="http://schemas.microsoft.com/office/powerpoint/2010/main" val="3844502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12</a:t>
            </a:fld>
            <a:endParaRPr lang="es-ES"/>
          </a:p>
        </p:txBody>
      </p:sp>
    </p:spTree>
    <p:extLst>
      <p:ext uri="{BB962C8B-B14F-4D97-AF65-F5344CB8AC3E}">
        <p14:creationId xmlns:p14="http://schemas.microsoft.com/office/powerpoint/2010/main" val="1493109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13</a:t>
            </a:fld>
            <a:endParaRPr lang="es-ES"/>
          </a:p>
        </p:txBody>
      </p:sp>
    </p:spTree>
    <p:extLst>
      <p:ext uri="{BB962C8B-B14F-4D97-AF65-F5344CB8AC3E}">
        <p14:creationId xmlns:p14="http://schemas.microsoft.com/office/powerpoint/2010/main" val="924991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14</a:t>
            </a:fld>
            <a:endParaRPr lang="es-ES"/>
          </a:p>
        </p:txBody>
      </p:sp>
    </p:spTree>
    <p:extLst>
      <p:ext uri="{BB962C8B-B14F-4D97-AF65-F5344CB8AC3E}">
        <p14:creationId xmlns:p14="http://schemas.microsoft.com/office/powerpoint/2010/main" val="1028635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15</a:t>
            </a:fld>
            <a:endParaRPr lang="es-ES"/>
          </a:p>
        </p:txBody>
      </p:sp>
    </p:spTree>
    <p:extLst>
      <p:ext uri="{BB962C8B-B14F-4D97-AF65-F5344CB8AC3E}">
        <p14:creationId xmlns:p14="http://schemas.microsoft.com/office/powerpoint/2010/main" val="3380534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16</a:t>
            </a:fld>
            <a:endParaRPr lang="es-ES"/>
          </a:p>
        </p:txBody>
      </p:sp>
    </p:spTree>
    <p:extLst>
      <p:ext uri="{BB962C8B-B14F-4D97-AF65-F5344CB8AC3E}">
        <p14:creationId xmlns:p14="http://schemas.microsoft.com/office/powerpoint/2010/main" val="1435834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3</a:t>
            </a:fld>
            <a:endParaRPr lang="es-ES"/>
          </a:p>
        </p:txBody>
      </p:sp>
    </p:spTree>
    <p:extLst>
      <p:ext uri="{BB962C8B-B14F-4D97-AF65-F5344CB8AC3E}">
        <p14:creationId xmlns:p14="http://schemas.microsoft.com/office/powerpoint/2010/main" val="865006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4</a:t>
            </a:fld>
            <a:endParaRPr lang="es-ES"/>
          </a:p>
        </p:txBody>
      </p:sp>
    </p:spTree>
    <p:extLst>
      <p:ext uri="{BB962C8B-B14F-4D97-AF65-F5344CB8AC3E}">
        <p14:creationId xmlns:p14="http://schemas.microsoft.com/office/powerpoint/2010/main" val="2939302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5</a:t>
            </a:fld>
            <a:endParaRPr lang="es-ES"/>
          </a:p>
        </p:txBody>
      </p:sp>
    </p:spTree>
    <p:extLst>
      <p:ext uri="{BB962C8B-B14F-4D97-AF65-F5344CB8AC3E}">
        <p14:creationId xmlns:p14="http://schemas.microsoft.com/office/powerpoint/2010/main" val="1043552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6</a:t>
            </a:fld>
            <a:endParaRPr lang="es-ES"/>
          </a:p>
        </p:txBody>
      </p:sp>
    </p:spTree>
    <p:extLst>
      <p:ext uri="{BB962C8B-B14F-4D97-AF65-F5344CB8AC3E}">
        <p14:creationId xmlns:p14="http://schemas.microsoft.com/office/powerpoint/2010/main" val="2110231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7</a:t>
            </a:fld>
            <a:endParaRPr lang="es-ES"/>
          </a:p>
        </p:txBody>
      </p:sp>
    </p:spTree>
    <p:extLst>
      <p:ext uri="{BB962C8B-B14F-4D97-AF65-F5344CB8AC3E}">
        <p14:creationId xmlns:p14="http://schemas.microsoft.com/office/powerpoint/2010/main" val="2047873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8</a:t>
            </a:fld>
            <a:endParaRPr lang="es-ES"/>
          </a:p>
        </p:txBody>
      </p:sp>
    </p:spTree>
    <p:extLst>
      <p:ext uri="{BB962C8B-B14F-4D97-AF65-F5344CB8AC3E}">
        <p14:creationId xmlns:p14="http://schemas.microsoft.com/office/powerpoint/2010/main" val="227819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9</a:t>
            </a:fld>
            <a:endParaRPr lang="es-ES"/>
          </a:p>
        </p:txBody>
      </p:sp>
    </p:spTree>
    <p:extLst>
      <p:ext uri="{BB962C8B-B14F-4D97-AF65-F5344CB8AC3E}">
        <p14:creationId xmlns:p14="http://schemas.microsoft.com/office/powerpoint/2010/main" val="159440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10</a:t>
            </a:fld>
            <a:endParaRPr lang="es-ES"/>
          </a:p>
        </p:txBody>
      </p:sp>
    </p:spTree>
    <p:extLst>
      <p:ext uri="{BB962C8B-B14F-4D97-AF65-F5344CB8AC3E}">
        <p14:creationId xmlns:p14="http://schemas.microsoft.com/office/powerpoint/2010/main" val="3461887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D7214D7-428D-4601-A337-8B3EF9271EE1}" type="datetimeFigureOut">
              <a:rPr lang="es-ES" smtClean="0"/>
              <a:t>08/01/2024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407227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D7214D7-428D-4601-A337-8B3EF9271EE1}" type="datetimeFigureOut">
              <a:rPr lang="es-ES" smtClean="0"/>
              <a:t>08/01/2024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1510058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08/01/2024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4223431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08/01/2024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707009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08/01/2024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412148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08/01/2024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56683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08/01/2024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2820642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D7214D7-428D-4601-A337-8B3EF9271EE1}" type="datetimeFigureOut">
              <a:rPr lang="es-ES" smtClean="0"/>
              <a:t>08/01/2024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436022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D7214D7-428D-4601-A337-8B3EF9271EE1}" type="datetimeFigureOut">
              <a:rPr lang="es-ES" smtClean="0"/>
              <a:t>08/01/2024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1666399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D7214D7-428D-4601-A337-8B3EF9271EE1}" type="datetimeFigureOut">
              <a:rPr lang="es-ES" smtClean="0"/>
              <a:t>08/01/2024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780357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08/01/2024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2770859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D7214D7-428D-4601-A337-8B3EF9271EE1}" type="datetimeFigureOut">
              <a:rPr lang="es-ES" smtClean="0"/>
              <a:t>08/01/2024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1318465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D7214D7-428D-4601-A337-8B3EF9271EE1}" type="datetimeFigureOut">
              <a:rPr lang="es-ES" smtClean="0"/>
              <a:t>08/01/2024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52394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D7214D7-428D-4601-A337-8B3EF9271EE1}" type="datetimeFigureOut">
              <a:rPr lang="es-ES" smtClean="0"/>
              <a:t>08/01/2024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121965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214D7-428D-4601-A337-8B3EF9271EE1}" type="datetimeFigureOut">
              <a:rPr lang="es-ES" smtClean="0"/>
              <a:t>08/01/2024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97019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D7214D7-428D-4601-A337-8B3EF9271EE1}" type="datetimeFigureOut">
              <a:rPr lang="es-ES" smtClean="0"/>
              <a:t>08/01/2024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250559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6399212" y="5883275"/>
            <a:ext cx="914400" cy="365125"/>
          </a:xfrm>
        </p:spPr>
        <p:txBody>
          <a:bodyPr/>
          <a:lstStyle/>
          <a:p>
            <a:fld id="{CD7214D7-428D-4601-A337-8B3EF9271EE1}" type="datetimeFigureOut">
              <a:rPr lang="es-ES" smtClean="0"/>
              <a:t>08/01/2024</a:t>
            </a:fld>
            <a:endParaRPr lang="es-ES"/>
          </a:p>
        </p:txBody>
      </p:sp>
      <p:sp>
        <p:nvSpPr>
          <p:cNvPr id="6" name="Footer Placeholder 5"/>
          <p:cNvSpPr>
            <a:spLocks noGrp="1"/>
          </p:cNvSpPr>
          <p:nvPr>
            <p:ph type="ftr" sz="quarter" idx="11"/>
          </p:nvPr>
        </p:nvSpPr>
        <p:spPr>
          <a:xfrm>
            <a:off x="1141412" y="5883275"/>
            <a:ext cx="5105400" cy="365125"/>
          </a:xfrm>
        </p:spPr>
        <p:txBody>
          <a:bodyPr/>
          <a:lstStyle/>
          <a:p>
            <a:endParaRPr lang="es-ES"/>
          </a:p>
        </p:txBody>
      </p:sp>
      <p:sp>
        <p:nvSpPr>
          <p:cNvPr id="7" name="Slide Number Placeholder 6"/>
          <p:cNvSpPr>
            <a:spLocks noGrp="1"/>
          </p:cNvSpPr>
          <p:nvPr>
            <p:ph type="sldNum" sz="quarter" idx="12"/>
          </p:nvPr>
        </p:nvSpPr>
        <p:spPr>
          <a:xfrm>
            <a:off x="10742612" y="5883275"/>
            <a:ext cx="322567" cy="365125"/>
          </a:xfrm>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4024500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CD7214D7-428D-4601-A337-8B3EF9271EE1}" type="datetimeFigureOut">
              <a:rPr lang="es-ES" smtClean="0"/>
              <a:t>08/01/2024</a:t>
            </a:fld>
            <a:endParaRPr lang="es-E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s-E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830780A-7C6A-4F0F-8117-C4C44C7330A5}" type="slidenum">
              <a:rPr lang="es-ES" smtClean="0"/>
              <a:t>‹Nº›</a:t>
            </a:fld>
            <a:endParaRPr lang="es-ES"/>
          </a:p>
        </p:txBody>
      </p:sp>
    </p:spTree>
    <p:extLst>
      <p:ext uri="{BB962C8B-B14F-4D97-AF65-F5344CB8AC3E}">
        <p14:creationId xmlns:p14="http://schemas.microsoft.com/office/powerpoint/2010/main" val="31046262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hyperlink" Target="https://docs.spring.io/spring-security/reference/5.8/migration/servlet/config.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FD987E-AC81-5B07-D38F-36002AD580E7}"/>
              </a:ext>
            </a:extLst>
          </p:cNvPr>
          <p:cNvSpPr>
            <a:spLocks noGrp="1"/>
          </p:cNvSpPr>
          <p:nvPr>
            <p:ph type="ctrTitle"/>
          </p:nvPr>
        </p:nvSpPr>
        <p:spPr/>
        <p:txBody>
          <a:bodyPr>
            <a:normAutofit/>
          </a:bodyPr>
          <a:lstStyle/>
          <a:p>
            <a:r>
              <a:rPr lang="es-ES" dirty="0"/>
              <a:t> CURSO FORMACION EN </a:t>
            </a:r>
            <a:r>
              <a:rPr lang="es-ES" dirty="0" err="1"/>
              <a:t>spring</a:t>
            </a:r>
            <a:r>
              <a:rPr lang="es-ES" dirty="0"/>
              <a:t> java</a:t>
            </a:r>
          </a:p>
        </p:txBody>
      </p:sp>
      <p:sp>
        <p:nvSpPr>
          <p:cNvPr id="3" name="Subtítulo 2">
            <a:extLst>
              <a:ext uri="{FF2B5EF4-FFF2-40B4-BE49-F238E27FC236}">
                <a16:creationId xmlns:a16="http://schemas.microsoft.com/office/drawing/2014/main" id="{0A0FF4A9-3AD2-C3C2-7206-56C12AAC7510}"/>
              </a:ext>
            </a:extLst>
          </p:cNvPr>
          <p:cNvSpPr>
            <a:spLocks noGrp="1"/>
          </p:cNvSpPr>
          <p:nvPr>
            <p:ph type="subTitle" idx="1"/>
          </p:nvPr>
        </p:nvSpPr>
        <p:spPr/>
        <p:txBody>
          <a:bodyPr/>
          <a:lstStyle/>
          <a:p>
            <a:r>
              <a:rPr lang="es-ES" dirty="0"/>
              <a:t>CURSO 2024</a:t>
            </a:r>
          </a:p>
        </p:txBody>
      </p:sp>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1705" y="6011201"/>
            <a:ext cx="807968" cy="80796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pring | Home">
            <a:extLst>
              <a:ext uri="{FF2B5EF4-FFF2-40B4-BE49-F238E27FC236}">
                <a16:creationId xmlns:a16="http://schemas.microsoft.com/office/drawing/2014/main" id="{1B53E5CD-C494-D3B0-47A5-2DBE7C154E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7483" y="360980"/>
            <a:ext cx="2823280" cy="1411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637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98042" y="802484"/>
            <a:ext cx="9079954" cy="6647974"/>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SECURITY </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latin typeface="Titillium Web" panose="00000500000000000000" pitchFamily="2" charset="0"/>
            </a:endParaRPr>
          </a:p>
          <a:p>
            <a:pPr lvl="1"/>
            <a:r>
              <a:rPr lang="es-ES" sz="1200" dirty="0">
                <a:latin typeface="Titillium Web" panose="00000500000000000000" pitchFamily="2" charset="0"/>
              </a:rPr>
              <a:t>Spring Security</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Configuramos nuestro proyecto.</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1- </a:t>
            </a:r>
            <a:r>
              <a:rPr lang="es-ES" sz="1200" b="1" dirty="0" err="1">
                <a:solidFill>
                  <a:schemeClr val="accent1">
                    <a:lumMod val="40000"/>
                    <a:lumOff val="60000"/>
                  </a:schemeClr>
                </a:solidFill>
                <a:latin typeface="Titillium Web" panose="00000500000000000000" pitchFamily="2" charset="0"/>
                <a:sym typeface="Wingdings" panose="05000000000000000000" pitchFamily="2" charset="2"/>
              </a:rPr>
              <a:t>BCryptPasswordEncoder</a:t>
            </a:r>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 Método que nos ofrece Spring Security para codificar contraseñas de usuarios.  Permite encriptar con diferentes algoritmos de cifrados como </a:t>
            </a:r>
            <a:r>
              <a:rPr lang="es-ES" sz="1200" b="1" dirty="0" err="1">
                <a:solidFill>
                  <a:schemeClr val="accent1">
                    <a:lumMod val="40000"/>
                    <a:lumOff val="60000"/>
                  </a:schemeClr>
                </a:solidFill>
                <a:latin typeface="Titillium Web" panose="00000500000000000000" pitchFamily="2" charset="0"/>
                <a:sym typeface="Wingdings" panose="05000000000000000000" pitchFamily="2" charset="2"/>
              </a:rPr>
              <a:t>BCrypt</a:t>
            </a:r>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 </a:t>
            </a:r>
            <a:r>
              <a:rPr lang="es-ES" sz="1200" b="1" dirty="0" err="1">
                <a:solidFill>
                  <a:schemeClr val="accent1">
                    <a:lumMod val="40000"/>
                    <a:lumOff val="60000"/>
                  </a:schemeClr>
                </a:solidFill>
                <a:latin typeface="Titillium Web" panose="00000500000000000000" pitchFamily="2" charset="0"/>
                <a:sym typeface="Wingdings" panose="05000000000000000000" pitchFamily="2" charset="2"/>
              </a:rPr>
              <a:t>SCrypt</a:t>
            </a:r>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 etc.</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2- Luego en cualquier parte de nuestro código podemos inyectar esta dependencia y poder codificar.</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n-US" sz="1200" b="1" dirty="0">
                <a:solidFill>
                  <a:schemeClr val="accent3">
                    <a:lumMod val="75000"/>
                  </a:schemeClr>
                </a:solidFill>
                <a:latin typeface="Titillium Web" panose="00000500000000000000" pitchFamily="2" charset="0"/>
              </a:rPr>
              <a:t>@Autowired </a:t>
            </a:r>
          </a:p>
          <a:p>
            <a:pPr lvl="1"/>
            <a:r>
              <a:rPr lang="en-US" sz="1200" b="1" dirty="0">
                <a:solidFill>
                  <a:schemeClr val="accent3">
                    <a:lumMod val="75000"/>
                  </a:schemeClr>
                </a:solidFill>
                <a:latin typeface="Titillium Web" panose="00000500000000000000" pitchFamily="2" charset="0"/>
              </a:rPr>
              <a:t> private </a:t>
            </a:r>
            <a:r>
              <a:rPr lang="en-US" sz="1200" b="1" dirty="0" err="1">
                <a:solidFill>
                  <a:schemeClr val="accent3">
                    <a:lumMod val="75000"/>
                  </a:schemeClr>
                </a:solidFill>
                <a:latin typeface="Titillium Web" panose="00000500000000000000" pitchFamily="2" charset="0"/>
              </a:rPr>
              <a:t>PasswordEncoder</a:t>
            </a:r>
            <a:r>
              <a:rPr lang="en-US" sz="1200" b="1" dirty="0">
                <a:solidFill>
                  <a:schemeClr val="accent3">
                    <a:lumMod val="75000"/>
                  </a:schemeClr>
                </a:solidFill>
                <a:latin typeface="Titillium Web" panose="00000500000000000000" pitchFamily="2" charset="0"/>
              </a:rPr>
              <a:t> </a:t>
            </a:r>
            <a:r>
              <a:rPr lang="en-US" sz="1200" b="1" dirty="0" err="1">
                <a:solidFill>
                  <a:schemeClr val="accent3">
                    <a:lumMod val="75000"/>
                  </a:schemeClr>
                </a:solidFill>
                <a:latin typeface="Titillium Web" panose="00000500000000000000" pitchFamily="2" charset="0"/>
              </a:rPr>
              <a:t>passwordEncoder</a:t>
            </a:r>
            <a:r>
              <a:rPr lang="en-US" sz="1200" b="1" dirty="0">
                <a:solidFill>
                  <a:schemeClr val="accent3">
                    <a:lumMod val="75000"/>
                  </a:schemeClr>
                </a:solidFill>
                <a:latin typeface="Titillium Web" panose="00000500000000000000" pitchFamily="2" charset="0"/>
              </a:rPr>
              <a:t>; </a:t>
            </a:r>
          </a:p>
          <a:p>
            <a:pPr lvl="1"/>
            <a:r>
              <a:rPr lang="en-US" sz="1200" b="1" dirty="0">
                <a:solidFill>
                  <a:schemeClr val="accent3">
                    <a:lumMod val="75000"/>
                  </a:schemeClr>
                </a:solidFill>
                <a:latin typeface="Titillium Web" panose="00000500000000000000" pitchFamily="2" charset="0"/>
              </a:rPr>
              <a:t> public String </a:t>
            </a:r>
            <a:r>
              <a:rPr lang="en-US" sz="1200" b="1" dirty="0" err="1">
                <a:solidFill>
                  <a:schemeClr val="accent3">
                    <a:lumMod val="75000"/>
                  </a:schemeClr>
                </a:solidFill>
                <a:latin typeface="Titillium Web" panose="00000500000000000000" pitchFamily="2" charset="0"/>
              </a:rPr>
              <a:t>encodePassword</a:t>
            </a:r>
            <a:r>
              <a:rPr lang="en-US" sz="1200" b="1" dirty="0">
                <a:solidFill>
                  <a:schemeClr val="accent3">
                    <a:lumMod val="75000"/>
                  </a:schemeClr>
                </a:solidFill>
                <a:latin typeface="Titillium Web" panose="00000500000000000000" pitchFamily="2" charset="0"/>
              </a:rPr>
              <a:t>(String </a:t>
            </a:r>
            <a:r>
              <a:rPr lang="en-US" sz="1200" b="1" dirty="0" err="1">
                <a:solidFill>
                  <a:schemeClr val="accent3">
                    <a:lumMod val="75000"/>
                  </a:schemeClr>
                </a:solidFill>
                <a:latin typeface="Titillium Web" panose="00000500000000000000" pitchFamily="2" charset="0"/>
              </a:rPr>
              <a:t>rawPassword</a:t>
            </a:r>
            <a:r>
              <a:rPr lang="en-US" sz="1200" b="1" dirty="0">
                <a:solidFill>
                  <a:schemeClr val="accent3">
                    <a:lumMod val="75000"/>
                  </a:schemeClr>
                </a:solidFill>
                <a:latin typeface="Titillium Web" panose="00000500000000000000" pitchFamily="2" charset="0"/>
              </a:rPr>
              <a:t>) { </a:t>
            </a:r>
          </a:p>
          <a:p>
            <a:pPr lvl="1"/>
            <a:r>
              <a:rPr lang="en-US" sz="1200" b="1" dirty="0">
                <a:solidFill>
                  <a:schemeClr val="accent3">
                    <a:lumMod val="75000"/>
                  </a:schemeClr>
                </a:solidFill>
                <a:latin typeface="Titillium Web" panose="00000500000000000000" pitchFamily="2" charset="0"/>
              </a:rPr>
              <a:t>	return </a:t>
            </a:r>
            <a:r>
              <a:rPr lang="en-US" sz="1200" b="1" dirty="0" err="1">
                <a:solidFill>
                  <a:schemeClr val="accent3">
                    <a:lumMod val="75000"/>
                  </a:schemeClr>
                </a:solidFill>
                <a:latin typeface="Titillium Web" panose="00000500000000000000" pitchFamily="2" charset="0"/>
              </a:rPr>
              <a:t>passwordEncoder.encode</a:t>
            </a:r>
            <a:r>
              <a:rPr lang="en-US" sz="1200" b="1" dirty="0">
                <a:solidFill>
                  <a:schemeClr val="accent3">
                    <a:lumMod val="75000"/>
                  </a:schemeClr>
                </a:solidFill>
                <a:latin typeface="Titillium Web" panose="00000500000000000000" pitchFamily="2" charset="0"/>
              </a:rPr>
              <a:t>(</a:t>
            </a:r>
            <a:r>
              <a:rPr lang="en-US" sz="1200" b="1" dirty="0" err="1">
                <a:solidFill>
                  <a:schemeClr val="accent3">
                    <a:lumMod val="75000"/>
                  </a:schemeClr>
                </a:solidFill>
                <a:latin typeface="Titillium Web" panose="00000500000000000000" pitchFamily="2" charset="0"/>
              </a:rPr>
              <a:t>rawPassword</a:t>
            </a:r>
            <a:r>
              <a:rPr lang="en-US" sz="1200" b="1" dirty="0">
                <a:solidFill>
                  <a:schemeClr val="accent3">
                    <a:lumMod val="75000"/>
                  </a:schemeClr>
                </a:solidFill>
                <a:latin typeface="Titillium Web" panose="00000500000000000000" pitchFamily="2" charset="0"/>
              </a:rPr>
              <a:t>); </a:t>
            </a:r>
          </a:p>
          <a:p>
            <a:pPr lvl="1"/>
            <a:r>
              <a:rPr lang="en-US" sz="1200" b="1" dirty="0">
                <a:solidFill>
                  <a:schemeClr val="accent3">
                    <a:lumMod val="75000"/>
                  </a:schemeClr>
                </a:solidFill>
                <a:latin typeface="Titillium Web" panose="00000500000000000000" pitchFamily="2" charset="0"/>
              </a:rPr>
              <a:t> }</a:t>
            </a:r>
            <a:endParaRPr lang="es-ES" sz="1200" b="1" dirty="0">
              <a:solidFill>
                <a:schemeClr val="accent3">
                  <a:lumMod val="75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marL="685800" lvl="1" indent="-228600">
              <a:buFont typeface="+mj-lt"/>
              <a:buAutoNum type="arabicPeriod"/>
            </a:pPr>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7B0566F0-D855-7002-0AC0-5310059F5620}"/>
              </a:ext>
            </a:extLst>
          </p:cNvPr>
          <p:cNvPicPr>
            <a:picLocks noChangeAspect="1"/>
          </p:cNvPicPr>
          <p:nvPr/>
        </p:nvPicPr>
        <p:blipFill>
          <a:blip r:embed="rId5"/>
          <a:stretch>
            <a:fillRect/>
          </a:stretch>
        </p:blipFill>
        <p:spPr>
          <a:xfrm>
            <a:off x="6440746" y="1337596"/>
            <a:ext cx="4563112" cy="933580"/>
          </a:xfrm>
          <a:prstGeom prst="rect">
            <a:avLst/>
          </a:prstGeom>
        </p:spPr>
      </p:pic>
    </p:spTree>
    <p:extLst>
      <p:ext uri="{BB962C8B-B14F-4D97-AF65-F5344CB8AC3E}">
        <p14:creationId xmlns:p14="http://schemas.microsoft.com/office/powerpoint/2010/main" val="3789346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71409" y="837995"/>
            <a:ext cx="9079954" cy="7386638"/>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SECURITY </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Security</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Configuramos nuestro Spring </a:t>
            </a:r>
            <a:r>
              <a:rPr lang="es-ES" sz="1200" b="1" dirty="0" err="1">
                <a:solidFill>
                  <a:schemeClr val="accent1">
                    <a:lumMod val="40000"/>
                    <a:lumOff val="60000"/>
                  </a:schemeClr>
                </a:solidFill>
                <a:latin typeface="Titillium Web" panose="00000500000000000000" pitchFamily="2" charset="0"/>
                <a:sym typeface="Wingdings" panose="05000000000000000000" pitchFamily="2" charset="2"/>
              </a:rPr>
              <a:t>Config</a:t>
            </a:r>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1- Es una clase que se utiliza para la gestión de usuarios en memoria dentro de una aplicación Spring. Esta clase permite almacenar los detalles de usuario, como nombres de usuario, contraseñas y roles. En la memoria de la aplicación. </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2- Se pueden crear usuarios y asignarles roles utilizando métodos proporcionados por </a:t>
            </a:r>
            <a:r>
              <a:rPr lang="es-ES" sz="1200" b="1" dirty="0" err="1">
                <a:solidFill>
                  <a:schemeClr val="accent1">
                    <a:lumMod val="40000"/>
                    <a:lumOff val="60000"/>
                  </a:schemeClr>
                </a:solidFill>
                <a:latin typeface="Titillium Web" panose="00000500000000000000" pitchFamily="2" charset="0"/>
                <a:sym typeface="Wingdings" panose="05000000000000000000" pitchFamily="2" charset="2"/>
              </a:rPr>
              <a:t>InMemoryUserDetailManager</a:t>
            </a:r>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 como </a:t>
            </a:r>
            <a:r>
              <a:rPr lang="es-ES" sz="1200" b="1" dirty="0" err="1">
                <a:solidFill>
                  <a:schemeClr val="accent1">
                    <a:lumMod val="40000"/>
                    <a:lumOff val="60000"/>
                  </a:schemeClr>
                </a:solidFill>
                <a:latin typeface="Titillium Web" panose="00000500000000000000" pitchFamily="2" charset="0"/>
                <a:sym typeface="Wingdings" panose="05000000000000000000" pitchFamily="2" charset="2"/>
              </a:rPr>
              <a:t>créateUser</a:t>
            </a:r>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3- </a:t>
            </a:r>
            <a:r>
              <a:rPr lang="es-ES" sz="1200" b="1" dirty="0" err="1">
                <a:solidFill>
                  <a:schemeClr val="accent1">
                    <a:lumMod val="40000"/>
                    <a:lumOff val="60000"/>
                  </a:schemeClr>
                </a:solidFill>
                <a:latin typeface="Titillium Web" panose="00000500000000000000" pitchFamily="2" charset="0"/>
                <a:sym typeface="Wingdings" panose="05000000000000000000" pitchFamily="2" charset="2"/>
              </a:rPr>
              <a:t>Despúes</a:t>
            </a:r>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 de configurar los usuarios y roles, Spring Security utilizará esta información para la autenticación y autorización en la aplicación. </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 Indicar que este tipo de forma de trabajo es buena para aplicaciones locales, ya que cada los datos de los usuarios se pierden cuando la aplicación se reinicia. Por tanto no se puede usar para aplicaciones de gran escala. </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Solo es útil para aplicaciones de test.  Es útil que se utilice la capa de persistencia para almacenar los usuarios y sus contraseñas. </a:t>
            </a: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 </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marL="685800" lvl="1" indent="-228600">
              <a:buFont typeface="+mj-lt"/>
              <a:buAutoNum type="arabicPeriod"/>
            </a:pPr>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483769C0-F229-0420-0A2A-6E13160E8A70}"/>
              </a:ext>
            </a:extLst>
          </p:cNvPr>
          <p:cNvPicPr>
            <a:picLocks noChangeAspect="1"/>
          </p:cNvPicPr>
          <p:nvPr/>
        </p:nvPicPr>
        <p:blipFill>
          <a:blip r:embed="rId5"/>
          <a:stretch>
            <a:fillRect/>
          </a:stretch>
        </p:blipFill>
        <p:spPr>
          <a:xfrm>
            <a:off x="7492753" y="215154"/>
            <a:ext cx="3598656" cy="2184469"/>
          </a:xfrm>
          <a:prstGeom prst="rect">
            <a:avLst/>
          </a:prstGeom>
        </p:spPr>
      </p:pic>
    </p:spTree>
    <p:extLst>
      <p:ext uri="{BB962C8B-B14F-4D97-AF65-F5344CB8AC3E}">
        <p14:creationId xmlns:p14="http://schemas.microsoft.com/office/powerpoint/2010/main" val="1762330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71409" y="837995"/>
            <a:ext cx="9079954" cy="7571303"/>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SECURITY </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latin typeface="Titillium Web" panose="00000500000000000000" pitchFamily="2" charset="0"/>
              </a:rPr>
              <a:t>Spring Security</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Configuramos nuestro Spring </a:t>
            </a:r>
            <a:r>
              <a:rPr lang="es-ES" sz="1200" b="1" dirty="0" err="1">
                <a:solidFill>
                  <a:schemeClr val="accent1">
                    <a:lumMod val="40000"/>
                    <a:lumOff val="60000"/>
                  </a:schemeClr>
                </a:solidFill>
                <a:latin typeface="Titillium Web" panose="00000500000000000000" pitchFamily="2" charset="0"/>
                <a:sym typeface="Wingdings" panose="05000000000000000000" pitchFamily="2" charset="2"/>
              </a:rPr>
              <a:t>Config</a:t>
            </a:r>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s-ES" sz="1200" b="1" u="sng" dirty="0" err="1">
                <a:solidFill>
                  <a:schemeClr val="accent3">
                    <a:lumMod val="75000"/>
                  </a:schemeClr>
                </a:solidFill>
                <a:latin typeface="Titillium Web" panose="00000500000000000000" pitchFamily="2" charset="0"/>
                <a:sym typeface="Wingdings" panose="05000000000000000000" pitchFamily="2" charset="2"/>
              </a:rPr>
              <a:t>SecurityFilterChain</a:t>
            </a:r>
            <a:endParaRPr lang="es-ES" sz="1200" b="1" u="sng" dirty="0">
              <a:solidFill>
                <a:schemeClr val="accent3">
                  <a:lumMod val="75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Sirve para configurar filtros de seguridad en una aplicación web. Extiende de </a:t>
            </a:r>
            <a:r>
              <a:rPr lang="es-ES" sz="1200" b="1" dirty="0" err="1">
                <a:solidFill>
                  <a:schemeClr val="accent1">
                    <a:lumMod val="40000"/>
                    <a:lumOff val="60000"/>
                  </a:schemeClr>
                </a:solidFill>
                <a:latin typeface="Titillium Web" panose="00000500000000000000" pitchFamily="2" charset="0"/>
                <a:sym typeface="Wingdings" panose="05000000000000000000" pitchFamily="2" charset="2"/>
              </a:rPr>
              <a:t>WebSecurityConfigurerAdapter</a:t>
            </a:r>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 donde se pueden definir y ordenar los filtros de seguridad que se aplicarán a diferentes rutas(</a:t>
            </a:r>
            <a:r>
              <a:rPr lang="es-ES" sz="1200" b="1" dirty="0" err="1">
                <a:solidFill>
                  <a:schemeClr val="accent1">
                    <a:lumMod val="40000"/>
                    <a:lumOff val="60000"/>
                  </a:schemeClr>
                </a:solidFill>
                <a:latin typeface="Titillium Web" panose="00000500000000000000" pitchFamily="2" charset="0"/>
                <a:sym typeface="Wingdings" panose="05000000000000000000" pitchFamily="2" charset="2"/>
              </a:rPr>
              <a:t>endpoints</a:t>
            </a:r>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 Esta configuración permite personalizar y controlar cómo se aplican las reglas de seguridad de la aplicación.</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s-ES" sz="1200" b="1" u="sng" dirty="0" err="1">
                <a:solidFill>
                  <a:schemeClr val="accent3">
                    <a:lumMod val="75000"/>
                  </a:schemeClr>
                </a:solidFill>
                <a:latin typeface="Titillium Web" panose="00000500000000000000" pitchFamily="2" charset="0"/>
                <a:sym typeface="Wingdings" panose="05000000000000000000" pitchFamily="2" charset="2"/>
              </a:rPr>
              <a:t>http.authorizeHttpRequests</a:t>
            </a:r>
            <a:endParaRPr lang="es-ES" sz="1200" b="1" u="sng"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Es el método que permite o deniega el acceso a las solicitudes HTTP en una aplicación web basada en Spring. </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Si queremos ampliar la información:</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hlinkClick r:id="rId4"/>
              </a:rPr>
              <a:t>https://docs.spring.io/spring-security/reference/5.8/migration/servlet/config.html</a:t>
            </a:r>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marL="685800" lvl="1" indent="-228600">
              <a:buFont typeface="+mj-lt"/>
              <a:buAutoNum type="arabicPeriod"/>
            </a:pPr>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a:extLst>
              <a:ext uri="{FF2B5EF4-FFF2-40B4-BE49-F238E27FC236}">
                <a16:creationId xmlns:a16="http://schemas.microsoft.com/office/drawing/2014/main" id="{481369CE-7561-869D-B964-605EBBA811A4}"/>
              </a:ext>
            </a:extLst>
          </p:cNvPr>
          <p:cNvPicPr>
            <a:picLocks noChangeAspect="1"/>
          </p:cNvPicPr>
          <p:nvPr/>
        </p:nvPicPr>
        <p:blipFill>
          <a:blip r:embed="rId6"/>
          <a:stretch>
            <a:fillRect/>
          </a:stretch>
        </p:blipFill>
        <p:spPr>
          <a:xfrm>
            <a:off x="5233001" y="436671"/>
            <a:ext cx="6182588" cy="1971950"/>
          </a:xfrm>
          <a:prstGeom prst="rect">
            <a:avLst/>
          </a:prstGeom>
        </p:spPr>
      </p:pic>
    </p:spTree>
    <p:extLst>
      <p:ext uri="{BB962C8B-B14F-4D97-AF65-F5344CB8AC3E}">
        <p14:creationId xmlns:p14="http://schemas.microsoft.com/office/powerpoint/2010/main" val="2776296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324675" y="784728"/>
            <a:ext cx="9079954" cy="8309967"/>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SECURITY </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Security</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b="1" dirty="0">
                <a:solidFill>
                  <a:schemeClr val="accent4">
                    <a:lumMod val="60000"/>
                    <a:lumOff val="40000"/>
                  </a:schemeClr>
                </a:solidFill>
                <a:latin typeface="Titillium Web" panose="00000500000000000000" pitchFamily="2" charset="0"/>
              </a:rPr>
              <a:t>Configuración</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¿Qué es un rol?</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	Un rol es un grupo o tipo de usuario que se le otorga ciertos privilegios para llevar a cabo una o varias acciones. Son etiquetas simples que constan de un nombre como puede ser “</a:t>
            </a:r>
            <a:r>
              <a:rPr lang="es-ES" sz="1200" b="1" dirty="0" err="1">
                <a:solidFill>
                  <a:schemeClr val="accent1">
                    <a:lumMod val="40000"/>
                    <a:lumOff val="60000"/>
                  </a:schemeClr>
                </a:solidFill>
                <a:latin typeface="Titillium Web" panose="00000500000000000000" pitchFamily="2" charset="0"/>
                <a:sym typeface="Wingdings" panose="05000000000000000000" pitchFamily="2" charset="2"/>
              </a:rPr>
              <a:t>Admin</a:t>
            </a:r>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 o “Usuario”. </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3">
                  <a:lumMod val="75000"/>
                </a:schemeClr>
              </a:solidFill>
              <a:latin typeface="Titillium Web" panose="00000500000000000000" pitchFamily="2" charset="0"/>
              <a:sym typeface="Wingdings" panose="05000000000000000000" pitchFamily="2" charset="2"/>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¿Cómo crear los roles?</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Los roles los podemos definir en la memoria interna como hemos definido. O directamente podemos crearnos una tabla donde tengamos los diferentes roles y una tabla de usuarios. Cruzar dentro de la base de datos para definir a partir de un usuario un rol. Y poder configurar su rol dentro de la asignación de rol y de usuario.</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 </a:t>
            </a:r>
            <a:r>
              <a:rPr lang="es-ES" sz="1200" b="1" dirty="0" err="1">
                <a:solidFill>
                  <a:schemeClr val="accent1">
                    <a:lumMod val="40000"/>
                    <a:lumOff val="60000"/>
                  </a:schemeClr>
                </a:solidFill>
                <a:latin typeface="Titillium Web" panose="00000500000000000000" pitchFamily="2" charset="0"/>
                <a:sym typeface="Wingdings" panose="05000000000000000000" pitchFamily="2" charset="2"/>
              </a:rPr>
              <a:t>Info</a:t>
            </a:r>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 https://docs.spring.io/spring-boot/docs/3.2.1/reference/htmlsingle/index.html#web.security</a:t>
            </a:r>
          </a:p>
          <a:p>
            <a:pPr marL="685800" lvl="1" indent="-228600">
              <a:buFont typeface="+mj-lt"/>
              <a:buAutoNum type="arabicPeriod"/>
            </a:pPr>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6912DE04-5B08-C37E-D4DE-BA8B439D667F}"/>
              </a:ext>
            </a:extLst>
          </p:cNvPr>
          <p:cNvSpPr txBox="1"/>
          <p:nvPr/>
        </p:nvSpPr>
        <p:spPr>
          <a:xfrm>
            <a:off x="9215992" y="113847"/>
            <a:ext cx="2900038" cy="1938992"/>
          </a:xfrm>
          <a:prstGeom prst="rect">
            <a:avLst/>
          </a:prstGeom>
          <a:noFill/>
        </p:spPr>
        <p:txBody>
          <a:bodyPr wrap="square" rtlCol="0">
            <a:spAutoFit/>
          </a:bodyPr>
          <a:lstStyle/>
          <a:p>
            <a:r>
              <a:rPr lang="es-ES" dirty="0" err="1"/>
              <a:t>demoMVCIDEMCSecu</a:t>
            </a:r>
            <a:endParaRPr lang="es-ES" dirty="0"/>
          </a:p>
          <a:p>
            <a:endParaRPr lang="es-ES" dirty="0"/>
          </a:p>
          <a:p>
            <a:pPr lvl="1"/>
            <a:endParaRPr lang="es-ES" sz="1200" dirty="0">
              <a:solidFill>
                <a:srgbClr val="FF0000"/>
              </a:solidFill>
              <a:latin typeface="Titillium Web" panose="00000500000000000000" pitchFamily="2" charset="0"/>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marL="685800" lvl="1" indent="-228600">
              <a:buFont typeface="+mj-lt"/>
              <a:buAutoNum type="arabicPeriod"/>
            </a:pPr>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10" name="Imagen 9">
            <a:extLst>
              <a:ext uri="{FF2B5EF4-FFF2-40B4-BE49-F238E27FC236}">
                <a16:creationId xmlns:a16="http://schemas.microsoft.com/office/drawing/2014/main" id="{100CBA6B-C92D-70BD-8B9B-87566E1A51FF}"/>
              </a:ext>
            </a:extLst>
          </p:cNvPr>
          <p:cNvPicPr>
            <a:picLocks noChangeAspect="1"/>
          </p:cNvPicPr>
          <p:nvPr/>
        </p:nvPicPr>
        <p:blipFill>
          <a:blip r:embed="rId5"/>
          <a:stretch>
            <a:fillRect/>
          </a:stretch>
        </p:blipFill>
        <p:spPr>
          <a:xfrm>
            <a:off x="8549194" y="578159"/>
            <a:ext cx="3232529" cy="1753236"/>
          </a:xfrm>
          <a:prstGeom prst="rect">
            <a:avLst/>
          </a:prstGeom>
        </p:spPr>
      </p:pic>
    </p:spTree>
    <p:extLst>
      <p:ext uri="{BB962C8B-B14F-4D97-AF65-F5344CB8AC3E}">
        <p14:creationId xmlns:p14="http://schemas.microsoft.com/office/powerpoint/2010/main" val="3486455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324675" y="784728"/>
            <a:ext cx="9079954" cy="794063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SECURITY </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latin typeface="Titillium Web" panose="00000500000000000000" pitchFamily="2" charset="0"/>
              </a:rPr>
              <a:t>Spring Security</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b="1" dirty="0">
                <a:solidFill>
                  <a:schemeClr val="accent4">
                    <a:lumMod val="60000"/>
                    <a:lumOff val="40000"/>
                  </a:schemeClr>
                </a:solidFill>
                <a:latin typeface="Titillium Web" panose="00000500000000000000" pitchFamily="2" charset="0"/>
              </a:rPr>
              <a:t>Configuración del Formulario de Inicio</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Por defecto como vemos Spring Security nos provee un formulario por defecto.</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Tendremos que configurarlo. </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and().</a:t>
            </a: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a:t>
            </a:r>
            <a:r>
              <a:rPr lang="es-ES" sz="1200" b="1" dirty="0" err="1">
                <a:solidFill>
                  <a:schemeClr val="accent1">
                    <a:lumMod val="40000"/>
                    <a:lumOff val="60000"/>
                  </a:schemeClr>
                </a:solidFill>
                <a:latin typeface="Titillium Web" panose="00000500000000000000" pitchFamily="2" charset="0"/>
                <a:sym typeface="Wingdings" panose="05000000000000000000" pitchFamily="2" charset="2"/>
              </a:rPr>
              <a:t>formLogin</a:t>
            </a:r>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a:t>
            </a:r>
            <a:r>
              <a:rPr lang="es-ES" sz="1200" b="1" dirty="0" err="1">
                <a:solidFill>
                  <a:schemeClr val="accent1">
                    <a:lumMod val="40000"/>
                    <a:lumOff val="60000"/>
                  </a:schemeClr>
                </a:solidFill>
                <a:latin typeface="Titillium Web" panose="00000500000000000000" pitchFamily="2" charset="0"/>
                <a:sym typeface="Wingdings" panose="05000000000000000000" pitchFamily="2" charset="2"/>
              </a:rPr>
              <a:t>loginPage</a:t>
            </a:r>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a:t>
            </a:r>
            <a:r>
              <a:rPr lang="es-ES" sz="1200" b="1" dirty="0" err="1">
                <a:solidFill>
                  <a:schemeClr val="accent1">
                    <a:lumMod val="40000"/>
                    <a:lumOff val="60000"/>
                  </a:schemeClr>
                </a:solidFill>
                <a:latin typeface="Titillium Web" panose="00000500000000000000" pitchFamily="2" charset="0"/>
                <a:sym typeface="Wingdings" panose="05000000000000000000" pitchFamily="2" charset="2"/>
              </a:rPr>
              <a:t>login</a:t>
            </a:r>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 Mediante esta configuración le indicamos el formulario que tiene que arrancar en el servicio. </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 </a:t>
            </a:r>
            <a:r>
              <a:rPr lang="es-ES" sz="1200" b="1" dirty="0" err="1">
                <a:solidFill>
                  <a:schemeClr val="accent1">
                    <a:lumMod val="40000"/>
                    <a:lumOff val="60000"/>
                  </a:schemeClr>
                </a:solidFill>
                <a:latin typeface="Titillium Web" panose="00000500000000000000" pitchFamily="2" charset="0"/>
                <a:sym typeface="Wingdings" panose="05000000000000000000" pitchFamily="2" charset="2"/>
              </a:rPr>
              <a:t>Info</a:t>
            </a:r>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 https://docs.spring.io/spring-boot/docs/3.2.1/reference/htmlsingle/index.html#web.security</a:t>
            </a:r>
          </a:p>
          <a:p>
            <a:pPr marL="685800" lvl="1" indent="-228600">
              <a:buFont typeface="+mj-lt"/>
              <a:buAutoNum type="arabicPeriod"/>
            </a:pPr>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6912DE04-5B08-C37E-D4DE-BA8B439D667F}"/>
              </a:ext>
            </a:extLst>
          </p:cNvPr>
          <p:cNvSpPr txBox="1"/>
          <p:nvPr/>
        </p:nvSpPr>
        <p:spPr>
          <a:xfrm>
            <a:off x="9215992" y="121162"/>
            <a:ext cx="2900038" cy="1938992"/>
          </a:xfrm>
          <a:prstGeom prst="rect">
            <a:avLst/>
          </a:prstGeom>
          <a:noFill/>
        </p:spPr>
        <p:txBody>
          <a:bodyPr wrap="square" rtlCol="0">
            <a:spAutoFit/>
          </a:bodyPr>
          <a:lstStyle/>
          <a:p>
            <a:r>
              <a:rPr lang="es-ES" dirty="0" err="1"/>
              <a:t>demoMVCIDEMCSecu</a:t>
            </a:r>
            <a:endParaRPr lang="es-ES" dirty="0"/>
          </a:p>
          <a:p>
            <a:endParaRPr lang="es-ES" dirty="0"/>
          </a:p>
          <a:p>
            <a:pPr lvl="1"/>
            <a:endParaRPr lang="es-ES" sz="1200" dirty="0">
              <a:solidFill>
                <a:srgbClr val="FF0000"/>
              </a:solidFill>
              <a:latin typeface="Titillium Web" panose="00000500000000000000" pitchFamily="2" charset="0"/>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marL="685800" lvl="1" indent="-228600">
              <a:buFont typeface="+mj-lt"/>
              <a:buAutoNum type="arabicPeriod"/>
            </a:pPr>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3D6A6867-396D-8537-891B-D7E0BC7ED5E2}"/>
              </a:ext>
            </a:extLst>
          </p:cNvPr>
          <p:cNvPicPr>
            <a:picLocks noChangeAspect="1"/>
          </p:cNvPicPr>
          <p:nvPr/>
        </p:nvPicPr>
        <p:blipFill>
          <a:blip r:embed="rId5"/>
          <a:stretch>
            <a:fillRect/>
          </a:stretch>
        </p:blipFill>
        <p:spPr>
          <a:xfrm>
            <a:off x="3886137" y="4062980"/>
            <a:ext cx="4419725" cy="2399958"/>
          </a:xfrm>
          <a:prstGeom prst="rect">
            <a:avLst/>
          </a:prstGeom>
        </p:spPr>
      </p:pic>
    </p:spTree>
    <p:extLst>
      <p:ext uri="{BB962C8B-B14F-4D97-AF65-F5344CB8AC3E}">
        <p14:creationId xmlns:p14="http://schemas.microsoft.com/office/powerpoint/2010/main" val="325840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182632" y="882383"/>
            <a:ext cx="9079954" cy="5539978"/>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SECURITY </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Security</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b="1" dirty="0">
                <a:latin typeface="Titillium Web" panose="00000500000000000000" pitchFamily="2" charset="0"/>
                <a:sym typeface="Wingdings" panose="05000000000000000000" pitchFamily="2" charset="2"/>
              </a:rPr>
              <a:t>Security</a:t>
            </a: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Como definir la entidad que asume los datos de configuración. En este caso la entidad la cual se usará para guardar los datos del usuario dentro de la base de datos. </a:t>
            </a: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Dispondrá de estos elementos, por defecto como hemos visto que la autenticación la realiza con un correo electrónico y </a:t>
            </a:r>
            <a:r>
              <a:rPr lang="es-ES" sz="1200" b="1" dirty="0" err="1">
                <a:solidFill>
                  <a:schemeClr val="accent4">
                    <a:lumMod val="60000"/>
                    <a:lumOff val="40000"/>
                  </a:schemeClr>
                </a:solidFill>
                <a:latin typeface="Titillium Web" panose="00000500000000000000" pitchFamily="2" charset="0"/>
                <a:sym typeface="Wingdings" panose="05000000000000000000" pitchFamily="2" charset="2"/>
              </a:rPr>
              <a:t>Password</a:t>
            </a: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 y nos genera un formulario de </a:t>
            </a:r>
            <a:r>
              <a:rPr lang="es-ES" sz="1200" b="1" dirty="0" err="1">
                <a:solidFill>
                  <a:schemeClr val="accent4">
                    <a:lumMod val="60000"/>
                    <a:lumOff val="40000"/>
                  </a:schemeClr>
                </a:solidFill>
                <a:latin typeface="Titillium Web" panose="00000500000000000000" pitchFamily="2" charset="0"/>
                <a:sym typeface="Wingdings" panose="05000000000000000000" pitchFamily="2" charset="2"/>
              </a:rPr>
              <a:t>Login</a:t>
            </a: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 por defecto dentro de la capa de seguridad.  En este caso la entidad la definiremos que lo hemos ido definiendo.   Podríamos definir una clase de usuarios, clase de roles y una clase de privilegios.</a:t>
            </a: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marL="685800" lvl="1" indent="-228600">
              <a:buFont typeface="+mj-lt"/>
              <a:buAutoNum type="arabicPeriod"/>
            </a:pPr>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C37088A6-D7D4-21DB-55FF-FE23DBBBA66E}"/>
              </a:ext>
            </a:extLst>
          </p:cNvPr>
          <p:cNvSpPr txBox="1"/>
          <p:nvPr/>
        </p:nvSpPr>
        <p:spPr>
          <a:xfrm>
            <a:off x="9215992" y="202624"/>
            <a:ext cx="2900038" cy="1938992"/>
          </a:xfrm>
          <a:prstGeom prst="rect">
            <a:avLst/>
          </a:prstGeom>
          <a:noFill/>
        </p:spPr>
        <p:txBody>
          <a:bodyPr wrap="square" rtlCol="0">
            <a:spAutoFit/>
          </a:bodyPr>
          <a:lstStyle/>
          <a:p>
            <a:r>
              <a:rPr lang="es-ES" dirty="0" err="1"/>
              <a:t>demoMVCIDEMCSecu</a:t>
            </a:r>
            <a:endParaRPr lang="es-ES" dirty="0"/>
          </a:p>
          <a:p>
            <a:endParaRPr lang="es-ES" dirty="0"/>
          </a:p>
          <a:p>
            <a:pPr lvl="1"/>
            <a:endParaRPr lang="es-ES" sz="1200" dirty="0">
              <a:solidFill>
                <a:srgbClr val="FF0000"/>
              </a:solidFill>
              <a:latin typeface="Titillium Web" panose="00000500000000000000" pitchFamily="2" charset="0"/>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marL="685800" lvl="1" indent="-228600">
              <a:buFont typeface="+mj-lt"/>
              <a:buAutoNum type="arabicPeriod"/>
            </a:pPr>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A3B2885E-B7EA-0260-FE2B-5171F826F6B2}"/>
              </a:ext>
            </a:extLst>
          </p:cNvPr>
          <p:cNvPicPr>
            <a:picLocks noChangeAspect="1"/>
          </p:cNvPicPr>
          <p:nvPr/>
        </p:nvPicPr>
        <p:blipFill>
          <a:blip r:embed="rId5"/>
          <a:stretch>
            <a:fillRect/>
          </a:stretch>
        </p:blipFill>
        <p:spPr>
          <a:xfrm>
            <a:off x="711752" y="4246567"/>
            <a:ext cx="3000651" cy="1780674"/>
          </a:xfrm>
          <a:prstGeom prst="rect">
            <a:avLst/>
          </a:prstGeom>
        </p:spPr>
      </p:pic>
      <p:pic>
        <p:nvPicPr>
          <p:cNvPr id="8" name="Imagen 7">
            <a:extLst>
              <a:ext uri="{FF2B5EF4-FFF2-40B4-BE49-F238E27FC236}">
                <a16:creationId xmlns:a16="http://schemas.microsoft.com/office/drawing/2014/main" id="{401EBF91-E62F-0BB2-0A9E-B61B38D07E52}"/>
              </a:ext>
            </a:extLst>
          </p:cNvPr>
          <p:cNvPicPr>
            <a:picLocks noChangeAspect="1"/>
          </p:cNvPicPr>
          <p:nvPr/>
        </p:nvPicPr>
        <p:blipFill>
          <a:blip r:embed="rId6"/>
          <a:stretch>
            <a:fillRect/>
          </a:stretch>
        </p:blipFill>
        <p:spPr>
          <a:xfrm>
            <a:off x="3931007" y="4228374"/>
            <a:ext cx="2554296" cy="1794447"/>
          </a:xfrm>
          <a:prstGeom prst="rect">
            <a:avLst/>
          </a:prstGeom>
        </p:spPr>
      </p:pic>
      <p:pic>
        <p:nvPicPr>
          <p:cNvPr id="10" name="Imagen 9">
            <a:extLst>
              <a:ext uri="{FF2B5EF4-FFF2-40B4-BE49-F238E27FC236}">
                <a16:creationId xmlns:a16="http://schemas.microsoft.com/office/drawing/2014/main" id="{E5BC834E-BFD2-4A81-211D-46D6394AD9CC}"/>
              </a:ext>
            </a:extLst>
          </p:cNvPr>
          <p:cNvPicPr>
            <a:picLocks noChangeAspect="1"/>
          </p:cNvPicPr>
          <p:nvPr/>
        </p:nvPicPr>
        <p:blipFill>
          <a:blip r:embed="rId7"/>
          <a:stretch>
            <a:fillRect/>
          </a:stretch>
        </p:blipFill>
        <p:spPr>
          <a:xfrm>
            <a:off x="7061599" y="4264758"/>
            <a:ext cx="3509231" cy="1758063"/>
          </a:xfrm>
          <a:prstGeom prst="rect">
            <a:avLst/>
          </a:prstGeom>
        </p:spPr>
      </p:pic>
    </p:spTree>
    <p:extLst>
      <p:ext uri="{BB962C8B-B14F-4D97-AF65-F5344CB8AC3E}">
        <p14:creationId xmlns:p14="http://schemas.microsoft.com/office/powerpoint/2010/main" val="4217798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182632" y="882383"/>
            <a:ext cx="9079954" cy="5355312"/>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SECURITY </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latin typeface="Titillium Web" panose="00000500000000000000" pitchFamily="2" charset="0"/>
              </a:rPr>
              <a:t>Spring Security</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EJERCICIO FINAL</a:t>
            </a: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El mismo ejercicio que hemos establecido realizarlo para vuestra aplicación en este caso, configurar que vuestra página de inicio sea la misma de </a:t>
            </a:r>
            <a:r>
              <a:rPr lang="es-ES" sz="1200" dirty="0" err="1">
                <a:latin typeface="Titillium Web" panose="00000500000000000000" pitchFamily="2" charset="0"/>
                <a:sym typeface="Wingdings" panose="05000000000000000000" pitchFamily="2" charset="2"/>
              </a:rPr>
              <a:t>Login</a:t>
            </a:r>
            <a:r>
              <a:rPr lang="es-ES" sz="1200" dirty="0">
                <a:latin typeface="Titillium Web" panose="00000500000000000000" pitchFamily="2" charset="0"/>
                <a:sym typeface="Wingdings" panose="05000000000000000000" pitchFamily="2" charset="2"/>
              </a:rPr>
              <a:t>. </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Probar también las que os genera por defecto.</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Configurar con dos usuarios y sus permisos para ver si podéis acceder  a las URL que habéis bloqueados.</a:t>
            </a:r>
          </a:p>
          <a:p>
            <a:pPr lvl="1"/>
            <a:endParaRPr lang="es-ES" sz="1200"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marL="685800" lvl="1" indent="-228600">
              <a:buFont typeface="+mj-lt"/>
              <a:buAutoNum type="arabicPeriod"/>
            </a:pPr>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C37088A6-D7D4-21DB-55FF-FE23DBBBA66E}"/>
              </a:ext>
            </a:extLst>
          </p:cNvPr>
          <p:cNvSpPr txBox="1"/>
          <p:nvPr/>
        </p:nvSpPr>
        <p:spPr>
          <a:xfrm>
            <a:off x="9215992" y="202624"/>
            <a:ext cx="2900038" cy="1938992"/>
          </a:xfrm>
          <a:prstGeom prst="rect">
            <a:avLst/>
          </a:prstGeom>
          <a:noFill/>
        </p:spPr>
        <p:txBody>
          <a:bodyPr wrap="square" rtlCol="0">
            <a:spAutoFit/>
          </a:bodyPr>
          <a:lstStyle/>
          <a:p>
            <a:r>
              <a:rPr lang="es-ES" dirty="0" err="1"/>
              <a:t>demoMVCIDEMCSecu</a:t>
            </a:r>
            <a:endParaRPr lang="es-ES" dirty="0"/>
          </a:p>
          <a:p>
            <a:endParaRPr lang="es-ES" dirty="0"/>
          </a:p>
          <a:p>
            <a:pPr lvl="1"/>
            <a:endParaRPr lang="es-ES" sz="1200" dirty="0">
              <a:solidFill>
                <a:srgbClr val="FF0000"/>
              </a:solidFill>
              <a:latin typeface="Titillium Web" panose="00000500000000000000" pitchFamily="2" charset="0"/>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marL="685800" lvl="1" indent="-228600">
              <a:buFont typeface="+mj-lt"/>
              <a:buAutoNum type="arabicPeriod"/>
            </a:pPr>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spTree>
    <p:extLst>
      <p:ext uri="{BB962C8B-B14F-4D97-AF65-F5344CB8AC3E}">
        <p14:creationId xmlns:p14="http://schemas.microsoft.com/office/powerpoint/2010/main" val="1723260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4985980"/>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SECURITY </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Security</a:t>
            </a: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Es un Framework que proporciona autenticación, autorización y protección contra ataques comunes</a:t>
            </a:r>
          </a:p>
          <a:p>
            <a:pPr lvl="1"/>
            <a:endParaRPr lang="es-ES" sz="1200" dirty="0">
              <a:solidFill>
                <a:schemeClr val="accent4">
                  <a:lumMod val="60000"/>
                  <a:lumOff val="40000"/>
                </a:schemeClr>
              </a:solidFill>
              <a:latin typeface="Titillium Web" panose="00000500000000000000" pitchFamily="2" charset="0"/>
            </a:endParaRPr>
          </a:p>
          <a:p>
            <a:pPr marL="628650" lvl="1" indent="-171450">
              <a:buFont typeface="Arial" panose="020B0604020202020204" pitchFamily="34" charset="0"/>
              <a:buChar char="•"/>
            </a:pPr>
            <a:r>
              <a:rPr lang="es-ES" sz="1200" dirty="0">
                <a:solidFill>
                  <a:schemeClr val="accent4">
                    <a:lumMod val="60000"/>
                    <a:lumOff val="40000"/>
                  </a:schemeClr>
                </a:solidFill>
                <a:latin typeface="Titillium Web" panose="00000500000000000000" pitchFamily="2" charset="0"/>
              </a:rPr>
              <a:t>Permite proteger tanto aplicaciones imperativas como reactivas.</a:t>
            </a:r>
          </a:p>
          <a:p>
            <a:pPr marL="628650" lvl="1" indent="-171450">
              <a:buFont typeface="Arial" panose="020B0604020202020204" pitchFamily="34" charset="0"/>
              <a:buChar char="•"/>
            </a:pPr>
            <a:r>
              <a:rPr lang="es-ES" sz="1200" dirty="0">
                <a:solidFill>
                  <a:schemeClr val="accent4">
                    <a:lumMod val="60000"/>
                    <a:lumOff val="40000"/>
                  </a:schemeClr>
                </a:solidFill>
                <a:latin typeface="Titillium Web" panose="00000500000000000000" pitchFamily="2" charset="0"/>
              </a:rPr>
              <a:t>Para poder trabajar necesitamos Java 8 o una versión de Java superior. </a:t>
            </a:r>
          </a:p>
          <a:p>
            <a:pPr marL="628650" lvl="1" indent="-171450">
              <a:buFont typeface="Arial" panose="020B0604020202020204" pitchFamily="34" charset="0"/>
              <a:buChar char="•"/>
            </a:pPr>
            <a:r>
              <a:rPr lang="es-ES" sz="1200" dirty="0">
                <a:solidFill>
                  <a:schemeClr val="accent4">
                    <a:lumMod val="60000"/>
                    <a:lumOff val="40000"/>
                  </a:schemeClr>
                </a:solidFill>
                <a:latin typeface="Titillium Web" panose="00000500000000000000" pitchFamily="2" charset="0"/>
              </a:rPr>
              <a:t>Spring Security funciona de manera autónoma:</a:t>
            </a:r>
          </a:p>
          <a:p>
            <a:pPr marL="1085850" lvl="2" indent="-171450">
              <a:buFont typeface="Arial" panose="020B0604020202020204" pitchFamily="34" charset="0"/>
              <a:buChar char="•"/>
            </a:pPr>
            <a:r>
              <a:rPr lang="es-ES" sz="1200" dirty="0">
                <a:solidFill>
                  <a:schemeClr val="accent4">
                    <a:lumMod val="60000"/>
                    <a:lumOff val="40000"/>
                  </a:schemeClr>
                </a:solidFill>
                <a:latin typeface="Titillium Web" panose="00000500000000000000" pitchFamily="2" charset="0"/>
              </a:rPr>
              <a:t>No necesita ningún archivo de configuración </a:t>
            </a:r>
          </a:p>
          <a:p>
            <a:pPr marL="1085850" lvl="2" indent="-171450">
              <a:buFont typeface="Arial" panose="020B0604020202020204" pitchFamily="34" charset="0"/>
              <a:buChar char="•"/>
            </a:pPr>
            <a:r>
              <a:rPr lang="es-ES" sz="1200" dirty="0">
                <a:solidFill>
                  <a:schemeClr val="accent4">
                    <a:lumMod val="60000"/>
                    <a:lumOff val="40000"/>
                  </a:schemeClr>
                </a:solidFill>
                <a:latin typeface="Titillium Web" panose="00000500000000000000" pitchFamily="2" charset="0"/>
              </a:rPr>
              <a:t>No necesita una política de autenticación y autorización  de Java</a:t>
            </a:r>
          </a:p>
          <a:p>
            <a:pPr marL="1085850" lvl="2" indent="-171450">
              <a:buFont typeface="Arial" panose="020B0604020202020204" pitchFamily="34" charset="0"/>
              <a:buChar char="•"/>
            </a:pPr>
            <a:r>
              <a:rPr lang="es-ES" sz="1200" dirty="0">
                <a:solidFill>
                  <a:schemeClr val="accent4">
                    <a:lumMod val="60000"/>
                    <a:lumOff val="40000"/>
                  </a:schemeClr>
                </a:solidFill>
                <a:latin typeface="Titillium Web" panose="00000500000000000000" pitchFamily="2" charset="0"/>
              </a:rPr>
              <a:t>Todos los archivos están contenidos en su aplicación. </a:t>
            </a: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Necesitamos añadir en nuestro </a:t>
            </a:r>
            <a:r>
              <a:rPr lang="es-ES" sz="1200" dirty="0">
                <a:solidFill>
                  <a:srgbClr val="FF0000"/>
                </a:solidFill>
                <a:latin typeface="Titillium Web" panose="00000500000000000000" pitchFamily="2" charset="0"/>
              </a:rPr>
              <a:t>pom.xml</a:t>
            </a:r>
            <a:r>
              <a:rPr lang="es-ES" sz="1200" dirty="0">
                <a:solidFill>
                  <a:schemeClr val="accent4">
                    <a:lumMod val="60000"/>
                    <a:lumOff val="40000"/>
                  </a:schemeClr>
                </a:solidFill>
                <a:latin typeface="Titillium Web" panose="00000500000000000000" pitchFamily="2" charset="0"/>
              </a:rPr>
              <a:t>, no es necesario añadir ninguna versión</a:t>
            </a: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Esta dependencia:</a:t>
            </a: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	</a:t>
            </a: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3DD8CA93-1A37-E3BB-E43F-11BDA859FB15}"/>
              </a:ext>
            </a:extLst>
          </p:cNvPr>
          <p:cNvPicPr>
            <a:picLocks noChangeAspect="1"/>
          </p:cNvPicPr>
          <p:nvPr/>
        </p:nvPicPr>
        <p:blipFill>
          <a:blip r:embed="rId5"/>
          <a:stretch>
            <a:fillRect/>
          </a:stretch>
        </p:blipFill>
        <p:spPr>
          <a:xfrm>
            <a:off x="3326484" y="4314751"/>
            <a:ext cx="4782217" cy="1286054"/>
          </a:xfrm>
          <a:prstGeom prst="rect">
            <a:avLst/>
          </a:prstGeom>
        </p:spPr>
      </p:pic>
    </p:spTree>
    <p:extLst>
      <p:ext uri="{BB962C8B-B14F-4D97-AF65-F5344CB8AC3E}">
        <p14:creationId xmlns:p14="http://schemas.microsoft.com/office/powerpoint/2010/main" val="2910449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5170646"/>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SECURITY </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Security</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b="1" dirty="0">
                <a:latin typeface="Titillium Web" panose="00000500000000000000" pitchFamily="2" charset="0"/>
              </a:rPr>
              <a:t>Autenticación</a:t>
            </a:r>
          </a:p>
          <a:p>
            <a:pPr lvl="1"/>
            <a:endParaRPr lang="es-ES" sz="1200" b="1" dirty="0">
              <a:solidFill>
                <a:schemeClr val="accent4">
                  <a:lumMod val="60000"/>
                  <a:lumOff val="40000"/>
                </a:schemeClr>
              </a:solidFill>
              <a:latin typeface="Titillium Web" panose="00000500000000000000" pitchFamily="2" charset="0"/>
            </a:endParaRPr>
          </a:p>
          <a:p>
            <a:pPr lvl="1"/>
            <a:r>
              <a:rPr lang="es-ES" sz="1200" b="1" dirty="0">
                <a:solidFill>
                  <a:schemeClr val="accent4">
                    <a:lumMod val="60000"/>
                    <a:lumOff val="40000"/>
                  </a:schemeClr>
                </a:solidFill>
                <a:latin typeface="Titillium Web" panose="00000500000000000000" pitchFamily="2" charset="0"/>
              </a:rPr>
              <a:t>La autenticación es la forma en que verificamos la identidad de quién intenta acceder a un recurso en particular. Una forma común de autenticar a los usuarios es solicitarles que ingresen un nombre de usuario y una contraseña. </a:t>
            </a:r>
          </a:p>
          <a:p>
            <a:pPr lvl="1"/>
            <a:endParaRPr lang="es-ES" sz="1200" b="1" dirty="0">
              <a:solidFill>
                <a:schemeClr val="accent4">
                  <a:lumMod val="60000"/>
                  <a:lumOff val="40000"/>
                </a:schemeClr>
              </a:solidFill>
              <a:latin typeface="Titillium Web" panose="00000500000000000000" pitchFamily="2" charset="0"/>
            </a:endParaRPr>
          </a:p>
          <a:p>
            <a:pPr lvl="1"/>
            <a:r>
              <a:rPr lang="es-ES" sz="1200" b="1" dirty="0">
                <a:latin typeface="Titillium Web" panose="00000500000000000000" pitchFamily="2" charset="0"/>
              </a:rPr>
              <a:t>Autorización</a:t>
            </a:r>
          </a:p>
          <a:p>
            <a:pPr lvl="1"/>
            <a:endParaRPr lang="es-ES" sz="1200" b="1" dirty="0">
              <a:solidFill>
                <a:schemeClr val="accent4">
                  <a:lumMod val="60000"/>
                  <a:lumOff val="40000"/>
                </a:schemeClr>
              </a:solidFill>
              <a:latin typeface="Titillium Web" panose="00000500000000000000" pitchFamily="2" charset="0"/>
            </a:endParaRPr>
          </a:p>
          <a:p>
            <a:pPr lvl="1"/>
            <a:r>
              <a:rPr lang="es-ES" sz="1200" b="1" dirty="0">
                <a:solidFill>
                  <a:schemeClr val="accent4">
                    <a:lumMod val="60000"/>
                    <a:lumOff val="40000"/>
                  </a:schemeClr>
                </a:solidFill>
                <a:latin typeface="Titillium Web" panose="00000500000000000000" pitchFamily="2" charset="0"/>
              </a:rPr>
              <a:t>La autorización determina quien puede acceder a un recurso en particular. Permite la autorización basada en solicitudes y la autorización basada en métodos. </a:t>
            </a:r>
          </a:p>
          <a:p>
            <a:pPr lvl="1"/>
            <a:endParaRPr lang="es-ES" sz="1200" b="1"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 Información:</a:t>
            </a: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t>https://docs.spring.io/spring-security</a:t>
            </a:r>
            <a:endParaRPr lang="es-ES" sz="1200" dirty="0">
              <a:latin typeface="Titillium Web" panose="00000500000000000000" pitchFamily="2" charset="0"/>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799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5170646"/>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SECURITY </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Security</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b="1" dirty="0">
                <a:solidFill>
                  <a:schemeClr val="accent4">
                    <a:lumMod val="60000"/>
                    <a:lumOff val="40000"/>
                  </a:schemeClr>
                </a:solidFill>
                <a:latin typeface="Titillium Web" panose="00000500000000000000" pitchFamily="2" charset="0"/>
              </a:rPr>
              <a:t>Configuración:</a:t>
            </a:r>
          </a:p>
          <a:p>
            <a:pPr lvl="1"/>
            <a:endParaRPr lang="es-ES" sz="1200" b="1" dirty="0">
              <a:solidFill>
                <a:schemeClr val="accent4">
                  <a:lumMod val="60000"/>
                  <a:lumOff val="40000"/>
                </a:schemeClr>
              </a:solidFill>
              <a:latin typeface="Titillium Web" panose="00000500000000000000" pitchFamily="2" charset="0"/>
            </a:endParaRPr>
          </a:p>
          <a:p>
            <a:pPr lvl="1"/>
            <a:r>
              <a:rPr lang="es-ES" sz="1200" b="1" dirty="0">
                <a:solidFill>
                  <a:schemeClr val="accent4">
                    <a:lumMod val="60000"/>
                    <a:lumOff val="40000"/>
                  </a:schemeClr>
                </a:solidFill>
                <a:latin typeface="Titillium Web" panose="00000500000000000000" pitchFamily="2" charset="0"/>
              </a:rPr>
              <a:t>1-En nuestro fichero pom.xml </a:t>
            </a: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 Cargar las dependencias.</a:t>
            </a: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2-Al cargar un nuevo proyecto con la dependencia. Tenemos que definir nuestra clase.</a:t>
            </a: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	</a:t>
            </a:r>
            <a:r>
              <a:rPr lang="es-ES" sz="1200" b="1" dirty="0">
                <a:latin typeface="Titillium Web" panose="00000500000000000000" pitchFamily="2" charset="0"/>
                <a:sym typeface="Wingdings" panose="05000000000000000000" pitchFamily="2" charset="2"/>
              </a:rPr>
              <a:t>SpringSecurityConfig.java</a:t>
            </a: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3- Si ejecutamos el proyecto, veremos que por defecto en la ruta. Ya nos define un formulario.</a:t>
            </a: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Localhost:8080/</a:t>
            </a:r>
            <a:r>
              <a:rPr lang="es-ES" sz="1200" b="1" dirty="0" err="1">
                <a:solidFill>
                  <a:schemeClr val="accent4">
                    <a:lumMod val="60000"/>
                    <a:lumOff val="40000"/>
                  </a:schemeClr>
                </a:solidFill>
                <a:latin typeface="Titillium Web" panose="00000500000000000000" pitchFamily="2" charset="0"/>
                <a:sym typeface="Wingdings" panose="05000000000000000000" pitchFamily="2" charset="2"/>
              </a:rPr>
              <a:t>login</a:t>
            </a: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  Tendremos un formulario ya definido. </a:t>
            </a:r>
          </a:p>
          <a:p>
            <a:pPr lvl="1"/>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	</a:t>
            </a: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912ADB46-3DED-057F-ACB9-9E98368CBCA3}"/>
              </a:ext>
            </a:extLst>
          </p:cNvPr>
          <p:cNvPicPr>
            <a:picLocks noChangeAspect="1"/>
          </p:cNvPicPr>
          <p:nvPr/>
        </p:nvPicPr>
        <p:blipFill>
          <a:blip r:embed="rId5"/>
          <a:stretch>
            <a:fillRect/>
          </a:stretch>
        </p:blipFill>
        <p:spPr>
          <a:xfrm>
            <a:off x="6025336" y="423979"/>
            <a:ext cx="5992061" cy="990738"/>
          </a:xfrm>
          <a:prstGeom prst="rect">
            <a:avLst/>
          </a:prstGeom>
        </p:spPr>
      </p:pic>
      <p:pic>
        <p:nvPicPr>
          <p:cNvPr id="6" name="Imagen 5">
            <a:extLst>
              <a:ext uri="{FF2B5EF4-FFF2-40B4-BE49-F238E27FC236}">
                <a16:creationId xmlns:a16="http://schemas.microsoft.com/office/drawing/2014/main" id="{02725632-10B2-FD2E-D7A4-141841FA8997}"/>
              </a:ext>
            </a:extLst>
          </p:cNvPr>
          <p:cNvPicPr>
            <a:picLocks noChangeAspect="1"/>
          </p:cNvPicPr>
          <p:nvPr/>
        </p:nvPicPr>
        <p:blipFill>
          <a:blip r:embed="rId6"/>
          <a:stretch>
            <a:fillRect/>
          </a:stretch>
        </p:blipFill>
        <p:spPr>
          <a:xfrm>
            <a:off x="6398938" y="4340403"/>
            <a:ext cx="4100871" cy="1986004"/>
          </a:xfrm>
          <a:prstGeom prst="rect">
            <a:avLst/>
          </a:prstGeom>
        </p:spPr>
      </p:pic>
    </p:spTree>
    <p:extLst>
      <p:ext uri="{BB962C8B-B14F-4D97-AF65-F5344CB8AC3E}">
        <p14:creationId xmlns:p14="http://schemas.microsoft.com/office/powerpoint/2010/main" val="3481585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4985980"/>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SECURITY </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Security</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b="1" dirty="0">
                <a:solidFill>
                  <a:schemeClr val="accent4">
                    <a:lumMod val="60000"/>
                    <a:lumOff val="40000"/>
                  </a:schemeClr>
                </a:solidFill>
                <a:latin typeface="Titillium Web" panose="00000500000000000000" pitchFamily="2" charset="0"/>
              </a:rPr>
              <a:t>Configuración:</a:t>
            </a:r>
          </a:p>
          <a:p>
            <a:pPr lvl="1"/>
            <a:endParaRPr lang="es-ES" sz="1200" b="1" dirty="0">
              <a:solidFill>
                <a:schemeClr val="accent4">
                  <a:lumMod val="60000"/>
                  <a:lumOff val="40000"/>
                </a:schemeClr>
              </a:solidFill>
              <a:latin typeface="Titillium Web" panose="00000500000000000000" pitchFamily="2" charset="0"/>
            </a:endParaRPr>
          </a:p>
          <a:p>
            <a:pPr marL="628650" lvl="1" indent="-171450">
              <a:buFont typeface="Arial" panose="020B0604020202020204" pitchFamily="34" charset="0"/>
              <a:buChar char="•"/>
            </a:pPr>
            <a:r>
              <a:rPr lang="es-ES" sz="1200" b="1" dirty="0">
                <a:latin typeface="Titillium Web" panose="00000500000000000000" pitchFamily="2" charset="0"/>
              </a:rPr>
              <a:t>Dependiendo de la versión de Spring es posible que nuestro método de configuración cambie. Es posible que tengamos que actualizar nuestro </a:t>
            </a:r>
            <a:r>
              <a:rPr lang="es-ES" sz="1200" b="1" dirty="0" err="1">
                <a:solidFill>
                  <a:srgbClr val="FF0000"/>
                </a:solidFill>
                <a:latin typeface="Titillium Web" panose="00000500000000000000" pitchFamily="2" charset="0"/>
              </a:rPr>
              <a:t>SpringSecurityConfig</a:t>
            </a:r>
            <a:r>
              <a:rPr lang="es-ES" sz="1200" b="1" dirty="0">
                <a:solidFill>
                  <a:schemeClr val="accent4">
                    <a:lumMod val="60000"/>
                    <a:lumOff val="40000"/>
                  </a:schemeClr>
                </a:solidFill>
                <a:latin typeface="Titillium Web" panose="00000500000000000000" pitchFamily="2" charset="0"/>
              </a:rPr>
              <a:t>.</a:t>
            </a: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Nuestra clase </a:t>
            </a:r>
            <a:r>
              <a:rPr lang="es-ES" sz="1200" b="1" dirty="0" err="1">
                <a:solidFill>
                  <a:schemeClr val="accent4">
                    <a:lumMod val="60000"/>
                    <a:lumOff val="40000"/>
                  </a:schemeClr>
                </a:solidFill>
                <a:latin typeface="Titillium Web" panose="00000500000000000000" pitchFamily="2" charset="0"/>
                <a:sym typeface="Wingdings" panose="05000000000000000000" pitchFamily="2" charset="2"/>
              </a:rPr>
              <a:t>SpringSecurityConfig</a:t>
            </a: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 extiende </a:t>
            </a:r>
            <a:r>
              <a:rPr lang="es-ES" sz="1200" b="1" dirty="0" err="1">
                <a:solidFill>
                  <a:schemeClr val="accent4">
                    <a:lumMod val="60000"/>
                    <a:lumOff val="40000"/>
                  </a:schemeClr>
                </a:solidFill>
                <a:latin typeface="Titillium Web" panose="00000500000000000000" pitchFamily="2" charset="0"/>
                <a:sym typeface="Wingdings" panose="05000000000000000000" pitchFamily="2" charset="2"/>
              </a:rPr>
              <a:t>WebSecurityConfigureAdapter</a:t>
            </a: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 por lo que hereda de sus métodos. Es por tanto necesarios </a:t>
            </a:r>
            <a:r>
              <a:rPr lang="es-ES" sz="1200" b="1" dirty="0" err="1">
                <a:solidFill>
                  <a:schemeClr val="accent4">
                    <a:lumMod val="60000"/>
                    <a:lumOff val="40000"/>
                  </a:schemeClr>
                </a:solidFill>
                <a:latin typeface="Titillium Web" panose="00000500000000000000" pitchFamily="2" charset="0"/>
                <a:sym typeface="Wingdings" panose="05000000000000000000" pitchFamily="2" charset="2"/>
              </a:rPr>
              <a:t>sobreescribirlos</a:t>
            </a: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 </a:t>
            </a:r>
          </a:p>
          <a:p>
            <a:pPr marL="628650" lvl="1" indent="-171450">
              <a:buFont typeface="Arial" panose="020B0604020202020204" pitchFamily="34" charset="0"/>
              <a:buChar char="•"/>
            </a:pPr>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Usaremos la anotación @Configuration</a:t>
            </a:r>
          </a:p>
          <a:p>
            <a:pPr marL="628650" lvl="1" indent="-171450">
              <a:buFont typeface="Arial" panose="020B0604020202020204" pitchFamily="34" charset="0"/>
              <a:buChar char="•"/>
            </a:pPr>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@EnableWebSecurity</a:t>
            </a:r>
          </a:p>
          <a:p>
            <a:pPr marL="628650" lvl="1" indent="-171450">
              <a:buFont typeface="Arial" panose="020B0604020202020204" pitchFamily="34" charset="0"/>
              <a:buChar char="•"/>
            </a:pPr>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912ADB46-3DED-057F-ACB9-9E98368CBCA3}"/>
              </a:ext>
            </a:extLst>
          </p:cNvPr>
          <p:cNvPicPr>
            <a:picLocks noChangeAspect="1"/>
          </p:cNvPicPr>
          <p:nvPr/>
        </p:nvPicPr>
        <p:blipFill>
          <a:blip r:embed="rId5"/>
          <a:stretch>
            <a:fillRect/>
          </a:stretch>
        </p:blipFill>
        <p:spPr>
          <a:xfrm>
            <a:off x="5687489" y="717064"/>
            <a:ext cx="5992061" cy="990738"/>
          </a:xfrm>
          <a:prstGeom prst="rect">
            <a:avLst/>
          </a:prstGeom>
        </p:spPr>
      </p:pic>
      <p:pic>
        <p:nvPicPr>
          <p:cNvPr id="6" name="Imagen 5">
            <a:extLst>
              <a:ext uri="{FF2B5EF4-FFF2-40B4-BE49-F238E27FC236}">
                <a16:creationId xmlns:a16="http://schemas.microsoft.com/office/drawing/2014/main" id="{655B62C3-37ED-FE29-8D2A-14E67FD5ED2F}"/>
              </a:ext>
            </a:extLst>
          </p:cNvPr>
          <p:cNvPicPr>
            <a:picLocks noChangeAspect="1"/>
          </p:cNvPicPr>
          <p:nvPr/>
        </p:nvPicPr>
        <p:blipFill>
          <a:blip r:embed="rId6"/>
          <a:stretch>
            <a:fillRect/>
          </a:stretch>
        </p:blipFill>
        <p:spPr>
          <a:xfrm>
            <a:off x="5687489" y="3784959"/>
            <a:ext cx="4034566" cy="1993037"/>
          </a:xfrm>
          <a:prstGeom prst="rect">
            <a:avLst/>
          </a:prstGeom>
        </p:spPr>
      </p:pic>
    </p:spTree>
    <p:extLst>
      <p:ext uri="{BB962C8B-B14F-4D97-AF65-F5344CB8AC3E}">
        <p14:creationId xmlns:p14="http://schemas.microsoft.com/office/powerpoint/2010/main" val="1385845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5170646"/>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SECURITY </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Security</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b="1" dirty="0">
                <a:solidFill>
                  <a:schemeClr val="accent4">
                    <a:lumMod val="60000"/>
                    <a:lumOff val="40000"/>
                  </a:schemeClr>
                </a:solidFill>
                <a:latin typeface="Titillium Web" panose="00000500000000000000" pitchFamily="2" charset="0"/>
              </a:rPr>
              <a:t>Configuración:</a:t>
            </a: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Si trabajamos con </a:t>
            </a:r>
            <a:r>
              <a:rPr lang="es-ES" sz="1200" b="1" dirty="0" err="1">
                <a:solidFill>
                  <a:schemeClr val="accent4">
                    <a:lumMod val="60000"/>
                    <a:lumOff val="40000"/>
                  </a:schemeClr>
                </a:solidFill>
                <a:latin typeface="Titillium Web" panose="00000500000000000000" pitchFamily="2" charset="0"/>
                <a:sym typeface="Wingdings" panose="05000000000000000000" pitchFamily="2" charset="2"/>
              </a:rPr>
              <a:t>Thymeleaf</a:t>
            </a: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 tenéis que añadir también la extensión de </a:t>
            </a:r>
            <a:r>
              <a:rPr lang="es-ES" sz="1200" b="1" dirty="0" err="1">
                <a:solidFill>
                  <a:schemeClr val="accent4">
                    <a:lumMod val="60000"/>
                    <a:lumOff val="40000"/>
                  </a:schemeClr>
                </a:solidFill>
                <a:latin typeface="Titillium Web" panose="00000500000000000000" pitchFamily="2" charset="0"/>
                <a:sym typeface="Wingdings" panose="05000000000000000000" pitchFamily="2" charset="2"/>
              </a:rPr>
              <a:t>SpringSecurity</a:t>
            </a: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 Y también la de Test.</a:t>
            </a:r>
          </a:p>
          <a:p>
            <a:pPr marL="628650" lvl="1" indent="-171450">
              <a:buFont typeface="Arial" panose="020B0604020202020204" pitchFamily="34" charset="0"/>
              <a:buChar char="•"/>
            </a:pPr>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r>
              <a:rPr lang="es-ES" sz="1200" b="0" dirty="0">
                <a:solidFill>
                  <a:srgbClr val="839496"/>
                </a:solidFill>
                <a:effectLst/>
                <a:latin typeface="Consolas" panose="020B0609020204030204" pitchFamily="49" charset="0"/>
              </a:rPr>
              <a:t>        </a:t>
            </a:r>
            <a:r>
              <a:rPr lang="es-ES" sz="1200" b="0" dirty="0">
                <a:solidFill>
                  <a:srgbClr val="586E75"/>
                </a:solidFill>
                <a:effectLst/>
                <a:latin typeface="Consolas" panose="020B0609020204030204" pitchFamily="49" charset="0"/>
              </a:rPr>
              <a:t>&lt;</a:t>
            </a:r>
            <a:r>
              <a:rPr lang="es-ES" sz="1200" b="0" dirty="0" err="1">
                <a:solidFill>
                  <a:srgbClr val="268BD2"/>
                </a:solidFill>
                <a:effectLst/>
                <a:latin typeface="Consolas" panose="020B0609020204030204" pitchFamily="49" charset="0"/>
              </a:rPr>
              <a:t>dependency</a:t>
            </a:r>
            <a:r>
              <a:rPr lang="es-ES" sz="1200" b="0" dirty="0">
                <a:solidFill>
                  <a:srgbClr val="586E75"/>
                </a:solidFill>
                <a:effectLst/>
                <a:latin typeface="Consolas" panose="020B0609020204030204" pitchFamily="49" charset="0"/>
              </a:rPr>
              <a:t>&gt;</a:t>
            </a:r>
            <a:endParaRPr lang="es-ES" sz="1200" b="0" dirty="0">
              <a:solidFill>
                <a:srgbClr val="839496"/>
              </a:solidFill>
              <a:effectLst/>
              <a:latin typeface="Consolas" panose="020B0609020204030204" pitchFamily="49" charset="0"/>
            </a:endParaRPr>
          </a:p>
          <a:p>
            <a:r>
              <a:rPr lang="es-ES" sz="1200" b="0" dirty="0">
                <a:solidFill>
                  <a:srgbClr val="839496"/>
                </a:solidFill>
                <a:effectLst/>
                <a:latin typeface="Consolas" panose="020B0609020204030204" pitchFamily="49" charset="0"/>
              </a:rPr>
              <a:t>            </a:t>
            </a:r>
            <a:r>
              <a:rPr lang="es-ES" sz="1200" b="0" dirty="0">
                <a:solidFill>
                  <a:srgbClr val="586E75"/>
                </a:solidFill>
                <a:effectLst/>
                <a:latin typeface="Consolas" panose="020B0609020204030204" pitchFamily="49" charset="0"/>
              </a:rPr>
              <a:t>&lt;</a:t>
            </a:r>
            <a:r>
              <a:rPr lang="es-ES" sz="1200" b="0" dirty="0" err="1">
                <a:solidFill>
                  <a:srgbClr val="268BD2"/>
                </a:solidFill>
                <a:effectLst/>
                <a:latin typeface="Consolas" panose="020B0609020204030204" pitchFamily="49" charset="0"/>
              </a:rPr>
              <a:t>groupId</a:t>
            </a:r>
            <a:r>
              <a:rPr lang="es-ES" sz="1200" b="0" dirty="0">
                <a:solidFill>
                  <a:srgbClr val="586E75"/>
                </a:solidFill>
                <a:effectLst/>
                <a:latin typeface="Consolas" panose="020B0609020204030204" pitchFamily="49" charset="0"/>
              </a:rPr>
              <a:t>&gt;</a:t>
            </a:r>
            <a:r>
              <a:rPr lang="es-ES" sz="1200" b="0" dirty="0" err="1">
                <a:solidFill>
                  <a:srgbClr val="839496"/>
                </a:solidFill>
                <a:effectLst/>
                <a:latin typeface="Consolas" panose="020B0609020204030204" pitchFamily="49" charset="0"/>
              </a:rPr>
              <a:t>org.thymeleaf.extras</a:t>
            </a:r>
            <a:r>
              <a:rPr lang="es-ES" sz="1200" b="0" dirty="0">
                <a:solidFill>
                  <a:srgbClr val="586E75"/>
                </a:solidFill>
                <a:effectLst/>
                <a:latin typeface="Consolas" panose="020B0609020204030204" pitchFamily="49" charset="0"/>
              </a:rPr>
              <a:t>&lt;/</a:t>
            </a:r>
            <a:r>
              <a:rPr lang="es-ES" sz="1200" b="0" dirty="0" err="1">
                <a:solidFill>
                  <a:srgbClr val="268BD2"/>
                </a:solidFill>
                <a:effectLst/>
                <a:latin typeface="Consolas" panose="020B0609020204030204" pitchFamily="49" charset="0"/>
              </a:rPr>
              <a:t>groupId</a:t>
            </a:r>
            <a:r>
              <a:rPr lang="es-ES" sz="1200" b="0" dirty="0">
                <a:solidFill>
                  <a:srgbClr val="586E75"/>
                </a:solidFill>
                <a:effectLst/>
                <a:latin typeface="Consolas" panose="020B0609020204030204" pitchFamily="49" charset="0"/>
              </a:rPr>
              <a:t>&gt;</a:t>
            </a:r>
            <a:endParaRPr lang="es-ES" sz="1200" b="0" dirty="0">
              <a:solidFill>
                <a:srgbClr val="839496"/>
              </a:solidFill>
              <a:effectLst/>
              <a:latin typeface="Consolas" panose="020B0609020204030204" pitchFamily="49" charset="0"/>
            </a:endParaRPr>
          </a:p>
          <a:p>
            <a:r>
              <a:rPr lang="es-ES" sz="1200" b="0" dirty="0">
                <a:solidFill>
                  <a:srgbClr val="839496"/>
                </a:solidFill>
                <a:effectLst/>
                <a:latin typeface="Consolas" panose="020B0609020204030204" pitchFamily="49" charset="0"/>
              </a:rPr>
              <a:t>            </a:t>
            </a:r>
            <a:r>
              <a:rPr lang="es-ES" sz="1200" b="0" dirty="0">
                <a:solidFill>
                  <a:srgbClr val="586E75"/>
                </a:solidFill>
                <a:effectLst/>
                <a:latin typeface="Consolas" panose="020B0609020204030204" pitchFamily="49" charset="0"/>
              </a:rPr>
              <a:t>&lt;</a:t>
            </a:r>
            <a:r>
              <a:rPr lang="es-ES" sz="1200" b="0" dirty="0" err="1">
                <a:solidFill>
                  <a:srgbClr val="268BD2"/>
                </a:solidFill>
                <a:effectLst/>
                <a:latin typeface="Consolas" panose="020B0609020204030204" pitchFamily="49" charset="0"/>
              </a:rPr>
              <a:t>artifactId</a:t>
            </a:r>
            <a:r>
              <a:rPr lang="es-ES" sz="1200" b="0" dirty="0">
                <a:solidFill>
                  <a:srgbClr val="586E75"/>
                </a:solidFill>
                <a:effectLst/>
                <a:latin typeface="Consolas" panose="020B0609020204030204" pitchFamily="49" charset="0"/>
              </a:rPr>
              <a:t>&gt;</a:t>
            </a:r>
            <a:r>
              <a:rPr lang="es-ES" sz="1200" b="0" dirty="0">
                <a:solidFill>
                  <a:srgbClr val="839496"/>
                </a:solidFill>
                <a:effectLst/>
                <a:latin typeface="Consolas" panose="020B0609020204030204" pitchFamily="49" charset="0"/>
              </a:rPr>
              <a:t>thymeleaf-extras-springsecurity6</a:t>
            </a:r>
            <a:r>
              <a:rPr lang="es-ES" sz="1200" b="0" dirty="0">
                <a:solidFill>
                  <a:srgbClr val="586E75"/>
                </a:solidFill>
                <a:effectLst/>
                <a:latin typeface="Consolas" panose="020B0609020204030204" pitchFamily="49" charset="0"/>
              </a:rPr>
              <a:t>&lt;/</a:t>
            </a:r>
            <a:r>
              <a:rPr lang="es-ES" sz="1200" b="0" dirty="0" err="1">
                <a:solidFill>
                  <a:srgbClr val="268BD2"/>
                </a:solidFill>
                <a:effectLst/>
                <a:latin typeface="Consolas" panose="020B0609020204030204" pitchFamily="49" charset="0"/>
              </a:rPr>
              <a:t>artifactId</a:t>
            </a:r>
            <a:r>
              <a:rPr lang="es-ES" sz="1200" b="0" dirty="0">
                <a:solidFill>
                  <a:srgbClr val="586E75"/>
                </a:solidFill>
                <a:effectLst/>
                <a:latin typeface="Consolas" panose="020B0609020204030204" pitchFamily="49" charset="0"/>
              </a:rPr>
              <a:t>&gt;</a:t>
            </a:r>
            <a:endParaRPr lang="es-ES" sz="1200" b="0" dirty="0">
              <a:solidFill>
                <a:srgbClr val="839496"/>
              </a:solidFill>
              <a:effectLst/>
              <a:latin typeface="Consolas" panose="020B0609020204030204" pitchFamily="49" charset="0"/>
            </a:endParaRPr>
          </a:p>
          <a:p>
            <a:r>
              <a:rPr lang="es-ES" sz="1200" b="0" dirty="0">
                <a:solidFill>
                  <a:srgbClr val="839496"/>
                </a:solidFill>
                <a:effectLst/>
                <a:latin typeface="Consolas" panose="020B0609020204030204" pitchFamily="49" charset="0"/>
              </a:rPr>
              <a:t>        </a:t>
            </a:r>
            <a:r>
              <a:rPr lang="es-ES" sz="1200" b="0" dirty="0">
                <a:solidFill>
                  <a:srgbClr val="586E75"/>
                </a:solidFill>
                <a:effectLst/>
                <a:latin typeface="Consolas" panose="020B0609020204030204" pitchFamily="49" charset="0"/>
              </a:rPr>
              <a:t>&lt;/</a:t>
            </a:r>
            <a:r>
              <a:rPr lang="es-ES" sz="1200" b="0" dirty="0" err="1">
                <a:solidFill>
                  <a:srgbClr val="268BD2"/>
                </a:solidFill>
                <a:effectLst/>
                <a:latin typeface="Consolas" panose="020B0609020204030204" pitchFamily="49" charset="0"/>
              </a:rPr>
              <a:t>dependency</a:t>
            </a:r>
            <a:r>
              <a:rPr lang="es-ES" sz="1200" b="0" dirty="0">
                <a:solidFill>
                  <a:srgbClr val="586E75"/>
                </a:solidFill>
                <a:effectLst/>
                <a:latin typeface="Consolas" panose="020B0609020204030204" pitchFamily="49" charset="0"/>
              </a:rPr>
              <a:t>&gt;</a:t>
            </a:r>
            <a:endParaRPr lang="es-ES" sz="1200" b="0" dirty="0">
              <a:solidFill>
                <a:srgbClr val="839496"/>
              </a:solidFill>
              <a:effectLst/>
              <a:latin typeface="Consolas" panose="020B0609020204030204" pitchFamily="49" charset="0"/>
            </a:endParaRPr>
          </a:p>
          <a:p>
            <a:pPr marL="628650" lvl="1" indent="-171450">
              <a:buFont typeface="Arial" panose="020B0604020202020204" pitchFamily="34" charset="0"/>
              <a:buChar char="•"/>
            </a:pPr>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r>
              <a:rPr lang="en-US" sz="1200" b="0" dirty="0">
                <a:solidFill>
                  <a:srgbClr val="839496"/>
                </a:solidFill>
                <a:effectLst/>
                <a:latin typeface="Consolas" panose="020B0609020204030204" pitchFamily="49" charset="0"/>
              </a:rPr>
              <a:t>        </a:t>
            </a:r>
            <a:r>
              <a:rPr lang="en-US" sz="1200" b="0" dirty="0">
                <a:solidFill>
                  <a:srgbClr val="586E75"/>
                </a:solidFill>
                <a:effectLst/>
                <a:latin typeface="Consolas" panose="020B0609020204030204" pitchFamily="49" charset="0"/>
              </a:rPr>
              <a:t>&lt;</a:t>
            </a:r>
            <a:r>
              <a:rPr lang="en-US" sz="1200" b="0" dirty="0">
                <a:solidFill>
                  <a:srgbClr val="268BD2"/>
                </a:solidFill>
                <a:effectLst/>
                <a:latin typeface="Consolas" panose="020B0609020204030204" pitchFamily="49" charset="0"/>
              </a:rPr>
              <a:t>dependency</a:t>
            </a:r>
            <a:r>
              <a:rPr lang="en-US" sz="1200" b="0" dirty="0">
                <a:solidFill>
                  <a:srgbClr val="586E75"/>
                </a:solidFill>
                <a:effectLst/>
                <a:latin typeface="Consolas" panose="020B0609020204030204" pitchFamily="49" charset="0"/>
              </a:rPr>
              <a:t>&gt;</a:t>
            </a:r>
            <a:endParaRPr lang="en-US" sz="1200" b="0" dirty="0">
              <a:solidFill>
                <a:srgbClr val="839496"/>
              </a:solidFill>
              <a:effectLst/>
              <a:latin typeface="Consolas" panose="020B0609020204030204" pitchFamily="49" charset="0"/>
            </a:endParaRPr>
          </a:p>
          <a:p>
            <a:r>
              <a:rPr lang="en-US" sz="1200" b="0" dirty="0">
                <a:solidFill>
                  <a:srgbClr val="839496"/>
                </a:solidFill>
                <a:effectLst/>
                <a:latin typeface="Consolas" panose="020B0609020204030204" pitchFamily="49" charset="0"/>
              </a:rPr>
              <a:t>            </a:t>
            </a:r>
            <a:r>
              <a:rPr lang="en-US" sz="1200" b="0" dirty="0">
                <a:solidFill>
                  <a:srgbClr val="586E75"/>
                </a:solidFill>
                <a:effectLst/>
                <a:latin typeface="Consolas" panose="020B0609020204030204" pitchFamily="49" charset="0"/>
              </a:rPr>
              <a:t>&lt;</a:t>
            </a:r>
            <a:r>
              <a:rPr lang="en-US" sz="1200" b="0" dirty="0" err="1">
                <a:solidFill>
                  <a:srgbClr val="268BD2"/>
                </a:solidFill>
                <a:effectLst/>
                <a:latin typeface="Consolas" panose="020B0609020204030204" pitchFamily="49" charset="0"/>
              </a:rPr>
              <a:t>groupId</a:t>
            </a:r>
            <a:r>
              <a:rPr lang="en-US" sz="1200" b="0" dirty="0">
                <a:solidFill>
                  <a:srgbClr val="586E75"/>
                </a:solidFill>
                <a:effectLst/>
                <a:latin typeface="Consolas" panose="020B0609020204030204" pitchFamily="49" charset="0"/>
              </a:rPr>
              <a:t>&gt;</a:t>
            </a:r>
            <a:r>
              <a:rPr lang="en-US" sz="1200" b="0" dirty="0" err="1">
                <a:solidFill>
                  <a:srgbClr val="839496"/>
                </a:solidFill>
                <a:effectLst/>
                <a:latin typeface="Consolas" panose="020B0609020204030204" pitchFamily="49" charset="0"/>
              </a:rPr>
              <a:t>org.springframework.security</a:t>
            </a:r>
            <a:r>
              <a:rPr lang="en-US" sz="1200" b="0" dirty="0">
                <a:solidFill>
                  <a:srgbClr val="586E75"/>
                </a:solidFill>
                <a:effectLst/>
                <a:latin typeface="Consolas" panose="020B0609020204030204" pitchFamily="49" charset="0"/>
              </a:rPr>
              <a:t>&lt;/</a:t>
            </a:r>
            <a:r>
              <a:rPr lang="en-US" sz="1200" b="0" dirty="0" err="1">
                <a:solidFill>
                  <a:srgbClr val="268BD2"/>
                </a:solidFill>
                <a:effectLst/>
                <a:latin typeface="Consolas" panose="020B0609020204030204" pitchFamily="49" charset="0"/>
              </a:rPr>
              <a:t>groupId</a:t>
            </a:r>
            <a:r>
              <a:rPr lang="en-US" sz="1200" b="0" dirty="0">
                <a:solidFill>
                  <a:srgbClr val="586E75"/>
                </a:solidFill>
                <a:effectLst/>
                <a:latin typeface="Consolas" panose="020B0609020204030204" pitchFamily="49" charset="0"/>
              </a:rPr>
              <a:t>&gt;</a:t>
            </a:r>
            <a:endParaRPr lang="en-US" sz="1200" b="0" dirty="0">
              <a:solidFill>
                <a:srgbClr val="839496"/>
              </a:solidFill>
              <a:effectLst/>
              <a:latin typeface="Consolas" panose="020B0609020204030204" pitchFamily="49" charset="0"/>
            </a:endParaRPr>
          </a:p>
          <a:p>
            <a:r>
              <a:rPr lang="en-US" sz="1200" b="0" dirty="0">
                <a:solidFill>
                  <a:srgbClr val="839496"/>
                </a:solidFill>
                <a:effectLst/>
                <a:latin typeface="Consolas" panose="020B0609020204030204" pitchFamily="49" charset="0"/>
              </a:rPr>
              <a:t>            </a:t>
            </a:r>
            <a:r>
              <a:rPr lang="en-US" sz="1200" b="0" dirty="0">
                <a:solidFill>
                  <a:srgbClr val="586E75"/>
                </a:solidFill>
                <a:effectLst/>
                <a:latin typeface="Consolas" panose="020B0609020204030204" pitchFamily="49" charset="0"/>
              </a:rPr>
              <a:t>&lt;</a:t>
            </a:r>
            <a:r>
              <a:rPr lang="en-US" sz="1200" b="0" dirty="0" err="1">
                <a:solidFill>
                  <a:srgbClr val="268BD2"/>
                </a:solidFill>
                <a:effectLst/>
                <a:latin typeface="Consolas" panose="020B0609020204030204" pitchFamily="49" charset="0"/>
              </a:rPr>
              <a:t>artifactId</a:t>
            </a:r>
            <a:r>
              <a:rPr lang="en-US" sz="1200" b="0" dirty="0">
                <a:solidFill>
                  <a:srgbClr val="586E75"/>
                </a:solidFill>
                <a:effectLst/>
                <a:latin typeface="Consolas" panose="020B0609020204030204" pitchFamily="49" charset="0"/>
              </a:rPr>
              <a:t>&gt;</a:t>
            </a:r>
            <a:r>
              <a:rPr lang="en-US" sz="1200" b="0" dirty="0">
                <a:solidFill>
                  <a:srgbClr val="839496"/>
                </a:solidFill>
                <a:effectLst/>
                <a:latin typeface="Consolas" panose="020B0609020204030204" pitchFamily="49" charset="0"/>
              </a:rPr>
              <a:t>spring-security-test</a:t>
            </a:r>
            <a:r>
              <a:rPr lang="en-US" sz="1200" b="0" dirty="0">
                <a:solidFill>
                  <a:srgbClr val="586E75"/>
                </a:solidFill>
                <a:effectLst/>
                <a:latin typeface="Consolas" panose="020B0609020204030204" pitchFamily="49" charset="0"/>
              </a:rPr>
              <a:t>&lt;/</a:t>
            </a:r>
            <a:r>
              <a:rPr lang="en-US" sz="1200" b="0" dirty="0" err="1">
                <a:solidFill>
                  <a:srgbClr val="268BD2"/>
                </a:solidFill>
                <a:effectLst/>
                <a:latin typeface="Consolas" panose="020B0609020204030204" pitchFamily="49" charset="0"/>
              </a:rPr>
              <a:t>artifactId</a:t>
            </a:r>
            <a:r>
              <a:rPr lang="en-US" sz="1200" b="0" dirty="0">
                <a:solidFill>
                  <a:srgbClr val="586E75"/>
                </a:solidFill>
                <a:effectLst/>
                <a:latin typeface="Consolas" panose="020B0609020204030204" pitchFamily="49" charset="0"/>
              </a:rPr>
              <a:t>&gt;</a:t>
            </a:r>
            <a:endParaRPr lang="en-US" sz="1200" b="0" dirty="0">
              <a:solidFill>
                <a:srgbClr val="839496"/>
              </a:solidFill>
              <a:effectLst/>
              <a:latin typeface="Consolas" panose="020B0609020204030204" pitchFamily="49" charset="0"/>
            </a:endParaRPr>
          </a:p>
          <a:p>
            <a:r>
              <a:rPr lang="en-US" sz="1200" b="0" dirty="0">
                <a:solidFill>
                  <a:srgbClr val="839496"/>
                </a:solidFill>
                <a:effectLst/>
                <a:latin typeface="Consolas" panose="020B0609020204030204" pitchFamily="49" charset="0"/>
              </a:rPr>
              <a:t>            </a:t>
            </a:r>
            <a:r>
              <a:rPr lang="en-US" sz="1200" b="0" dirty="0">
                <a:solidFill>
                  <a:srgbClr val="586E75"/>
                </a:solidFill>
                <a:effectLst/>
                <a:latin typeface="Consolas" panose="020B0609020204030204" pitchFamily="49" charset="0"/>
              </a:rPr>
              <a:t>&lt;</a:t>
            </a:r>
            <a:r>
              <a:rPr lang="en-US" sz="1200" b="0" dirty="0">
                <a:solidFill>
                  <a:srgbClr val="268BD2"/>
                </a:solidFill>
                <a:effectLst/>
                <a:latin typeface="Consolas" panose="020B0609020204030204" pitchFamily="49" charset="0"/>
              </a:rPr>
              <a:t>scope</a:t>
            </a:r>
            <a:r>
              <a:rPr lang="en-US" sz="1200" b="0" dirty="0">
                <a:solidFill>
                  <a:srgbClr val="586E75"/>
                </a:solidFill>
                <a:effectLst/>
                <a:latin typeface="Consolas" panose="020B0609020204030204" pitchFamily="49" charset="0"/>
              </a:rPr>
              <a:t>&gt;</a:t>
            </a:r>
            <a:r>
              <a:rPr lang="en-US" sz="1200" b="0" dirty="0">
                <a:solidFill>
                  <a:srgbClr val="839496"/>
                </a:solidFill>
                <a:effectLst/>
                <a:latin typeface="Consolas" panose="020B0609020204030204" pitchFamily="49" charset="0"/>
              </a:rPr>
              <a:t>test</a:t>
            </a:r>
            <a:r>
              <a:rPr lang="en-US" sz="1200" b="0" dirty="0">
                <a:solidFill>
                  <a:srgbClr val="586E75"/>
                </a:solidFill>
                <a:effectLst/>
                <a:latin typeface="Consolas" panose="020B0609020204030204" pitchFamily="49" charset="0"/>
              </a:rPr>
              <a:t>&lt;/</a:t>
            </a:r>
            <a:r>
              <a:rPr lang="en-US" sz="1200" b="0" dirty="0">
                <a:solidFill>
                  <a:srgbClr val="268BD2"/>
                </a:solidFill>
                <a:effectLst/>
                <a:latin typeface="Consolas" panose="020B0609020204030204" pitchFamily="49" charset="0"/>
              </a:rPr>
              <a:t>scope</a:t>
            </a:r>
            <a:r>
              <a:rPr lang="en-US" sz="1200" b="0" dirty="0">
                <a:solidFill>
                  <a:srgbClr val="586E75"/>
                </a:solidFill>
                <a:effectLst/>
                <a:latin typeface="Consolas" panose="020B0609020204030204" pitchFamily="49" charset="0"/>
              </a:rPr>
              <a:t>&gt;</a:t>
            </a:r>
            <a:endParaRPr lang="en-US" sz="1200" b="0" dirty="0">
              <a:solidFill>
                <a:srgbClr val="839496"/>
              </a:solidFill>
              <a:effectLst/>
              <a:latin typeface="Consolas" panose="020B0609020204030204" pitchFamily="49" charset="0"/>
            </a:endParaRPr>
          </a:p>
          <a:p>
            <a:r>
              <a:rPr lang="en-US" sz="1200" b="0" dirty="0">
                <a:solidFill>
                  <a:srgbClr val="839496"/>
                </a:solidFill>
                <a:effectLst/>
                <a:latin typeface="Consolas" panose="020B0609020204030204" pitchFamily="49" charset="0"/>
              </a:rPr>
              <a:t>        </a:t>
            </a:r>
            <a:r>
              <a:rPr lang="en-US" sz="1200" b="0" dirty="0">
                <a:solidFill>
                  <a:srgbClr val="586E75"/>
                </a:solidFill>
                <a:effectLst/>
                <a:latin typeface="Consolas" panose="020B0609020204030204" pitchFamily="49" charset="0"/>
              </a:rPr>
              <a:t>&lt;/</a:t>
            </a:r>
            <a:r>
              <a:rPr lang="en-US" sz="1200" b="0" dirty="0">
                <a:solidFill>
                  <a:srgbClr val="268BD2"/>
                </a:solidFill>
                <a:effectLst/>
                <a:latin typeface="Consolas" panose="020B0609020204030204" pitchFamily="49" charset="0"/>
              </a:rPr>
              <a:t>dependency</a:t>
            </a:r>
            <a:r>
              <a:rPr lang="en-US" sz="1200" b="0" dirty="0">
                <a:solidFill>
                  <a:srgbClr val="586E75"/>
                </a:solidFill>
                <a:effectLst/>
                <a:latin typeface="Consolas" panose="020B0609020204030204" pitchFamily="49" charset="0"/>
              </a:rPr>
              <a:t>&gt;</a:t>
            </a:r>
            <a:endParaRPr lang="en-US" sz="1200" b="0" dirty="0">
              <a:solidFill>
                <a:srgbClr val="839496"/>
              </a:solidFill>
              <a:effectLst/>
              <a:latin typeface="Consolas" panose="020B0609020204030204" pitchFamily="49" charset="0"/>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912ADB46-3DED-057F-ACB9-9E98368CBCA3}"/>
              </a:ext>
            </a:extLst>
          </p:cNvPr>
          <p:cNvPicPr>
            <a:picLocks noChangeAspect="1"/>
          </p:cNvPicPr>
          <p:nvPr/>
        </p:nvPicPr>
        <p:blipFill>
          <a:blip r:embed="rId5"/>
          <a:stretch>
            <a:fillRect/>
          </a:stretch>
        </p:blipFill>
        <p:spPr>
          <a:xfrm>
            <a:off x="5687489" y="743697"/>
            <a:ext cx="5992061" cy="990738"/>
          </a:xfrm>
          <a:prstGeom prst="rect">
            <a:avLst/>
          </a:prstGeom>
        </p:spPr>
      </p:pic>
    </p:spTree>
    <p:extLst>
      <p:ext uri="{BB962C8B-B14F-4D97-AF65-F5344CB8AC3E}">
        <p14:creationId xmlns:p14="http://schemas.microsoft.com/office/powerpoint/2010/main" val="1151044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4616648"/>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SECURITY </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Security</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b="1" dirty="0">
                <a:solidFill>
                  <a:schemeClr val="accent4">
                    <a:lumMod val="60000"/>
                    <a:lumOff val="40000"/>
                  </a:schemeClr>
                </a:solidFill>
                <a:latin typeface="Titillium Web" panose="00000500000000000000" pitchFamily="2" charset="0"/>
              </a:rPr>
              <a:t>Configuración:</a:t>
            </a: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Métodos:</a:t>
            </a: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r>
              <a:rPr lang="es-ES" sz="1200" b="1" dirty="0" err="1">
                <a:latin typeface="Titillium Web" panose="00000500000000000000" pitchFamily="2" charset="0"/>
                <a:sym typeface="Wingdings" panose="05000000000000000000" pitchFamily="2" charset="2"/>
              </a:rPr>
              <a:t>authorizeRequest</a:t>
            </a:r>
            <a:r>
              <a:rPr lang="es-ES" sz="1200" b="1" dirty="0">
                <a:latin typeface="Titillium Web" panose="00000500000000000000" pitchFamily="2" charset="0"/>
                <a:sym typeface="Wingdings" panose="05000000000000000000" pitchFamily="2" charset="2"/>
              </a:rPr>
              <a:t>().</a:t>
            </a:r>
            <a:r>
              <a:rPr lang="es-ES" sz="1200" b="1" dirty="0" err="1">
                <a:latin typeface="Titillium Web" panose="00000500000000000000" pitchFamily="2" charset="0"/>
                <a:sym typeface="Wingdings" panose="05000000000000000000" pitchFamily="2" charset="2"/>
              </a:rPr>
              <a:t>antMatchers</a:t>
            </a:r>
            <a:r>
              <a:rPr lang="es-ES" sz="1200" b="1" dirty="0">
                <a:latin typeface="Titillium Web" panose="00000500000000000000" pitchFamily="2" charset="0"/>
                <a:sym typeface="Wingdings" panose="05000000000000000000" pitchFamily="2" charset="2"/>
              </a:rPr>
              <a:t>().</a:t>
            </a:r>
            <a:r>
              <a:rPr lang="es-ES" sz="1200" b="1" dirty="0" err="1">
                <a:latin typeface="Titillium Web" panose="00000500000000000000" pitchFamily="2" charset="0"/>
                <a:sym typeface="Wingdings" panose="05000000000000000000" pitchFamily="2" charset="2"/>
              </a:rPr>
              <a:t>permitAll</a:t>
            </a:r>
            <a:r>
              <a:rPr lang="es-ES" sz="1200" b="1" dirty="0">
                <a:latin typeface="Titillium Web" panose="00000500000000000000" pitchFamily="2" charset="0"/>
                <a:sym typeface="Wingdings" panose="05000000000000000000" pitchFamily="2" charset="2"/>
              </a:rPr>
              <a:t>()</a:t>
            </a: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 Permite configurar reglas de autorización en una aplicación web</a:t>
            </a:r>
          </a:p>
          <a:p>
            <a:pPr marL="628650" lvl="1" indent="-171450">
              <a:buFont typeface="Arial" panose="020B0604020202020204" pitchFamily="34" charset="0"/>
              <a:buChar char="•"/>
            </a:pP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	</a:t>
            </a:r>
            <a:r>
              <a:rPr lang="es-ES" sz="1200" b="1" dirty="0" err="1">
                <a:solidFill>
                  <a:schemeClr val="accent4">
                    <a:lumMod val="60000"/>
                    <a:lumOff val="40000"/>
                  </a:schemeClr>
                </a:solidFill>
                <a:latin typeface="Titillium Web" panose="00000500000000000000" pitchFamily="2" charset="0"/>
                <a:sym typeface="Wingdings" panose="05000000000000000000" pitchFamily="2" charset="2"/>
              </a:rPr>
              <a:t>authorizeRequest</a:t>
            </a: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 Indica que se van a establecer reglas de autorización para las peticiones.</a:t>
            </a:r>
          </a:p>
          <a:p>
            <a:pPr marL="628650" lvl="1" indent="-171450">
              <a:buFont typeface="Arial" panose="020B0604020202020204" pitchFamily="34" charset="0"/>
              <a:buChar char="•"/>
            </a:pP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	</a:t>
            </a:r>
            <a:r>
              <a:rPr lang="es-ES" sz="1200" b="1" dirty="0" err="1">
                <a:solidFill>
                  <a:schemeClr val="accent4">
                    <a:lumMod val="60000"/>
                    <a:lumOff val="40000"/>
                  </a:schemeClr>
                </a:solidFill>
                <a:latin typeface="Titillium Web" panose="00000500000000000000" pitchFamily="2" charset="0"/>
                <a:sym typeface="Wingdings" panose="05000000000000000000" pitchFamily="2" charset="2"/>
              </a:rPr>
              <a:t>antMatchers</a:t>
            </a: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 Especifica los </a:t>
            </a:r>
            <a:r>
              <a:rPr lang="es-ES" sz="1200" b="1" dirty="0" err="1">
                <a:solidFill>
                  <a:schemeClr val="accent4">
                    <a:lumMod val="60000"/>
                    <a:lumOff val="40000"/>
                  </a:schemeClr>
                </a:solidFill>
                <a:latin typeface="Titillium Web" panose="00000500000000000000" pitchFamily="2" charset="0"/>
                <a:sym typeface="Wingdings" panose="05000000000000000000" pitchFamily="2" charset="2"/>
              </a:rPr>
              <a:t>patron</a:t>
            </a: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 de URL a los que se aplicaran las reglas de </a:t>
            </a:r>
            <a:r>
              <a:rPr lang="es-ES" sz="1200" b="1" dirty="0" err="1">
                <a:solidFill>
                  <a:schemeClr val="accent4">
                    <a:lumMod val="60000"/>
                    <a:lumOff val="40000"/>
                  </a:schemeClr>
                </a:solidFill>
                <a:latin typeface="Titillium Web" panose="00000500000000000000" pitchFamily="2" charset="0"/>
                <a:sym typeface="Wingdings" panose="05000000000000000000" pitchFamily="2" charset="2"/>
              </a:rPr>
              <a:t>autorizacion</a:t>
            </a:r>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	</a:t>
            </a:r>
            <a:r>
              <a:rPr lang="es-ES" sz="1200" b="1" dirty="0" err="1">
                <a:solidFill>
                  <a:schemeClr val="accent4">
                    <a:lumMod val="60000"/>
                    <a:lumOff val="40000"/>
                  </a:schemeClr>
                </a:solidFill>
                <a:latin typeface="Titillium Web" panose="00000500000000000000" pitchFamily="2" charset="0"/>
                <a:sym typeface="Wingdings" panose="05000000000000000000" pitchFamily="2" charset="2"/>
              </a:rPr>
              <a:t>permitAll</a:t>
            </a: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  Es un método que permite el acceso público sin requerir autenticación para las URL especificadas en </a:t>
            </a:r>
            <a:r>
              <a:rPr lang="es-ES" sz="1200" b="1" dirty="0" err="1">
                <a:solidFill>
                  <a:schemeClr val="accent4">
                    <a:lumMod val="60000"/>
                    <a:lumOff val="40000"/>
                  </a:schemeClr>
                </a:solidFill>
                <a:latin typeface="Titillium Web" panose="00000500000000000000" pitchFamily="2" charset="0"/>
                <a:sym typeface="Wingdings" panose="05000000000000000000" pitchFamily="2" charset="2"/>
              </a:rPr>
              <a:t>antMatchers</a:t>
            </a: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a:t>
            </a: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br>
              <a:rPr lang="es-ES" sz="1200" dirty="0">
                <a:solidFill>
                  <a:schemeClr val="accent4">
                    <a:lumMod val="60000"/>
                    <a:lumOff val="40000"/>
                  </a:schemeClr>
                </a:solidFill>
              </a:rPr>
            </a:br>
            <a:r>
              <a:rPr lang="en-US" sz="1200" b="0" i="0" dirty="0">
                <a:solidFill>
                  <a:srgbClr val="C9D1D9"/>
                </a:solidFill>
                <a:effectLst/>
                <a:latin typeface="ui-monospace"/>
              </a:rPr>
              <a:t>.</a:t>
            </a:r>
            <a:r>
              <a:rPr lang="en-US" sz="1200" b="0" i="0" dirty="0" err="1">
                <a:solidFill>
                  <a:srgbClr val="C9D1D9"/>
                </a:solidFill>
                <a:effectLst/>
                <a:latin typeface="ui-monospace"/>
              </a:rPr>
              <a:t>authorizeRequests</a:t>
            </a:r>
            <a:r>
              <a:rPr lang="en-US" sz="1200" b="0" i="0" dirty="0">
                <a:solidFill>
                  <a:srgbClr val="C9D1D9"/>
                </a:solidFill>
                <a:effectLst/>
                <a:latin typeface="ui-monospace"/>
              </a:rPr>
              <a:t>() .</a:t>
            </a:r>
            <a:r>
              <a:rPr lang="en-US" sz="1200" b="0" i="0" dirty="0" err="1">
                <a:solidFill>
                  <a:srgbClr val="C9D1D9"/>
                </a:solidFill>
                <a:effectLst/>
                <a:latin typeface="ui-monospace"/>
              </a:rPr>
              <a:t>antMatchers</a:t>
            </a:r>
            <a:r>
              <a:rPr lang="en-US" sz="1200" b="0" i="0" dirty="0">
                <a:solidFill>
                  <a:srgbClr val="C9D1D9"/>
                </a:solidFill>
                <a:effectLst/>
                <a:latin typeface="ui-monospace"/>
              </a:rPr>
              <a:t>(</a:t>
            </a:r>
            <a:r>
              <a:rPr lang="en-US" sz="1200" b="0" i="0" dirty="0">
                <a:solidFill>
                  <a:srgbClr val="A5D6FF"/>
                </a:solidFill>
                <a:effectLst/>
                <a:latin typeface="ui-monospace"/>
              </a:rPr>
              <a:t>"/"</a:t>
            </a:r>
            <a:r>
              <a:rPr lang="en-US" sz="1200" b="0" i="0" dirty="0">
                <a:solidFill>
                  <a:srgbClr val="C9D1D9"/>
                </a:solidFill>
                <a:effectLst/>
                <a:latin typeface="ui-monospace"/>
              </a:rPr>
              <a:t>, </a:t>
            </a:r>
            <a:r>
              <a:rPr lang="en-US" sz="1200" b="0" i="0" dirty="0">
                <a:solidFill>
                  <a:srgbClr val="A5D6FF"/>
                </a:solidFill>
                <a:effectLst/>
                <a:latin typeface="ui-monospace"/>
              </a:rPr>
              <a:t>"/public/**"</a:t>
            </a:r>
            <a:r>
              <a:rPr lang="en-US" sz="1200" b="0" i="0" dirty="0">
                <a:solidFill>
                  <a:srgbClr val="C9D1D9"/>
                </a:solidFill>
                <a:effectLst/>
                <a:latin typeface="ui-monospace"/>
              </a:rPr>
              <a:t>, </a:t>
            </a:r>
            <a:r>
              <a:rPr lang="en-US" sz="1200" b="0" i="0" dirty="0">
                <a:solidFill>
                  <a:srgbClr val="A5D6FF"/>
                </a:solidFill>
                <a:effectLst/>
                <a:latin typeface="ui-monospace"/>
              </a:rPr>
              <a:t>"/resources/**"</a:t>
            </a:r>
            <a:r>
              <a:rPr lang="en-US" sz="1200" b="0" i="0" dirty="0">
                <a:solidFill>
                  <a:srgbClr val="C9D1D9"/>
                </a:solidFill>
                <a:effectLst/>
                <a:latin typeface="ui-monospace"/>
              </a:rPr>
              <a:t>).</a:t>
            </a:r>
            <a:r>
              <a:rPr lang="en-US" sz="1200" b="0" i="0" dirty="0" err="1">
                <a:solidFill>
                  <a:srgbClr val="C9D1D9"/>
                </a:solidFill>
                <a:effectLst/>
                <a:latin typeface="ui-monospace"/>
              </a:rPr>
              <a:t>permitAll</a:t>
            </a:r>
            <a:r>
              <a:rPr lang="en-US" sz="1200" b="0" i="0" dirty="0">
                <a:solidFill>
                  <a:srgbClr val="C9D1D9"/>
                </a:solidFill>
                <a:effectLst/>
                <a:latin typeface="ui-monospace"/>
              </a:rPr>
              <a:t>()</a:t>
            </a:r>
          </a:p>
          <a:p>
            <a:pPr lvl="1"/>
            <a:endParaRPr lang="en-US" sz="1200" dirty="0">
              <a:solidFill>
                <a:srgbClr val="C9D1D9"/>
              </a:solidFill>
              <a:latin typeface="ui-monospace"/>
            </a:endParaRPr>
          </a:p>
          <a:p>
            <a:pPr lvl="1"/>
            <a:r>
              <a:rPr lang="en-US" sz="1200" dirty="0" err="1">
                <a:solidFill>
                  <a:srgbClr val="C9D1D9"/>
                </a:solidFill>
                <a:latin typeface="ui-monospace"/>
              </a:rPr>
              <a:t>Esto</a:t>
            </a:r>
            <a:r>
              <a:rPr lang="en-US" sz="1200" dirty="0">
                <a:solidFill>
                  <a:srgbClr val="C9D1D9"/>
                </a:solidFill>
                <a:latin typeface="ui-monospace"/>
              </a:rPr>
              <a:t> indica que </a:t>
            </a:r>
            <a:r>
              <a:rPr lang="en-US" sz="1200" dirty="0" err="1">
                <a:solidFill>
                  <a:srgbClr val="C9D1D9"/>
                </a:solidFill>
                <a:latin typeface="ui-monospace"/>
              </a:rPr>
              <a:t>permite</a:t>
            </a:r>
            <a:r>
              <a:rPr lang="en-US" sz="1200" dirty="0">
                <a:solidFill>
                  <a:srgbClr val="C9D1D9"/>
                </a:solidFill>
                <a:latin typeface="ui-monospace"/>
              </a:rPr>
              <a:t> </a:t>
            </a:r>
            <a:r>
              <a:rPr lang="en-US" sz="1200" dirty="0" err="1">
                <a:solidFill>
                  <a:srgbClr val="C9D1D9"/>
                </a:solidFill>
                <a:latin typeface="ui-monospace"/>
              </a:rPr>
              <a:t>acceso</a:t>
            </a:r>
            <a:r>
              <a:rPr lang="en-US" sz="1200" dirty="0">
                <a:solidFill>
                  <a:srgbClr val="C9D1D9"/>
                </a:solidFill>
                <a:latin typeface="ui-monospace"/>
              </a:rPr>
              <a:t> </a:t>
            </a:r>
            <a:r>
              <a:rPr lang="en-US" sz="1200" dirty="0" err="1">
                <a:solidFill>
                  <a:srgbClr val="C9D1D9"/>
                </a:solidFill>
                <a:latin typeface="ui-monospace"/>
              </a:rPr>
              <a:t>publico</a:t>
            </a:r>
            <a:r>
              <a:rPr lang="en-US" sz="1200" dirty="0">
                <a:solidFill>
                  <a:srgbClr val="C9D1D9"/>
                </a:solidFill>
                <a:latin typeface="ui-monospace"/>
              </a:rPr>
              <a:t> a </a:t>
            </a:r>
            <a:r>
              <a:rPr lang="en-US" sz="1200" dirty="0" err="1">
                <a:solidFill>
                  <a:srgbClr val="C9D1D9"/>
                </a:solidFill>
                <a:latin typeface="ui-monospace"/>
              </a:rPr>
              <a:t>estas</a:t>
            </a:r>
            <a:r>
              <a:rPr lang="en-US" sz="1200" dirty="0">
                <a:solidFill>
                  <a:srgbClr val="C9D1D9"/>
                </a:solidFill>
                <a:latin typeface="ui-monospace"/>
              </a:rPr>
              <a:t> </a:t>
            </a:r>
            <a:r>
              <a:rPr lang="en-US" sz="1200" dirty="0" err="1">
                <a:solidFill>
                  <a:srgbClr val="C9D1D9"/>
                </a:solidFill>
                <a:latin typeface="ui-monospace"/>
              </a:rPr>
              <a:t>url</a:t>
            </a:r>
            <a:r>
              <a:rPr lang="en-US" sz="1200" dirty="0">
                <a:solidFill>
                  <a:srgbClr val="C9D1D9"/>
                </a:solidFill>
                <a:latin typeface="ui-monospace"/>
              </a:rPr>
              <a:t>, </a:t>
            </a:r>
            <a:r>
              <a:rPr lang="en-US" sz="1200" dirty="0" err="1">
                <a:solidFill>
                  <a:srgbClr val="C9D1D9"/>
                </a:solidFill>
                <a:latin typeface="ui-monospace"/>
              </a:rPr>
              <a:t>mientras</a:t>
            </a:r>
            <a:r>
              <a:rPr lang="en-US" sz="1200" dirty="0">
                <a:solidFill>
                  <a:srgbClr val="C9D1D9"/>
                </a:solidFill>
                <a:latin typeface="ui-monospace"/>
              </a:rPr>
              <a:t> que las </a:t>
            </a:r>
            <a:r>
              <a:rPr lang="en-US" sz="1200" dirty="0" err="1">
                <a:solidFill>
                  <a:srgbClr val="C9D1D9"/>
                </a:solidFill>
                <a:latin typeface="ui-monospace"/>
              </a:rPr>
              <a:t>otras</a:t>
            </a:r>
            <a:r>
              <a:rPr lang="en-US" sz="1200" dirty="0">
                <a:solidFill>
                  <a:srgbClr val="C9D1D9"/>
                </a:solidFill>
                <a:latin typeface="ui-monospace"/>
              </a:rPr>
              <a:t> </a:t>
            </a:r>
            <a:r>
              <a:rPr lang="en-US" sz="1200" dirty="0" err="1">
                <a:solidFill>
                  <a:srgbClr val="C9D1D9"/>
                </a:solidFill>
                <a:latin typeface="ui-monospace"/>
              </a:rPr>
              <a:t>rutas</a:t>
            </a:r>
            <a:r>
              <a:rPr lang="en-US" sz="1200" dirty="0">
                <a:solidFill>
                  <a:srgbClr val="C9D1D9"/>
                </a:solidFill>
                <a:latin typeface="ui-monospace"/>
              </a:rPr>
              <a:t> </a:t>
            </a:r>
            <a:r>
              <a:rPr lang="en-US" sz="1200" dirty="0" err="1">
                <a:solidFill>
                  <a:srgbClr val="C9D1D9"/>
                </a:solidFill>
                <a:latin typeface="ui-monospace"/>
              </a:rPr>
              <a:t>necesitan</a:t>
            </a:r>
            <a:r>
              <a:rPr lang="en-US" sz="1200" dirty="0">
                <a:solidFill>
                  <a:srgbClr val="C9D1D9"/>
                </a:solidFill>
                <a:latin typeface="ui-monospace"/>
              </a:rPr>
              <a:t> </a:t>
            </a:r>
            <a:r>
              <a:rPr lang="en-US" sz="1200" dirty="0" err="1">
                <a:solidFill>
                  <a:srgbClr val="C9D1D9"/>
                </a:solidFill>
                <a:latin typeface="ui-monospace"/>
              </a:rPr>
              <a:t>autorización</a:t>
            </a:r>
            <a:r>
              <a:rPr lang="en-US" sz="1200" dirty="0">
                <a:solidFill>
                  <a:srgbClr val="C9D1D9"/>
                </a:solidFill>
                <a:latin typeface="ui-monospace"/>
              </a:rPr>
              <a:t>. </a:t>
            </a: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655B62C3-37ED-FE29-8D2A-14E67FD5ED2F}"/>
              </a:ext>
            </a:extLst>
          </p:cNvPr>
          <p:cNvPicPr>
            <a:picLocks noChangeAspect="1"/>
          </p:cNvPicPr>
          <p:nvPr/>
        </p:nvPicPr>
        <p:blipFill>
          <a:blip r:embed="rId5"/>
          <a:stretch>
            <a:fillRect/>
          </a:stretch>
        </p:blipFill>
        <p:spPr>
          <a:xfrm>
            <a:off x="6096000" y="304432"/>
            <a:ext cx="5149858" cy="2543980"/>
          </a:xfrm>
          <a:prstGeom prst="rect">
            <a:avLst/>
          </a:prstGeom>
        </p:spPr>
      </p:pic>
      <p:pic>
        <p:nvPicPr>
          <p:cNvPr id="7" name="Imagen 6">
            <a:extLst>
              <a:ext uri="{FF2B5EF4-FFF2-40B4-BE49-F238E27FC236}">
                <a16:creationId xmlns:a16="http://schemas.microsoft.com/office/drawing/2014/main" id="{831E9C92-F88D-8987-DFD3-18143028D5E4}"/>
              </a:ext>
            </a:extLst>
          </p:cNvPr>
          <p:cNvPicPr>
            <a:picLocks noChangeAspect="1"/>
          </p:cNvPicPr>
          <p:nvPr/>
        </p:nvPicPr>
        <p:blipFill>
          <a:blip r:embed="rId6"/>
          <a:stretch>
            <a:fillRect/>
          </a:stretch>
        </p:blipFill>
        <p:spPr>
          <a:xfrm>
            <a:off x="8333454" y="3936482"/>
            <a:ext cx="2000154" cy="2318904"/>
          </a:xfrm>
          <a:prstGeom prst="rect">
            <a:avLst/>
          </a:prstGeom>
        </p:spPr>
      </p:pic>
    </p:spTree>
    <p:extLst>
      <p:ext uri="{BB962C8B-B14F-4D97-AF65-F5344CB8AC3E}">
        <p14:creationId xmlns:p14="http://schemas.microsoft.com/office/powerpoint/2010/main" val="465277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98042" y="802484"/>
            <a:ext cx="9079954" cy="4247317"/>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SECURITY </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Security</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b="1" dirty="0">
                <a:solidFill>
                  <a:schemeClr val="accent4">
                    <a:lumMod val="60000"/>
                    <a:lumOff val="40000"/>
                  </a:schemeClr>
                </a:solidFill>
                <a:latin typeface="Titillium Web" panose="00000500000000000000" pitchFamily="2" charset="0"/>
              </a:rPr>
              <a:t>Configuración:</a:t>
            </a: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Métodos:</a:t>
            </a:r>
          </a:p>
          <a:p>
            <a:pPr lvl="1"/>
            <a:endParaRPr lang="es-ES" sz="1200" b="1" dirty="0">
              <a:solidFill>
                <a:schemeClr val="accent3">
                  <a:lumMod val="75000"/>
                </a:schemeClr>
              </a:solidFill>
              <a:latin typeface="Titillium Web" panose="00000500000000000000" pitchFamily="2" charset="0"/>
              <a:sym typeface="Wingdings" panose="05000000000000000000" pitchFamily="2" charset="2"/>
            </a:endParaRPr>
          </a:p>
          <a:p>
            <a:pPr marL="685800" lvl="1" indent="-228600">
              <a:buFont typeface="+mj-lt"/>
              <a:buAutoNum type="arabicPeriod"/>
            </a:pPr>
            <a:r>
              <a:rPr lang="es-ES" sz="1200" b="1" dirty="0" err="1">
                <a:solidFill>
                  <a:schemeClr val="accent3">
                    <a:lumMod val="75000"/>
                  </a:schemeClr>
                </a:solidFill>
                <a:latin typeface="Titillium Web" panose="00000500000000000000" pitchFamily="2" charset="0"/>
                <a:sym typeface="Wingdings" panose="05000000000000000000" pitchFamily="2" charset="2"/>
              </a:rPr>
              <a:t>authorizeRequest</a:t>
            </a:r>
            <a:r>
              <a:rPr lang="es-ES" sz="1200" b="1" dirty="0">
                <a:solidFill>
                  <a:schemeClr val="accent3">
                    <a:lumMod val="75000"/>
                  </a:schemeClr>
                </a:solidFill>
                <a:latin typeface="Titillium Web" panose="00000500000000000000" pitchFamily="2" charset="0"/>
                <a:sym typeface="Wingdings" panose="05000000000000000000" pitchFamily="2" charset="2"/>
              </a:rPr>
              <a:t>().</a:t>
            </a:r>
            <a:r>
              <a:rPr lang="es-ES" sz="1200" b="1" dirty="0" err="1">
                <a:solidFill>
                  <a:schemeClr val="accent3">
                    <a:lumMod val="75000"/>
                  </a:schemeClr>
                </a:solidFill>
                <a:latin typeface="Titillium Web" panose="00000500000000000000" pitchFamily="2" charset="0"/>
                <a:sym typeface="Wingdings" panose="05000000000000000000" pitchFamily="2" charset="2"/>
              </a:rPr>
              <a:t>antMatchers</a:t>
            </a:r>
            <a:r>
              <a:rPr lang="es-ES" sz="1200" b="1" dirty="0">
                <a:solidFill>
                  <a:schemeClr val="accent3">
                    <a:lumMod val="75000"/>
                  </a:schemeClr>
                </a:solidFill>
                <a:latin typeface="Titillium Web" panose="00000500000000000000" pitchFamily="2" charset="0"/>
                <a:sym typeface="Wingdings" panose="05000000000000000000" pitchFamily="2" charset="2"/>
              </a:rPr>
              <a:t>(</a:t>
            </a:r>
            <a:r>
              <a:rPr lang="es-ES" sz="1200" b="1" dirty="0" err="1">
                <a:solidFill>
                  <a:schemeClr val="accent3">
                    <a:lumMod val="75000"/>
                  </a:schemeClr>
                </a:solidFill>
                <a:latin typeface="Titillium Web" panose="00000500000000000000" pitchFamily="2" charset="0"/>
                <a:sym typeface="Wingdings" panose="05000000000000000000" pitchFamily="2" charset="2"/>
              </a:rPr>
              <a:t>url</a:t>
            </a:r>
            <a:r>
              <a:rPr lang="es-ES" sz="1200" b="1" dirty="0">
                <a:solidFill>
                  <a:schemeClr val="accent3">
                    <a:lumMod val="75000"/>
                  </a:schemeClr>
                </a:solidFill>
                <a:latin typeface="Titillium Web" panose="00000500000000000000" pitchFamily="2" charset="0"/>
                <a:sym typeface="Wingdings" panose="05000000000000000000" pitchFamily="2" charset="2"/>
              </a:rPr>
              <a:t>).</a:t>
            </a:r>
            <a:r>
              <a:rPr lang="es-ES" sz="1200" b="1" dirty="0" err="1">
                <a:solidFill>
                  <a:schemeClr val="accent3">
                    <a:lumMod val="75000"/>
                  </a:schemeClr>
                </a:solidFill>
                <a:latin typeface="Titillium Web" panose="00000500000000000000" pitchFamily="2" charset="0"/>
                <a:sym typeface="Wingdings" panose="05000000000000000000" pitchFamily="2" charset="2"/>
              </a:rPr>
              <a:t>hasRole</a:t>
            </a:r>
            <a:r>
              <a:rPr lang="es-ES" sz="1200" b="1" dirty="0">
                <a:solidFill>
                  <a:schemeClr val="accent3">
                    <a:lumMod val="75000"/>
                  </a:schemeClr>
                </a:solidFill>
                <a:latin typeface="Titillium Web" panose="00000500000000000000" pitchFamily="2" charset="0"/>
                <a:sym typeface="Wingdings" panose="05000000000000000000" pitchFamily="2" charset="2"/>
              </a:rPr>
              <a:t>(“</a:t>
            </a:r>
            <a:r>
              <a:rPr lang="es-ES" sz="1200" b="1" dirty="0" err="1">
                <a:solidFill>
                  <a:schemeClr val="accent3">
                    <a:lumMod val="75000"/>
                  </a:schemeClr>
                </a:solidFill>
                <a:latin typeface="Titillium Web" panose="00000500000000000000" pitchFamily="2" charset="0"/>
                <a:sym typeface="Wingdings" panose="05000000000000000000" pitchFamily="2" charset="2"/>
              </a:rPr>
              <a:t>Admin</a:t>
            </a:r>
            <a:r>
              <a:rPr lang="es-ES" sz="1200" b="1" dirty="0">
                <a:solidFill>
                  <a:schemeClr val="accent3">
                    <a:lumMod val="75000"/>
                  </a:schemeClr>
                </a:solidFill>
                <a:latin typeface="Titillium Web" panose="00000500000000000000" pitchFamily="2" charset="0"/>
                <a:sym typeface="Wingdings" panose="05000000000000000000" pitchFamily="2" charset="2"/>
              </a:rPr>
              <a:t>”)</a:t>
            </a:r>
            <a:r>
              <a:rPr lang="es-ES" sz="1200" b="1" dirty="0">
                <a:latin typeface="Titillium Web" panose="00000500000000000000" pitchFamily="2" charset="0"/>
                <a:sym typeface="Wingdings" panose="05000000000000000000" pitchFamily="2" charset="2"/>
              </a:rPr>
              <a:t> Permitimos el acceso a esa </a:t>
            </a:r>
            <a:r>
              <a:rPr lang="es-ES" sz="1200" b="1" dirty="0" err="1">
                <a:latin typeface="Titillium Web" panose="00000500000000000000" pitchFamily="2" charset="0"/>
                <a:sym typeface="Wingdings" panose="05000000000000000000" pitchFamily="2" charset="2"/>
              </a:rPr>
              <a:t>url</a:t>
            </a:r>
            <a:r>
              <a:rPr lang="es-ES" sz="1200" b="1" dirty="0">
                <a:latin typeface="Titillium Web" panose="00000500000000000000" pitchFamily="2" charset="0"/>
                <a:sym typeface="Wingdings" panose="05000000000000000000" pitchFamily="2" charset="2"/>
              </a:rPr>
              <a:t> con el rol “</a:t>
            </a:r>
            <a:r>
              <a:rPr lang="es-ES" sz="1200" b="1" dirty="0" err="1">
                <a:latin typeface="Titillium Web" panose="00000500000000000000" pitchFamily="2" charset="0"/>
                <a:sym typeface="Wingdings" panose="05000000000000000000" pitchFamily="2" charset="2"/>
              </a:rPr>
              <a:t>Admin</a:t>
            </a:r>
            <a:r>
              <a:rPr lang="es-ES" sz="1200" b="1" dirty="0">
                <a:latin typeface="Titillium Web" panose="00000500000000000000" pitchFamily="2" charset="0"/>
                <a:sym typeface="Wingdings" panose="05000000000000000000" pitchFamily="2" charset="2"/>
              </a:rPr>
              <a:t>”.</a:t>
            </a:r>
          </a:p>
          <a:p>
            <a:pPr marL="685800" lvl="1" indent="-228600">
              <a:buFont typeface="+mj-lt"/>
              <a:buAutoNum type="arabicPeriod"/>
            </a:pPr>
            <a:endParaRPr lang="es-ES" sz="1200" b="1" dirty="0">
              <a:latin typeface="Titillium Web" panose="00000500000000000000" pitchFamily="2" charset="0"/>
              <a:sym typeface="Wingdings" panose="05000000000000000000" pitchFamily="2" charset="2"/>
            </a:endParaRPr>
          </a:p>
          <a:p>
            <a:pPr marL="685800" lvl="1" indent="-228600">
              <a:buFont typeface="+mj-lt"/>
              <a:buAutoNum type="arabicPeriod"/>
            </a:pPr>
            <a:r>
              <a:rPr lang="es-ES" sz="1200" b="1" dirty="0" err="1">
                <a:solidFill>
                  <a:schemeClr val="accent3">
                    <a:lumMod val="75000"/>
                  </a:schemeClr>
                </a:solidFill>
                <a:latin typeface="Titillium Web" panose="00000500000000000000" pitchFamily="2" charset="0"/>
                <a:sym typeface="Wingdings" panose="05000000000000000000" pitchFamily="2" charset="2"/>
              </a:rPr>
              <a:t>authorizeRequest</a:t>
            </a:r>
            <a:r>
              <a:rPr lang="es-ES" sz="1200" b="1" dirty="0">
                <a:solidFill>
                  <a:schemeClr val="accent3">
                    <a:lumMod val="75000"/>
                  </a:schemeClr>
                </a:solidFill>
                <a:latin typeface="Titillium Web" panose="00000500000000000000" pitchFamily="2" charset="0"/>
                <a:sym typeface="Wingdings" panose="05000000000000000000" pitchFamily="2" charset="2"/>
              </a:rPr>
              <a:t>().</a:t>
            </a:r>
            <a:r>
              <a:rPr lang="es-ES" sz="1200" b="1" dirty="0" err="1">
                <a:solidFill>
                  <a:schemeClr val="accent3">
                    <a:lumMod val="75000"/>
                  </a:schemeClr>
                </a:solidFill>
                <a:latin typeface="Titillium Web" panose="00000500000000000000" pitchFamily="2" charset="0"/>
                <a:sym typeface="Wingdings" panose="05000000000000000000" pitchFamily="2" charset="2"/>
              </a:rPr>
              <a:t>antMatchers</a:t>
            </a:r>
            <a:r>
              <a:rPr lang="es-ES" sz="1200" b="1" dirty="0">
                <a:solidFill>
                  <a:schemeClr val="accent3">
                    <a:lumMod val="75000"/>
                  </a:schemeClr>
                </a:solidFill>
                <a:latin typeface="Titillium Web" panose="00000500000000000000" pitchFamily="2" charset="0"/>
                <a:sym typeface="Wingdings" panose="05000000000000000000" pitchFamily="2" charset="2"/>
              </a:rPr>
              <a:t>(</a:t>
            </a:r>
            <a:r>
              <a:rPr lang="es-ES" sz="1200" b="1" dirty="0" err="1">
                <a:solidFill>
                  <a:schemeClr val="accent3">
                    <a:lumMod val="75000"/>
                  </a:schemeClr>
                </a:solidFill>
                <a:latin typeface="Titillium Web" panose="00000500000000000000" pitchFamily="2" charset="0"/>
                <a:sym typeface="Wingdings" panose="05000000000000000000" pitchFamily="2" charset="2"/>
              </a:rPr>
              <a:t>url</a:t>
            </a:r>
            <a:r>
              <a:rPr lang="es-ES" sz="1200" b="1" dirty="0">
                <a:solidFill>
                  <a:schemeClr val="accent3">
                    <a:lumMod val="75000"/>
                  </a:schemeClr>
                </a:solidFill>
                <a:latin typeface="Titillium Web" panose="00000500000000000000" pitchFamily="2" charset="0"/>
                <a:sym typeface="Wingdings" panose="05000000000000000000" pitchFamily="2" charset="2"/>
              </a:rPr>
              <a:t>).</a:t>
            </a:r>
            <a:r>
              <a:rPr lang="es-ES" sz="1200" b="1" dirty="0" err="1">
                <a:solidFill>
                  <a:schemeClr val="accent3">
                    <a:lumMod val="75000"/>
                  </a:schemeClr>
                </a:solidFill>
                <a:latin typeface="Titillium Web" panose="00000500000000000000" pitchFamily="2" charset="0"/>
                <a:sym typeface="Wingdings" panose="05000000000000000000" pitchFamily="2" charset="2"/>
              </a:rPr>
              <a:t>hasAnyRole</a:t>
            </a:r>
            <a:r>
              <a:rPr lang="es-ES" sz="1200" b="1" dirty="0">
                <a:solidFill>
                  <a:schemeClr val="accent3">
                    <a:lumMod val="75000"/>
                  </a:schemeClr>
                </a:solidFill>
                <a:latin typeface="Titillium Web" panose="00000500000000000000" pitchFamily="2" charset="0"/>
                <a:sym typeface="Wingdings" panose="05000000000000000000" pitchFamily="2" charset="2"/>
              </a:rPr>
              <a:t>(“</a:t>
            </a:r>
            <a:r>
              <a:rPr lang="es-ES" sz="1200" b="1" dirty="0" err="1">
                <a:solidFill>
                  <a:schemeClr val="accent3">
                    <a:lumMod val="75000"/>
                  </a:schemeClr>
                </a:solidFill>
                <a:latin typeface="Titillium Web" panose="00000500000000000000" pitchFamily="2" charset="0"/>
                <a:sym typeface="Wingdings" panose="05000000000000000000" pitchFamily="2" charset="2"/>
              </a:rPr>
              <a:t>Admin</a:t>
            </a:r>
            <a:r>
              <a:rPr lang="es-ES" sz="1200" b="1" dirty="0">
                <a:solidFill>
                  <a:schemeClr val="accent3">
                    <a:lumMod val="75000"/>
                  </a:schemeClr>
                </a:solidFill>
                <a:latin typeface="Titillium Web" panose="00000500000000000000" pitchFamily="2" charset="0"/>
                <a:sym typeface="Wingdings" panose="05000000000000000000" pitchFamily="2" charset="2"/>
              </a:rPr>
              <a:t>”,”</a:t>
            </a:r>
            <a:r>
              <a:rPr lang="es-ES" sz="1200" b="1" dirty="0" err="1">
                <a:solidFill>
                  <a:schemeClr val="accent3">
                    <a:lumMod val="75000"/>
                  </a:schemeClr>
                </a:solidFill>
                <a:latin typeface="Titillium Web" panose="00000500000000000000" pitchFamily="2" charset="0"/>
                <a:sym typeface="Wingdings" panose="05000000000000000000" pitchFamily="2" charset="2"/>
              </a:rPr>
              <a:t>User</a:t>
            </a:r>
            <a:r>
              <a:rPr lang="es-ES" sz="1200" b="1" dirty="0">
                <a:solidFill>
                  <a:schemeClr val="accent3">
                    <a:lumMod val="75000"/>
                  </a:schemeClr>
                </a:solidFill>
                <a:latin typeface="Titillium Web" panose="00000500000000000000" pitchFamily="2" charset="0"/>
                <a:sym typeface="Wingdings" panose="05000000000000000000" pitchFamily="2" charset="2"/>
              </a:rPr>
              <a:t>”)</a:t>
            </a:r>
            <a:r>
              <a:rPr lang="es-ES" sz="1200" b="1" dirty="0">
                <a:latin typeface="Titillium Web" panose="00000500000000000000" pitchFamily="2" charset="0"/>
                <a:sym typeface="Wingdings" panose="05000000000000000000" pitchFamily="2" charset="2"/>
              </a:rPr>
              <a:t> Permitimos el acceso a si tiene alguno de los roles, se usa para añadir más de un rol que tenga permiso a una URL definida.</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marL="685800" lvl="1" indent="-228600">
              <a:buFont typeface="+mj-lt"/>
              <a:buAutoNum type="arabicPeriod"/>
            </a:pPr>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655B62C3-37ED-FE29-8D2A-14E67FD5ED2F}"/>
              </a:ext>
            </a:extLst>
          </p:cNvPr>
          <p:cNvPicPr>
            <a:picLocks noChangeAspect="1"/>
          </p:cNvPicPr>
          <p:nvPr/>
        </p:nvPicPr>
        <p:blipFill>
          <a:blip r:embed="rId5"/>
          <a:stretch>
            <a:fillRect/>
          </a:stretch>
        </p:blipFill>
        <p:spPr>
          <a:xfrm>
            <a:off x="6960093" y="113847"/>
            <a:ext cx="4836180" cy="2389026"/>
          </a:xfrm>
          <a:prstGeom prst="rect">
            <a:avLst/>
          </a:prstGeom>
        </p:spPr>
      </p:pic>
    </p:spTree>
    <p:extLst>
      <p:ext uri="{BB962C8B-B14F-4D97-AF65-F5344CB8AC3E}">
        <p14:creationId xmlns:p14="http://schemas.microsoft.com/office/powerpoint/2010/main" val="3866251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98042" y="802484"/>
            <a:ext cx="9079954" cy="5539978"/>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SECURITY </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Security</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Configuramos nuestro proyecto. </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1- Creamos el Spring dentro del paquete principal de Java (</a:t>
            </a:r>
            <a:r>
              <a:rPr lang="es-ES" sz="1200" b="1" dirty="0" err="1">
                <a:solidFill>
                  <a:schemeClr val="accent1">
                    <a:lumMod val="40000"/>
                    <a:lumOff val="60000"/>
                  </a:schemeClr>
                </a:solidFill>
                <a:latin typeface="Titillium Web" panose="00000500000000000000" pitchFamily="2" charset="0"/>
                <a:sym typeface="Wingdings" panose="05000000000000000000" pitchFamily="2" charset="2"/>
              </a:rPr>
              <a:t>Servlets</a:t>
            </a:r>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a:t>
            </a: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2- Creamos nuestra clase </a:t>
            </a:r>
            <a:r>
              <a:rPr lang="es-ES" sz="1200" b="1" dirty="0" err="1">
                <a:solidFill>
                  <a:schemeClr val="accent1">
                    <a:lumMod val="40000"/>
                    <a:lumOff val="60000"/>
                  </a:schemeClr>
                </a:solidFill>
                <a:latin typeface="Titillium Web" panose="00000500000000000000" pitchFamily="2" charset="0"/>
                <a:sym typeface="Wingdings" panose="05000000000000000000" pitchFamily="2" charset="2"/>
              </a:rPr>
              <a:t>SpringSecurityConfig</a:t>
            </a:r>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a:t>
            </a: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3- En la parte superior de nuestra clase, la definimos como @Configuration. </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4- Ahora para evitar cualquier error en la configuración, copiaremos paso a paso los diferentes métodos del </a:t>
            </a:r>
            <a:r>
              <a:rPr lang="es-ES" sz="1200" b="1" dirty="0" err="1">
                <a:solidFill>
                  <a:schemeClr val="accent1">
                    <a:lumMod val="40000"/>
                    <a:lumOff val="60000"/>
                  </a:schemeClr>
                </a:solidFill>
                <a:latin typeface="Titillium Web" panose="00000500000000000000" pitchFamily="2" charset="0"/>
                <a:sym typeface="Wingdings" panose="05000000000000000000" pitchFamily="2" charset="2"/>
              </a:rPr>
              <a:t>SpringSecurityConfig</a:t>
            </a:r>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marL="685800" lvl="1" indent="-228600">
              <a:buFont typeface="+mj-lt"/>
              <a:buAutoNum type="arabicPeriod"/>
            </a:pPr>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3826790F-5FC4-E983-9B83-1DCFFF298C86}"/>
              </a:ext>
            </a:extLst>
          </p:cNvPr>
          <p:cNvPicPr>
            <a:picLocks noChangeAspect="1"/>
          </p:cNvPicPr>
          <p:nvPr/>
        </p:nvPicPr>
        <p:blipFill>
          <a:blip r:embed="rId5"/>
          <a:stretch>
            <a:fillRect/>
          </a:stretch>
        </p:blipFill>
        <p:spPr>
          <a:xfrm>
            <a:off x="7146757" y="1096156"/>
            <a:ext cx="3296110" cy="724001"/>
          </a:xfrm>
          <a:prstGeom prst="rect">
            <a:avLst/>
          </a:prstGeom>
        </p:spPr>
      </p:pic>
    </p:spTree>
    <p:extLst>
      <p:ext uri="{BB962C8B-B14F-4D97-AF65-F5344CB8AC3E}">
        <p14:creationId xmlns:p14="http://schemas.microsoft.com/office/powerpoint/2010/main" val="18439361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all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ll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ll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TM03457485[[fn=Malla]]</Template>
  <TotalTime>3183</TotalTime>
  <Words>1890</Words>
  <Application>Microsoft Office PowerPoint</Application>
  <PresentationFormat>Panorámica</PresentationFormat>
  <Paragraphs>480</Paragraphs>
  <Slides>16</Slides>
  <Notes>15</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16</vt:i4>
      </vt:variant>
    </vt:vector>
  </HeadingPairs>
  <TitlesOfParts>
    <vt:vector size="23" baseType="lpstr">
      <vt:lpstr>Arial</vt:lpstr>
      <vt:lpstr>Calibri</vt:lpstr>
      <vt:lpstr>Century Gothic</vt:lpstr>
      <vt:lpstr>Consolas</vt:lpstr>
      <vt:lpstr>Titillium Web</vt:lpstr>
      <vt:lpstr>ui-monospace</vt:lpstr>
      <vt:lpstr>Malla</vt:lpstr>
      <vt:lpstr> CURSO FORMACION EN spring java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 INTELIGENCIA ARTIFICIAL</dc:title>
  <dc:creator>Antonio Miguel Pardo Ruiz</dc:creator>
  <cp:lastModifiedBy>Antonio Miguel Pardo Ruiz</cp:lastModifiedBy>
  <cp:revision>167</cp:revision>
  <dcterms:created xsi:type="dcterms:W3CDTF">2023-10-19T16:07:48Z</dcterms:created>
  <dcterms:modified xsi:type="dcterms:W3CDTF">2024-01-08T12:15:22Z</dcterms:modified>
</cp:coreProperties>
</file>