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66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416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36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602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767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95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773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09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923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81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56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36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476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84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46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17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48" y="310628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52125" y="1869681"/>
            <a:ext cx="90799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una nueva vista vamos a realizar un registro de usuarios.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Para ello haremos uso de los formularios que nos proporciona Bootstrap.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Además añadiremos  un boton en nuestro menú de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que nos lleve a la ventana de registro.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Para ello necesitaremos crear un nuevo @controller con nombre register.java.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AE26E4-8F08-6234-21D1-8BD7ED2DE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710" y="1016764"/>
            <a:ext cx="305795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1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52125" y="1869681"/>
            <a:ext cx="9079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una nueva vista vamos a realizar un registro de usuarios.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Para ello haremos uso de los formularios que nos proporciona Bootstrap.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3AA120-44BF-2264-8621-C4C979C84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8524" y="3429000"/>
            <a:ext cx="7020814" cy="32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0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52125" y="1869681"/>
            <a:ext cx="9079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una nueva vista vamos a realizar un registro de usuarios. </a:t>
            </a: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Además añadiremos  un boton en nuestro menú de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que nos lleve a la ventana de registro.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AE26E4-8F08-6234-21D1-8BD7ED2DE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710" y="1016764"/>
            <a:ext cx="3057952" cy="14384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C8C64F-E3CE-5F99-A91C-2D173CF1B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053" y="3576995"/>
            <a:ext cx="7601893" cy="249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4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52125" y="1869681"/>
            <a:ext cx="9079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una nueva vista vamos a realizar un registro de usuarios. </a:t>
            </a: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Además añadiremos  un boton en nuestro menú de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que nos lleve a la ventana de registro.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Como desde la vista mediante un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Button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ir a una ventana con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, en este caso tenemos que tener un método que cargue la vista de la aplicación.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200" b="0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th:action</a:t>
            </a:r>
            <a:r>
              <a:rPr lang="es-ES" sz="12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"@{/</a:t>
            </a:r>
            <a:r>
              <a:rPr lang="es-ES" sz="12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s-E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}"</a:t>
            </a:r>
            <a:endParaRPr lang="es-ES" sz="1200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AE26E4-8F08-6234-21D1-8BD7ED2DE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710" y="1016764"/>
            <a:ext cx="3057952" cy="14384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525158-C2C0-155D-9370-6CF939E83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668" y="4477037"/>
            <a:ext cx="7335274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7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289981" y="1889168"/>
            <a:ext cx="907995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 una sección de listado de usuarios, dentro del propio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menu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Listado de usuarios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foreach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se consigue mediante el atributo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th:each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&lt;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tr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th:each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="student: ${students}"&gt; </a:t>
            </a:r>
          </a:p>
          <a:p>
            <a:pPr lvl="2"/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	&lt;td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th:text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="${student.id}" /&gt; </a:t>
            </a:r>
          </a:p>
          <a:p>
            <a:pPr lvl="2"/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	&lt;td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th:text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="${student.name}" /&gt;</a:t>
            </a:r>
          </a:p>
          <a:p>
            <a:pPr lvl="2"/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    &lt;/tr&gt;</a:t>
            </a: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Tambien Thymeleaf te permite usar  un indice del proceso: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	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índice : el índice de iteración 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actual, comenzando con 0 (cero)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FDBB83-2865-FB58-3247-1E218CE5B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957" y="1338773"/>
            <a:ext cx="412490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9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289981" y="1889168"/>
            <a:ext cx="9079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 una sección de listado de usuarios, dentro del propio Menú.</a:t>
            </a: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¿Cómo configurar un condicional en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?</a:t>
            </a:r>
          </a:p>
          <a:p>
            <a:pPr marL="685800" lvl="1" indent="-228600">
              <a:buFont typeface="+mj-lt"/>
              <a:buAutoNum type="arabicPeriod"/>
            </a:pP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r>
              <a:rPr lang="en-US" sz="1200" dirty="0" err="1">
                <a:latin typeface="Titillium Web" panose="00000500000000000000" pitchFamily="2" charset="0"/>
              </a:rPr>
              <a:t>th:if</a:t>
            </a:r>
            <a:r>
              <a:rPr lang="en-US" sz="1200" dirty="0">
                <a:latin typeface="Titillium Web" panose="00000500000000000000" pitchFamily="2" charset="0"/>
              </a:rPr>
              <a:t> and </a:t>
            </a:r>
            <a:r>
              <a:rPr lang="en-US" sz="1200" dirty="0" err="1">
                <a:latin typeface="Titillium Web" panose="00000500000000000000" pitchFamily="2" charset="0"/>
              </a:rPr>
              <a:t>th:unless</a:t>
            </a:r>
            <a:endParaRPr lang="en-US" sz="1200" dirty="0">
              <a:latin typeface="Titillium Web" panose="00000500000000000000" pitchFamily="2" charset="0"/>
            </a:endParaRPr>
          </a:p>
          <a:p>
            <a:pPr lvl="1"/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el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caso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de que se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cumpla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la condition se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añadira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la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celda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de la table Female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caso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contrario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,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th:unless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sera “male”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la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celda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de la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tabla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D3B9B4-CD15-F2EA-6EBC-4EB027A1C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331" y="1427141"/>
            <a:ext cx="4782217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8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289981" y="1889168"/>
            <a:ext cx="90799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 una sección de listado de usuarios, dentro del propio Menú.</a:t>
            </a: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¿Cómo configurar un condicional en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?</a:t>
            </a: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Ahora a partir de lo comentado, en la vista de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Menu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, definir un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ArrayList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del número de consultas y  mostrarlas en el caso de que existan datos, en el caso de que no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exitan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datos no mostrar nada.</a:t>
            </a: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Vemos como lo haríamos.</a:t>
            </a:r>
          </a:p>
          <a:p>
            <a:pPr marL="685800" lvl="1" indent="-228600">
              <a:buFont typeface="+mj-lt"/>
              <a:buAutoNum type="arabicPeriod"/>
            </a:pP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D3B9B4-CD15-F2EA-6EBC-4EB027A1C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331" y="1083110"/>
            <a:ext cx="4782217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68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289981" y="1889168"/>
            <a:ext cx="9079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 una sección de listado de los seguros.</a:t>
            </a: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la vista mediante  esta estructura realizamos el listado de los datos mediante tabla. </a:t>
            </a: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897BA7-42C5-58E4-4D69-94E5F4A2F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986" y="873507"/>
            <a:ext cx="4062718" cy="24293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BA43F6E-B70D-BFA8-1274-D8EF21C6C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6825" y="4005584"/>
            <a:ext cx="4887007" cy="120984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2ACFEF5-3054-0E50-8BB1-07FC771DB3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0035" y="3534053"/>
            <a:ext cx="3672973" cy="221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7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Este tema será totalmente práctico en la cual añadiremos más componentes.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Para ello usaremos de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 Para la comunicación de datos entre el @controller y la vista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Para darle color y forma a nuestro diseño:  Trabaremos con Bootstrap.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primer lugar, añadir Bootstrap en Spring.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nuestras vistas: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&lt;</a:t>
            </a:r>
            <a:r>
              <a:rPr lang="nb-NO" sz="1200" dirty="0">
                <a:latin typeface="Titillium Web" panose="00000500000000000000" pitchFamily="2" charset="0"/>
                <a:sym typeface="Wingdings" panose="05000000000000000000" pitchFamily="2" charset="2"/>
              </a:rPr>
              <a:t>link href="https://cdn.jsdelivr.net/npm/bootstrap@5.3.2/dist/css/bootstrap.min.css" rel="stylesheet" integrity="sha384-T3c6CoIi6uLrA9TneNEoa7RxnatzjcDSCmG1MXxSR1GAsXEV/Dwwykc2MPK8M2HN" crossorigin="anonymous"&gt;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&lt;</a:t>
            </a:r>
            <a:r>
              <a:rPr lang="nb-NO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script src="https://cdn.jsdelivr.net/npm/bootstrap@5.3.2/dist/js/bootstrap.bundle.min.js" integrity="sha384-C6RzsynM9kWDrMNeT87bh95OGNyZPhcTNXj1NW7RuBCsyN/o0jlpcV8Qyq46cDfL" crossorigin="anonymous"&gt;&lt;/script&gt;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EE2F8B-558A-12B5-D0C3-510339B1B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475" y="5095639"/>
            <a:ext cx="7605049" cy="16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4CD441-0333-3DF5-EB67-B85E0A41A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547" y="2805247"/>
            <a:ext cx="7382905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4CD441-0333-3DF5-EB67-B85E0A41A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547" y="2805247"/>
            <a:ext cx="7382905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9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 una cabecera.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Añadiremos una cabecera conjunta para todos los componentes Fragmentos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 una sección de registro de usuarios.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Añadiremos Formulario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 una sección de listado de usuarios, dentro del propio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Menu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Listado de usuarios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ForEach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691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 una cabecera.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Añadiremos una cabecera conjunta para todos los componentes Fragmentos</a:t>
            </a: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Fragments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html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Son trozos de HTML, CSS y JavaScript que se pueden añadir a una pagina y es de fácil uso para los programadores de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FrontEnd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La gran ventaja es que lo podemos reutilizar en diversas vistas. Una vez creado un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fragment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reutilizarlo en todas  las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demas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vistas.</a:t>
            </a: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¿Cómo se incrustaría?.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Usando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, mediante la sentencia que se indica.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b="0" i="0" dirty="0">
                <a:solidFill>
                  <a:srgbClr val="8B949E"/>
                </a:solidFill>
                <a:effectLst/>
                <a:latin typeface="ui-monospace"/>
              </a:rPr>
              <a:t>&lt;!-- Ejemplo de inclusión de un fragmento usando </a:t>
            </a:r>
            <a:r>
              <a:rPr lang="es-ES" sz="1200" b="0" i="0" dirty="0" err="1">
                <a:solidFill>
                  <a:srgbClr val="8B949E"/>
                </a:solidFill>
                <a:effectLst/>
                <a:latin typeface="ui-monospace"/>
              </a:rPr>
              <a:t>th:replace</a:t>
            </a:r>
            <a:r>
              <a:rPr lang="es-ES" sz="1200" b="0" i="0" dirty="0">
                <a:solidFill>
                  <a:srgbClr val="8B949E"/>
                </a:solidFill>
                <a:effectLst/>
                <a:latin typeface="ui-monospace"/>
              </a:rPr>
              <a:t> --&gt;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 &lt;</a:t>
            </a:r>
            <a:r>
              <a:rPr lang="es-ES" sz="1200" b="0" i="0" dirty="0" err="1">
                <a:solidFill>
                  <a:srgbClr val="7EE787"/>
                </a:solidFill>
                <a:effectLst/>
                <a:latin typeface="ui-monospace"/>
              </a:rPr>
              <a:t>div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s-ES" sz="1200" b="0" i="0" dirty="0" err="1">
                <a:solidFill>
                  <a:srgbClr val="79C0FF"/>
                </a:solidFill>
                <a:effectLst/>
                <a:latin typeface="ui-monospace"/>
              </a:rPr>
              <a:t>th:replace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=</a:t>
            </a:r>
            <a:r>
              <a:rPr lang="es-ES" sz="1200" b="0" i="0" dirty="0">
                <a:solidFill>
                  <a:srgbClr val="A5D6FF"/>
                </a:solidFill>
                <a:effectLst/>
                <a:latin typeface="ui-monospace"/>
              </a:rPr>
              <a:t>"ruta/al/fragmento :: </a:t>
            </a:r>
            <a:r>
              <a:rPr lang="es-ES" sz="1200" b="0" i="0" dirty="0" err="1">
                <a:solidFill>
                  <a:srgbClr val="A5D6FF"/>
                </a:solidFill>
                <a:effectLst/>
                <a:latin typeface="ui-monospace"/>
              </a:rPr>
              <a:t>nombreDelFragmento</a:t>
            </a:r>
            <a:r>
              <a:rPr lang="es-ES" sz="1200" b="0" i="0" dirty="0">
                <a:solidFill>
                  <a:srgbClr val="A5D6FF"/>
                </a:solidFill>
                <a:effectLst/>
                <a:latin typeface="ui-monospace"/>
              </a:rPr>
              <a:t>"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&gt;&lt;/</a:t>
            </a:r>
            <a:r>
              <a:rPr lang="es-ES" sz="1200" b="0" i="0" dirty="0" err="1">
                <a:solidFill>
                  <a:srgbClr val="7EE787"/>
                </a:solidFill>
                <a:effectLst/>
                <a:latin typeface="ui-monospace"/>
              </a:rPr>
              <a:t>div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&gt;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263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aplicación:</a:t>
            </a: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¿Cómo se incrustaría?.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Usando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, mediante la sentencia que se indica.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b="0" i="0" dirty="0">
                <a:solidFill>
                  <a:srgbClr val="8B949E"/>
                </a:solidFill>
                <a:effectLst/>
                <a:latin typeface="ui-monospace"/>
              </a:rPr>
              <a:t>&lt;!-- Ejemplo de inclusión de un fragmento usando </a:t>
            </a:r>
            <a:r>
              <a:rPr lang="es-ES" sz="1200" b="0" i="0" dirty="0" err="1">
                <a:solidFill>
                  <a:srgbClr val="8B949E"/>
                </a:solidFill>
                <a:effectLst/>
                <a:latin typeface="ui-monospace"/>
              </a:rPr>
              <a:t>th:replace</a:t>
            </a:r>
            <a:r>
              <a:rPr lang="es-ES" sz="1200" b="0" i="0" dirty="0">
                <a:solidFill>
                  <a:srgbClr val="8B949E"/>
                </a:solidFill>
                <a:effectLst/>
                <a:latin typeface="ui-monospace"/>
              </a:rPr>
              <a:t> --&gt;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 &lt;</a:t>
            </a:r>
            <a:r>
              <a:rPr lang="es-ES" sz="1200" b="0" i="0" dirty="0" err="1">
                <a:solidFill>
                  <a:srgbClr val="7EE787"/>
                </a:solidFill>
                <a:effectLst/>
                <a:latin typeface="ui-monospace"/>
              </a:rPr>
              <a:t>div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s-ES" sz="1200" b="0" i="0" dirty="0" err="1">
                <a:solidFill>
                  <a:srgbClr val="79C0FF"/>
                </a:solidFill>
                <a:effectLst/>
                <a:latin typeface="ui-monospace"/>
              </a:rPr>
              <a:t>th:</a:t>
            </a:r>
            <a:r>
              <a:rPr lang="es-ES" sz="1200" dirty="0" err="1">
                <a:solidFill>
                  <a:srgbClr val="79C0FF"/>
                </a:solidFill>
                <a:latin typeface="ui-monospace"/>
              </a:rPr>
              <a:t>insert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=</a:t>
            </a:r>
            <a:r>
              <a:rPr lang="es-ES" sz="1200" b="0" i="0" dirty="0">
                <a:solidFill>
                  <a:srgbClr val="A5D6FF"/>
                </a:solidFill>
                <a:effectLst/>
                <a:latin typeface="ui-monospace"/>
              </a:rPr>
              <a:t>"ruta/al/fragmento :: </a:t>
            </a:r>
            <a:r>
              <a:rPr lang="es-ES" sz="1200" b="0" i="0" dirty="0" err="1">
                <a:solidFill>
                  <a:srgbClr val="A5D6FF"/>
                </a:solidFill>
                <a:effectLst/>
                <a:latin typeface="ui-monospace"/>
              </a:rPr>
              <a:t>nombreDelFragmento</a:t>
            </a:r>
            <a:r>
              <a:rPr lang="es-ES" sz="1200" b="0" i="0" dirty="0">
                <a:solidFill>
                  <a:srgbClr val="A5D6FF"/>
                </a:solidFill>
                <a:effectLst/>
                <a:latin typeface="ui-monospace"/>
              </a:rPr>
              <a:t>"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&gt;&lt;/</a:t>
            </a:r>
            <a:r>
              <a:rPr lang="es-ES" sz="1200" b="0" i="0" dirty="0" err="1">
                <a:solidFill>
                  <a:srgbClr val="7EE787"/>
                </a:solidFill>
                <a:effectLst/>
                <a:latin typeface="ui-monospace"/>
              </a:rPr>
              <a:t>div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&gt;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Utilizamos un navbar de Bootstrap. Y le incluimos la informacion. Como se muestra en la figura. Dentro del componente debemos definir que es un fragment.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Th:fragment=‘nombre_fragment’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Y tanto en la vista de login como en la vista de menu, añadimos ese fragment.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                   &lt;</a:t>
            </a:r>
            <a:r>
              <a:rPr lang="es-ES" sz="1200" b="0" i="0" dirty="0" err="1">
                <a:solidFill>
                  <a:srgbClr val="7EE787"/>
                </a:solidFill>
                <a:effectLst/>
                <a:latin typeface="ui-monospace"/>
              </a:rPr>
              <a:t>div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s-ES" sz="1200" b="0" i="0" dirty="0" err="1">
                <a:solidFill>
                  <a:srgbClr val="79C0FF"/>
                </a:solidFill>
                <a:effectLst/>
                <a:latin typeface="ui-monospace"/>
              </a:rPr>
              <a:t>th:</a:t>
            </a:r>
            <a:r>
              <a:rPr lang="es-ES" sz="1200" dirty="0" err="1">
                <a:solidFill>
                  <a:srgbClr val="79C0FF"/>
                </a:solidFill>
                <a:latin typeface="ui-monospace"/>
              </a:rPr>
              <a:t>insert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=</a:t>
            </a:r>
            <a:r>
              <a:rPr lang="es-ES" sz="1200" b="0" i="0" dirty="0">
                <a:solidFill>
                  <a:srgbClr val="A5D6FF"/>
                </a:solidFill>
                <a:effectLst/>
                <a:latin typeface="ui-monospace"/>
              </a:rPr>
              <a:t>"ruta/al/fragmento :: cabecera"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&gt;&lt;/</a:t>
            </a:r>
            <a:r>
              <a:rPr lang="es-ES" sz="1200" b="0" i="0" dirty="0" err="1">
                <a:solidFill>
                  <a:srgbClr val="7EE787"/>
                </a:solidFill>
                <a:effectLst/>
                <a:latin typeface="ui-monospace"/>
              </a:rPr>
              <a:t>div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&gt;</a:t>
            </a: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3EAE364-74EC-73BE-7D31-40EE1D20C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736" y="658450"/>
            <a:ext cx="4318814" cy="145344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713DE8E-BF6B-B822-A61E-8E6F8FF17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736" y="2189080"/>
            <a:ext cx="4867747" cy="43214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32438DD-DD1A-1CE3-8D6D-5140F13C6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443" y="2681676"/>
            <a:ext cx="468695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0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52125" y="1869681"/>
            <a:ext cx="90799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aplicación:</a:t>
            </a: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Incluimos también un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Footer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como pie de Pagina de la aplicación: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ED86B6-9481-5C39-97AA-27950A8C5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099" y="3295632"/>
            <a:ext cx="7983064" cy="14765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4AC9C0C-D773-D1A5-3CAF-0A976D3A5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099" y="4924435"/>
            <a:ext cx="4953691" cy="135273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3D8EA23-AE12-C430-8698-F06B3DE88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6386" y="763149"/>
            <a:ext cx="5661864" cy="12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136118" y="1951312"/>
            <a:ext cx="9079954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Una vez visto el paso a paso.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Ejercicio.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Generar un aplicación Web en Spring donde podéis escoger la temática que vosotros queráis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Para este ejercicio: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Añadir los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Fragments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 de Cabecera y de pie. Podéis usar Bootstrap  para las dos vistas tanto la de menú como la de cabecera. 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Podéis seguir las explicaciones realizadas.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Podéis utilizar el PowerPoint.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49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1553</TotalTime>
  <Words>1982</Words>
  <Application>Microsoft Office PowerPoint</Application>
  <PresentationFormat>Panorámica</PresentationFormat>
  <Paragraphs>571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Raleway</vt:lpstr>
      <vt:lpstr>Titillium Web</vt:lpstr>
      <vt:lpstr>ui-monospace</vt:lpstr>
      <vt:lpstr>Malla</vt:lpstr>
      <vt:lpstr> CURSO FORMACION EN spring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98</cp:revision>
  <dcterms:created xsi:type="dcterms:W3CDTF">2023-10-19T16:07:48Z</dcterms:created>
  <dcterms:modified xsi:type="dcterms:W3CDTF">2023-12-29T12:59:49Z</dcterms:modified>
</cp:coreProperties>
</file>