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03" r:id="rId3"/>
    <p:sldId id="305" r:id="rId4"/>
    <p:sldId id="306" r:id="rId5"/>
    <p:sldId id="307" r:id="rId6"/>
    <p:sldId id="308" r:id="rId7"/>
    <p:sldId id="309" r:id="rId8"/>
    <p:sldId id="310" r:id="rId9"/>
    <p:sldId id="311" r:id="rId10"/>
    <p:sldId id="312" r:id="rId11"/>
    <p:sldId id="313" r:id="rId12"/>
    <p:sldId id="314" r:id="rId13"/>
    <p:sldId id="304" r:id="rId14"/>
    <p:sldId id="315" r:id="rId15"/>
    <p:sldId id="316" r:id="rId16"/>
    <p:sldId id="317" r:id="rId17"/>
    <p:sldId id="318" r:id="rId18"/>
    <p:sldId id="319" r:id="rId19"/>
    <p:sldId id="323" r:id="rId20"/>
    <p:sldId id="324" r:id="rId21"/>
    <p:sldId id="328" r:id="rId22"/>
    <p:sldId id="329" r:id="rId23"/>
    <p:sldId id="325" r:id="rId24"/>
    <p:sldId id="326" r:id="rId25"/>
    <p:sldId id="327" r:id="rId26"/>
    <p:sldId id="321" r:id="rId27"/>
    <p:sldId id="322" r:id="rId28"/>
    <p:sldId id="330" r:id="rId29"/>
    <p:sldId id="331" r:id="rId30"/>
    <p:sldId id="332" r:id="rId31"/>
    <p:sldId id="334" r:id="rId32"/>
    <p:sldId id="335" r:id="rId33"/>
    <p:sldId id="336" r:id="rId34"/>
    <p:sldId id="333" r:id="rId35"/>
    <p:sldId id="337" r:id="rId36"/>
    <p:sldId id="338" r:id="rId37"/>
    <p:sldId id="339" r:id="rId38"/>
    <p:sldId id="340" r:id="rId39"/>
    <p:sldId id="342" r:id="rId40"/>
    <p:sldId id="34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03/01/2024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47104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717290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59411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429470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99305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300232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4077983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4105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3932604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24607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1582469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136086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512294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23</a:t>
            </a:fld>
            <a:endParaRPr lang="es-ES"/>
          </a:p>
        </p:txBody>
      </p:sp>
    </p:spTree>
    <p:extLst>
      <p:ext uri="{BB962C8B-B14F-4D97-AF65-F5344CB8AC3E}">
        <p14:creationId xmlns:p14="http://schemas.microsoft.com/office/powerpoint/2010/main" val="1112510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24</a:t>
            </a:fld>
            <a:endParaRPr lang="es-ES"/>
          </a:p>
        </p:txBody>
      </p:sp>
    </p:spTree>
    <p:extLst>
      <p:ext uri="{BB962C8B-B14F-4D97-AF65-F5344CB8AC3E}">
        <p14:creationId xmlns:p14="http://schemas.microsoft.com/office/powerpoint/2010/main" val="113998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25</a:t>
            </a:fld>
            <a:endParaRPr lang="es-ES"/>
          </a:p>
        </p:txBody>
      </p:sp>
    </p:spTree>
    <p:extLst>
      <p:ext uri="{BB962C8B-B14F-4D97-AF65-F5344CB8AC3E}">
        <p14:creationId xmlns:p14="http://schemas.microsoft.com/office/powerpoint/2010/main" val="415930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26</a:t>
            </a:fld>
            <a:endParaRPr lang="es-ES"/>
          </a:p>
        </p:txBody>
      </p:sp>
    </p:spTree>
    <p:extLst>
      <p:ext uri="{BB962C8B-B14F-4D97-AF65-F5344CB8AC3E}">
        <p14:creationId xmlns:p14="http://schemas.microsoft.com/office/powerpoint/2010/main" val="2751032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27</a:t>
            </a:fld>
            <a:endParaRPr lang="es-ES"/>
          </a:p>
        </p:txBody>
      </p:sp>
    </p:spTree>
    <p:extLst>
      <p:ext uri="{BB962C8B-B14F-4D97-AF65-F5344CB8AC3E}">
        <p14:creationId xmlns:p14="http://schemas.microsoft.com/office/powerpoint/2010/main" val="2118078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28</a:t>
            </a:fld>
            <a:endParaRPr lang="es-ES"/>
          </a:p>
        </p:txBody>
      </p:sp>
    </p:spTree>
    <p:extLst>
      <p:ext uri="{BB962C8B-B14F-4D97-AF65-F5344CB8AC3E}">
        <p14:creationId xmlns:p14="http://schemas.microsoft.com/office/powerpoint/2010/main" val="417730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29</a:t>
            </a:fld>
            <a:endParaRPr lang="es-ES"/>
          </a:p>
        </p:txBody>
      </p:sp>
    </p:spTree>
    <p:extLst>
      <p:ext uri="{BB962C8B-B14F-4D97-AF65-F5344CB8AC3E}">
        <p14:creationId xmlns:p14="http://schemas.microsoft.com/office/powerpoint/2010/main" val="3960316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30</a:t>
            </a:fld>
            <a:endParaRPr lang="es-ES"/>
          </a:p>
        </p:txBody>
      </p:sp>
    </p:spTree>
    <p:extLst>
      <p:ext uri="{BB962C8B-B14F-4D97-AF65-F5344CB8AC3E}">
        <p14:creationId xmlns:p14="http://schemas.microsoft.com/office/powerpoint/2010/main" val="313477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3162868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31</a:t>
            </a:fld>
            <a:endParaRPr lang="es-ES"/>
          </a:p>
        </p:txBody>
      </p:sp>
    </p:spTree>
    <p:extLst>
      <p:ext uri="{BB962C8B-B14F-4D97-AF65-F5344CB8AC3E}">
        <p14:creationId xmlns:p14="http://schemas.microsoft.com/office/powerpoint/2010/main" val="3827841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32</a:t>
            </a:fld>
            <a:endParaRPr lang="es-ES"/>
          </a:p>
        </p:txBody>
      </p:sp>
    </p:spTree>
    <p:extLst>
      <p:ext uri="{BB962C8B-B14F-4D97-AF65-F5344CB8AC3E}">
        <p14:creationId xmlns:p14="http://schemas.microsoft.com/office/powerpoint/2010/main" val="406802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33</a:t>
            </a:fld>
            <a:endParaRPr lang="es-ES"/>
          </a:p>
        </p:txBody>
      </p:sp>
    </p:spTree>
    <p:extLst>
      <p:ext uri="{BB962C8B-B14F-4D97-AF65-F5344CB8AC3E}">
        <p14:creationId xmlns:p14="http://schemas.microsoft.com/office/powerpoint/2010/main" val="802940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34</a:t>
            </a:fld>
            <a:endParaRPr lang="es-ES"/>
          </a:p>
        </p:txBody>
      </p:sp>
    </p:spTree>
    <p:extLst>
      <p:ext uri="{BB962C8B-B14F-4D97-AF65-F5344CB8AC3E}">
        <p14:creationId xmlns:p14="http://schemas.microsoft.com/office/powerpoint/2010/main" val="3942607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35</a:t>
            </a:fld>
            <a:endParaRPr lang="es-ES"/>
          </a:p>
        </p:txBody>
      </p:sp>
    </p:spTree>
    <p:extLst>
      <p:ext uri="{BB962C8B-B14F-4D97-AF65-F5344CB8AC3E}">
        <p14:creationId xmlns:p14="http://schemas.microsoft.com/office/powerpoint/2010/main" val="63849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36</a:t>
            </a:fld>
            <a:endParaRPr lang="es-ES"/>
          </a:p>
        </p:txBody>
      </p:sp>
    </p:spTree>
    <p:extLst>
      <p:ext uri="{BB962C8B-B14F-4D97-AF65-F5344CB8AC3E}">
        <p14:creationId xmlns:p14="http://schemas.microsoft.com/office/powerpoint/2010/main" val="259610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37</a:t>
            </a:fld>
            <a:endParaRPr lang="es-ES"/>
          </a:p>
        </p:txBody>
      </p:sp>
    </p:spTree>
    <p:extLst>
      <p:ext uri="{BB962C8B-B14F-4D97-AF65-F5344CB8AC3E}">
        <p14:creationId xmlns:p14="http://schemas.microsoft.com/office/powerpoint/2010/main" val="3173286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38</a:t>
            </a:fld>
            <a:endParaRPr lang="es-ES"/>
          </a:p>
        </p:txBody>
      </p:sp>
    </p:spTree>
    <p:extLst>
      <p:ext uri="{BB962C8B-B14F-4D97-AF65-F5344CB8AC3E}">
        <p14:creationId xmlns:p14="http://schemas.microsoft.com/office/powerpoint/2010/main" val="942989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39</a:t>
            </a:fld>
            <a:endParaRPr lang="es-ES"/>
          </a:p>
        </p:txBody>
      </p:sp>
    </p:spTree>
    <p:extLst>
      <p:ext uri="{BB962C8B-B14F-4D97-AF65-F5344CB8AC3E}">
        <p14:creationId xmlns:p14="http://schemas.microsoft.com/office/powerpoint/2010/main" val="2281628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40</a:t>
            </a:fld>
            <a:endParaRPr lang="es-ES"/>
          </a:p>
        </p:txBody>
      </p:sp>
    </p:spTree>
    <p:extLst>
      <p:ext uri="{BB962C8B-B14F-4D97-AF65-F5344CB8AC3E}">
        <p14:creationId xmlns:p14="http://schemas.microsoft.com/office/powerpoint/2010/main" val="84571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72436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143144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192738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264624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2700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14737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03/01/2024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03/01/2024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03/01/2024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03/01/2024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03/01/2024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03/01/2024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03/01/2024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03/01/2024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hyperlink" Target="https://mvnrepository.com/artifact/com.mysql/mysql-connector-j/8.2.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mvnrepository.com/artifact/org.springframework.data/spring-data-jpa" TargetMode="External"/><Relationship Id="rId5" Type="http://schemas.openxmlformats.org/officeDocument/2006/relationships/hyperlink" Target="https://mvnrepository.com/artifact/org.springframework.boot/spring-boot-actuator/3.2.1"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hyperlink" Target="https://mvnrepository.com/artifact/com.mysql/mysql-connector-j/8.2.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mvnrepository.com/artifact/org.springframework.data/spring-data-jpa" TargetMode="External"/><Relationship Id="rId5" Type="http://schemas.openxmlformats.org/officeDocument/2006/relationships/hyperlink" Target="https://mvnrepository.com/artifact/org.springframework.boot/spring-boot-actuator/3.2.1"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baeldung.com/hibernate-identifiers" TargetMode="Externa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jpeg"/><Relationship Id="rId7"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REPOSITORY</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674030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REPOSITORY</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La abstracción en un repositorio de Spring Data es reducir significativamente la cantidad de código necesario para implementar capas de acceso a datos para varios almacenes de persistencia.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DAO está muy cerca del </a:t>
            </a:r>
            <a:r>
              <a:rPr lang="es-ES" sz="1200" dirty="0" err="1">
                <a:latin typeface="Titillium Web" panose="00000500000000000000" pitchFamily="2" charset="0"/>
                <a:sym typeface="Wingdings" panose="05000000000000000000" pitchFamily="2" charset="2"/>
              </a:rPr>
              <a:t>patron</a:t>
            </a:r>
            <a:r>
              <a:rPr lang="es-ES" sz="1200" dirty="0">
                <a:latin typeface="Titillium Web" panose="00000500000000000000" pitchFamily="2" charset="0"/>
                <a:sym typeface="Wingdings" panose="05000000000000000000" pitchFamily="2" charset="2"/>
              </a:rPr>
              <a:t> DAO donde las clases DAO son responsables de proporcionar operaciones CRUD en tablas de bases de datos. En cambio si utilizamos Spring Data, en este caso usar la interfaz Spring Data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También dispondríamos de 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5"/>
          <a:stretch>
            <a:fillRect/>
          </a:stretch>
        </p:blipFill>
        <p:spPr>
          <a:xfrm>
            <a:off x="7340638" y="919348"/>
            <a:ext cx="3847606" cy="1451390"/>
          </a:xfrm>
          <a:prstGeom prst="rect">
            <a:avLst/>
          </a:prstGeom>
        </p:spPr>
      </p:pic>
      <p:pic>
        <p:nvPicPr>
          <p:cNvPr id="6" name="Imagen 5">
            <a:extLst>
              <a:ext uri="{FF2B5EF4-FFF2-40B4-BE49-F238E27FC236}">
                <a16:creationId xmlns:a16="http://schemas.microsoft.com/office/drawing/2014/main" id="{5FF079F0-39D3-501B-BADD-040213841521}"/>
              </a:ext>
            </a:extLst>
          </p:cNvPr>
          <p:cNvPicPr>
            <a:picLocks noChangeAspect="1"/>
          </p:cNvPicPr>
          <p:nvPr/>
        </p:nvPicPr>
        <p:blipFill>
          <a:blip r:embed="rId6"/>
          <a:stretch>
            <a:fillRect/>
          </a:stretch>
        </p:blipFill>
        <p:spPr>
          <a:xfrm>
            <a:off x="4707802" y="4588942"/>
            <a:ext cx="4942980" cy="1964598"/>
          </a:xfrm>
          <a:prstGeom prst="rect">
            <a:avLst/>
          </a:prstGeom>
        </p:spPr>
      </p:pic>
    </p:spTree>
    <p:extLst>
      <p:ext uri="{BB962C8B-B14F-4D97-AF65-F5344CB8AC3E}">
        <p14:creationId xmlns:p14="http://schemas.microsoft.com/office/powerpoint/2010/main" val="1015467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err="1">
                <a:solidFill>
                  <a:schemeClr val="accent4">
                    <a:lumMod val="60000"/>
                    <a:lumOff val="40000"/>
                  </a:schemeClr>
                </a:solidFill>
                <a:latin typeface="Titillium Web" panose="00000500000000000000" pitchFamily="2" charset="0"/>
              </a:rPr>
              <a:t>Jakarta</a:t>
            </a:r>
            <a:r>
              <a:rPr lang="es-ES" sz="1200" dirty="0">
                <a:solidFill>
                  <a:schemeClr val="accent4">
                    <a:lumMod val="60000"/>
                    <a:lumOff val="40000"/>
                  </a:schemeClr>
                </a:solidFill>
                <a:latin typeface="Titillium Web" panose="00000500000000000000" pitchFamily="2" charset="0"/>
              </a:rPr>
              <a:t> </a:t>
            </a:r>
            <a:r>
              <a:rPr lang="es-ES" sz="1200" dirty="0" err="1">
                <a:solidFill>
                  <a:schemeClr val="accent4">
                    <a:lumMod val="60000"/>
                    <a:lumOff val="40000"/>
                  </a:schemeClr>
                </a:solidFill>
                <a:latin typeface="Titillium Web" panose="00000500000000000000" pitchFamily="2" charset="0"/>
              </a:rPr>
              <a:t>Persistence</a:t>
            </a:r>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Jakarta</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Persistence</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Cuando queremos trabajar con objetos en vez de con consultas con SQL lo que necesitamos es un ORM. Es decir necesitamos alguna biblioteca adicional que genere las consultas , las lance y mapee los resultados de </a:t>
            </a:r>
            <a:r>
              <a:rPr lang="es-ES" sz="1200" dirty="0" err="1">
                <a:latin typeface="Titillium Web" panose="00000500000000000000" pitchFamily="2" charset="0"/>
                <a:sym typeface="Wingdings" panose="05000000000000000000" pitchFamily="2" charset="2"/>
              </a:rPr>
              <a:t>aestas</a:t>
            </a:r>
            <a:r>
              <a:rPr lang="es-ES" sz="1200" dirty="0">
                <a:latin typeface="Titillium Web" panose="00000500000000000000" pitchFamily="2" charset="0"/>
                <a:sym typeface="Wingdings" panose="05000000000000000000" pitchFamily="2" charset="2"/>
              </a:rPr>
              <a:t> a los objetos correspondientes. </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Hibernate</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a:t>
            </a:r>
          </a:p>
          <a:p>
            <a:pPr lvl="4"/>
            <a:r>
              <a:rPr lang="es-ES" sz="1200" dirty="0">
                <a:latin typeface="Titillium Web" panose="00000500000000000000" pitchFamily="2" charset="0"/>
                <a:sym typeface="Wingdings" panose="05000000000000000000" pitchFamily="2" charset="2"/>
              </a:rPr>
              <a:t>	 Es un implementación concreta de la especificación JPA. La mas conocida y utilizada. </a:t>
            </a:r>
          </a:p>
          <a:p>
            <a:pPr lvl="4"/>
            <a:r>
              <a:rPr lang="es-ES" sz="1200" dirty="0">
                <a:latin typeface="Titillium Web" panose="00000500000000000000" pitchFamily="2" charset="0"/>
                <a:sym typeface="Wingdings" panose="05000000000000000000" pitchFamily="2" charset="2"/>
              </a:rPr>
              <a:t>¿Qué ofrece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Caches de nivel 1 y 2.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Carga Perezosa(</a:t>
            </a:r>
            <a:r>
              <a:rPr lang="es-ES" sz="1200" dirty="0" err="1">
                <a:latin typeface="Titillium Web" panose="00000500000000000000" pitchFamily="2" charset="0"/>
                <a:sym typeface="Wingdings" panose="05000000000000000000" pitchFamily="2" charset="2"/>
              </a:rPr>
              <a:t>Lazy</a:t>
            </a:r>
            <a:r>
              <a:rPr lang="es-ES" sz="1200" dirty="0">
                <a:latin typeface="Titillium Web" panose="00000500000000000000" pitchFamily="2" charset="0"/>
                <a:sym typeface="Wingdings" panose="05000000000000000000" pitchFamily="2" charset="2"/>
              </a:rPr>
              <a:t>), solo carga los datos cuando no se necesitan.</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Optimiza las consultas.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Permite trabajar con objetos directamente y evitas las sentencias SQL.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mas complejo que utilizar que JDBC.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añade mas complejidad:</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1CAFB68F-7DA2-D19D-691F-9E34440C254F}"/>
              </a:ext>
            </a:extLst>
          </p:cNvPr>
          <p:cNvPicPr>
            <a:picLocks noChangeAspect="1"/>
          </p:cNvPicPr>
          <p:nvPr/>
        </p:nvPicPr>
        <p:blipFill>
          <a:blip r:embed="rId5"/>
          <a:stretch>
            <a:fillRect/>
          </a:stretch>
        </p:blipFill>
        <p:spPr>
          <a:xfrm>
            <a:off x="6655885" y="254604"/>
            <a:ext cx="1673773" cy="2484581"/>
          </a:xfrm>
          <a:prstGeom prst="rect">
            <a:avLst/>
          </a:prstGeom>
        </p:spPr>
      </p:pic>
    </p:spTree>
    <p:extLst>
      <p:ext uri="{BB962C8B-B14F-4D97-AF65-F5344CB8AC3E}">
        <p14:creationId xmlns:p14="http://schemas.microsoft.com/office/powerpoint/2010/main" val="211087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err="1">
                <a:solidFill>
                  <a:schemeClr val="accent4">
                    <a:lumMod val="60000"/>
                    <a:lumOff val="40000"/>
                  </a:schemeClr>
                </a:solidFill>
                <a:latin typeface="Titillium Web" panose="00000500000000000000" pitchFamily="2" charset="0"/>
              </a:rPr>
              <a:t>Jakarta</a:t>
            </a:r>
            <a:r>
              <a:rPr lang="es-ES" sz="1200" dirty="0">
                <a:solidFill>
                  <a:schemeClr val="accent4">
                    <a:lumMod val="60000"/>
                    <a:lumOff val="40000"/>
                  </a:schemeClr>
                </a:solidFill>
                <a:latin typeface="Titillium Web" panose="00000500000000000000" pitchFamily="2" charset="0"/>
              </a:rPr>
              <a:t> </a:t>
            </a:r>
            <a:r>
              <a:rPr lang="es-ES" sz="1200" dirty="0" err="1">
                <a:solidFill>
                  <a:schemeClr val="accent4">
                    <a:lumMod val="60000"/>
                    <a:lumOff val="40000"/>
                  </a:schemeClr>
                </a:solidFill>
                <a:latin typeface="Titillium Web" panose="00000500000000000000" pitchFamily="2" charset="0"/>
              </a:rPr>
              <a:t>Persistence</a:t>
            </a:r>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Jakarta</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Persistence</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Cuando queremos trabajar con objetos en vez de con consultas con SQL lo que necesitamos es un ORM. Es decir necesitamos alguna biblioteca adicional que genere las consultas , las lance y mapee los resultados de </a:t>
            </a:r>
            <a:r>
              <a:rPr lang="es-ES" sz="1200" dirty="0" err="1">
                <a:latin typeface="Titillium Web" panose="00000500000000000000" pitchFamily="2" charset="0"/>
                <a:sym typeface="Wingdings" panose="05000000000000000000" pitchFamily="2" charset="2"/>
              </a:rPr>
              <a:t>aestas</a:t>
            </a:r>
            <a:r>
              <a:rPr lang="es-ES" sz="1200" dirty="0">
                <a:latin typeface="Titillium Web" panose="00000500000000000000" pitchFamily="2" charset="0"/>
                <a:sym typeface="Wingdings" panose="05000000000000000000" pitchFamily="2" charset="2"/>
              </a:rPr>
              <a:t> a los objetos correspondientes. </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a:solidFill>
                  <a:schemeClr val="accent5">
                    <a:lumMod val="60000"/>
                    <a:lumOff val="40000"/>
                  </a:schemeClr>
                </a:solidFill>
                <a:latin typeface="Titillium Web" panose="00000500000000000000" pitchFamily="2" charset="0"/>
                <a:sym typeface="Wingdings" panose="05000000000000000000" pitchFamily="2" charset="2"/>
              </a:rPr>
              <a:t>Spring Data JPA</a:t>
            </a:r>
          </a:p>
          <a:p>
            <a:pPr lvl="5"/>
            <a:endParaRPr lang="es-ES" sz="1200" dirty="0">
              <a:latin typeface="Titillium Web" panose="00000500000000000000" pitchFamily="2" charset="0"/>
              <a:sym typeface="Wingdings" panose="05000000000000000000" pitchFamily="2" charset="2"/>
            </a:endParaRP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parte de Spring Data.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Proporciona un conjunto de abstracciones y convenciones para simplificar la implementación de repositorios de datos </a:t>
            </a:r>
            <a:r>
              <a:rPr lang="es-ES" sz="1200" dirty="0" err="1">
                <a:latin typeface="Titillium Web" panose="00000500000000000000" pitchFamily="2" charset="0"/>
                <a:sym typeface="Wingdings" panose="05000000000000000000" pitchFamily="2" charset="2"/>
              </a:rPr>
              <a:t>datos</a:t>
            </a:r>
            <a:r>
              <a:rPr lang="es-ES" sz="1200" dirty="0">
                <a:latin typeface="Titillium Web" panose="00000500000000000000" pitchFamily="2" charset="0"/>
                <a:sym typeface="Wingdings" panose="05000000000000000000" pitchFamily="2" charset="2"/>
              </a:rPr>
              <a:t>.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 automáticamente implementaciones para los métodos de consulta comunes en tus interfaces de repositorio. </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Requiere que uses alguna implementación de JPA( por defecto utiliza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marL="2914650" lvl="6"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Añade mas complejidad entre la aplicación y la base de datos. </a:t>
            </a:r>
          </a:p>
          <a:p>
            <a:pPr marL="2914650" lvl="6"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1CAFB68F-7DA2-D19D-691F-9E34440C254F}"/>
              </a:ext>
            </a:extLst>
          </p:cNvPr>
          <p:cNvPicPr>
            <a:picLocks noChangeAspect="1"/>
          </p:cNvPicPr>
          <p:nvPr/>
        </p:nvPicPr>
        <p:blipFill>
          <a:blip r:embed="rId5"/>
          <a:stretch>
            <a:fillRect/>
          </a:stretch>
        </p:blipFill>
        <p:spPr>
          <a:xfrm>
            <a:off x="6655885" y="254604"/>
            <a:ext cx="1673773" cy="2484581"/>
          </a:xfrm>
          <a:prstGeom prst="rect">
            <a:avLst/>
          </a:prstGeom>
        </p:spPr>
      </p:pic>
    </p:spTree>
    <p:extLst>
      <p:ext uri="{BB962C8B-B14F-4D97-AF65-F5344CB8AC3E}">
        <p14:creationId xmlns:p14="http://schemas.microsoft.com/office/powerpoint/2010/main" val="33272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914096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Generar una aplicación Web en Spring donde podéis escoger la temática que vosotros queráis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Para este 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Trabajaremos con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 Manager</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Daremos de alta una nueva base de datos en MySQL.</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Tres tablas de alta:</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Usuarios.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Consultas.</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Facturacion</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AD3E7009-5F00-B617-A182-D35B6E905D33}"/>
              </a:ext>
            </a:extLst>
          </p:cNvPr>
          <p:cNvPicPr>
            <a:picLocks noChangeAspect="1"/>
          </p:cNvPicPr>
          <p:nvPr/>
        </p:nvPicPr>
        <p:blipFill>
          <a:blip r:embed="rId5"/>
          <a:stretch>
            <a:fillRect/>
          </a:stretch>
        </p:blipFill>
        <p:spPr>
          <a:xfrm>
            <a:off x="5115208" y="805138"/>
            <a:ext cx="6656201" cy="2292348"/>
          </a:xfrm>
          <a:prstGeom prst="rect">
            <a:avLst/>
          </a:prstGeom>
        </p:spPr>
      </p:pic>
    </p:spTree>
    <p:extLst>
      <p:ext uri="{BB962C8B-B14F-4D97-AF65-F5344CB8AC3E}">
        <p14:creationId xmlns:p14="http://schemas.microsoft.com/office/powerpoint/2010/main" val="376807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51312"/>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Usuarios: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Nombre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Apellido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Edad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Email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Password</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Seguro </a:t>
            </a:r>
            <a:r>
              <a:rPr lang="es-ES" sz="1200" dirty="0" err="1">
                <a:latin typeface="Titillium Web" panose="00000500000000000000" pitchFamily="2" charset="0"/>
                <a:sym typeface="Wingdings" panose="05000000000000000000" pitchFamily="2" charset="2"/>
              </a:rPr>
              <a:t>Sgring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NumPolizaString</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58998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51312"/>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Id_usuario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ingreso Date</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Descripción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Tratamiento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alta Date</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idSeguro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15578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77163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Base de Datos: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Campos de las tablas: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Facturación:</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Id Numérico</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Id_usuario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Fecha de consulta Date</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importe </a:t>
            </a:r>
            <a:r>
              <a:rPr lang="es-ES" sz="1200" dirty="0" err="1">
                <a:latin typeface="Titillium Web" panose="00000500000000000000" pitchFamily="2" charset="0"/>
                <a:sym typeface="Wingdings" panose="05000000000000000000" pitchFamily="2" charset="2"/>
              </a:rPr>
              <a:t>int</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Estado </a:t>
            </a:r>
            <a:r>
              <a:rPr lang="es-ES" sz="1200" dirty="0" err="1">
                <a:latin typeface="Titillium Web" panose="00000500000000000000" pitchFamily="2" charset="0"/>
                <a:sym typeface="Wingdings" panose="05000000000000000000" pitchFamily="2" charset="2"/>
              </a:rPr>
              <a:t>String</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119698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40230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a:t>
            </a:r>
            <a:r>
              <a:rPr lang="es-ES" sz="1200" dirty="0" err="1">
                <a:latin typeface="Titillium Web" panose="00000500000000000000" pitchFamily="2" charset="0"/>
                <a:sym typeface="Wingdings" panose="05000000000000000000" pitchFamily="2" charset="2"/>
              </a:rPr>
              <a:t>Logín</a:t>
            </a:r>
            <a:r>
              <a:rPr lang="es-ES" sz="1200" dirty="0">
                <a:latin typeface="Titillium Web" panose="00000500000000000000" pitchFamily="2" charset="0"/>
                <a:sym typeface="Wingdings" panose="05000000000000000000" pitchFamily="2" charset="2"/>
              </a:rPr>
              <a:t> Si tiene acceso a la vista.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Registro Se podrá dar de alta en la aplicación.</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Menú Tendremos una tabla de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Editar las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Cambiar parámetros de la consulta </a:t>
            </a:r>
            <a:r>
              <a:rPr lang="es-ES" sz="1200" dirty="0" err="1">
                <a:latin typeface="Titillium Web" panose="00000500000000000000" pitchFamily="2" charset="0"/>
                <a:sym typeface="Wingdings" panose="05000000000000000000" pitchFamily="2" charset="2"/>
              </a:rPr>
              <a:t>Update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Alta de consulta.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Facturación Tendremos un listado de facturas por usuario.</a:t>
            </a: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816524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a:t>
            </a:r>
            <a:r>
              <a:rPr lang="es-ES" sz="1200" dirty="0" err="1">
                <a:latin typeface="Titillium Web" panose="00000500000000000000" pitchFamily="2" charset="0"/>
                <a:sym typeface="Wingdings" panose="05000000000000000000" pitchFamily="2" charset="2"/>
              </a:rPr>
              <a:t>Logín</a:t>
            </a:r>
            <a:r>
              <a:rPr lang="es-ES" sz="1200" dirty="0">
                <a:latin typeface="Titillium Web" panose="00000500000000000000" pitchFamily="2" charset="0"/>
                <a:sym typeface="Wingdings" panose="05000000000000000000" pitchFamily="2" charset="2"/>
              </a:rPr>
              <a:t> Si tiene acceso a la vista.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Registro Se podrá dar de alta en la aplicación.</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Menú Tendremos una tabla de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Editar las consultas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Cambiar parámetros de la consulta </a:t>
            </a:r>
            <a:r>
              <a:rPr lang="es-ES" sz="1200" dirty="0" err="1">
                <a:latin typeface="Titillium Web" panose="00000500000000000000" pitchFamily="2" charset="0"/>
                <a:sym typeface="Wingdings" panose="05000000000000000000" pitchFamily="2" charset="2"/>
              </a:rPr>
              <a:t>Update</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Alta de consulta.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de Facturación Tendremos un listado de facturas por usuario.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En esta aplicación no le vamos a dar valor al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Spring utiliza dependencias que nos permiten trabajar de manera segura con los usuarios.</a:t>
            </a: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
        <p:nvSpPr>
          <p:cNvPr id="2" name="Rectángulo 1">
            <a:extLst>
              <a:ext uri="{FF2B5EF4-FFF2-40B4-BE49-F238E27FC236}">
                <a16:creationId xmlns:a16="http://schemas.microsoft.com/office/drawing/2014/main" id="{2086258F-C3B6-3B5C-DCBD-EA404C2BD21D}"/>
              </a:ext>
            </a:extLst>
          </p:cNvPr>
          <p:cNvSpPr/>
          <p:nvPr/>
        </p:nvSpPr>
        <p:spPr>
          <a:xfrm>
            <a:off x="6002448" y="1104523"/>
            <a:ext cx="1086415" cy="837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Login</a:t>
            </a:r>
            <a:endParaRPr lang="es-ES" dirty="0"/>
          </a:p>
        </p:txBody>
      </p:sp>
      <p:sp>
        <p:nvSpPr>
          <p:cNvPr id="6" name="Flecha: a la derecha 5">
            <a:extLst>
              <a:ext uri="{FF2B5EF4-FFF2-40B4-BE49-F238E27FC236}">
                <a16:creationId xmlns:a16="http://schemas.microsoft.com/office/drawing/2014/main" id="{6EBB4F93-DB70-43D8-363B-E21049C2E59C}"/>
              </a:ext>
            </a:extLst>
          </p:cNvPr>
          <p:cNvSpPr/>
          <p:nvPr/>
        </p:nvSpPr>
        <p:spPr>
          <a:xfrm>
            <a:off x="7541537" y="1376127"/>
            <a:ext cx="516047" cy="35308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5F08C409-A23C-F8DC-EA9E-831F7F64472B}"/>
              </a:ext>
            </a:extLst>
          </p:cNvPr>
          <p:cNvSpPr/>
          <p:nvPr/>
        </p:nvSpPr>
        <p:spPr>
          <a:xfrm>
            <a:off x="6002448" y="2316665"/>
            <a:ext cx="1086415" cy="837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Registro</a:t>
            </a:r>
          </a:p>
        </p:txBody>
      </p:sp>
      <p:sp>
        <p:nvSpPr>
          <p:cNvPr id="8" name="Flecha: a la derecha 7">
            <a:extLst>
              <a:ext uri="{FF2B5EF4-FFF2-40B4-BE49-F238E27FC236}">
                <a16:creationId xmlns:a16="http://schemas.microsoft.com/office/drawing/2014/main" id="{EDD3914A-4472-FE77-2E5E-DEDA3E06AEE2}"/>
              </a:ext>
            </a:extLst>
          </p:cNvPr>
          <p:cNvSpPr/>
          <p:nvPr/>
        </p:nvSpPr>
        <p:spPr>
          <a:xfrm>
            <a:off x="7541537" y="2509043"/>
            <a:ext cx="516047" cy="353085"/>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6F3F082-CF69-C84B-1084-65DCBFDD4D0A}"/>
              </a:ext>
            </a:extLst>
          </p:cNvPr>
          <p:cNvSpPr/>
          <p:nvPr/>
        </p:nvSpPr>
        <p:spPr>
          <a:xfrm>
            <a:off x="8915079" y="1260704"/>
            <a:ext cx="2634558" cy="16282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Menú</a:t>
            </a:r>
          </a:p>
        </p:txBody>
      </p:sp>
      <p:sp>
        <p:nvSpPr>
          <p:cNvPr id="11" name="Flecha: hacia abajo 10">
            <a:extLst>
              <a:ext uri="{FF2B5EF4-FFF2-40B4-BE49-F238E27FC236}">
                <a16:creationId xmlns:a16="http://schemas.microsoft.com/office/drawing/2014/main" id="{F581374A-4CF7-9C26-232E-048E44234B27}"/>
              </a:ext>
            </a:extLst>
          </p:cNvPr>
          <p:cNvSpPr/>
          <p:nvPr/>
        </p:nvSpPr>
        <p:spPr>
          <a:xfrm>
            <a:off x="8801312" y="3307864"/>
            <a:ext cx="442276" cy="6453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93DC3934-CC73-57D3-4F3D-A552D9765306}"/>
              </a:ext>
            </a:extLst>
          </p:cNvPr>
          <p:cNvSpPr/>
          <p:nvPr/>
        </p:nvSpPr>
        <p:spPr>
          <a:xfrm>
            <a:off x="8521114" y="4090657"/>
            <a:ext cx="1274736" cy="843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Consultas</a:t>
            </a:r>
          </a:p>
        </p:txBody>
      </p:sp>
      <p:sp>
        <p:nvSpPr>
          <p:cNvPr id="13" name="Flecha: hacia abajo 12">
            <a:extLst>
              <a:ext uri="{FF2B5EF4-FFF2-40B4-BE49-F238E27FC236}">
                <a16:creationId xmlns:a16="http://schemas.microsoft.com/office/drawing/2014/main" id="{B974E694-1D3F-DF0F-9251-7C2293151F2F}"/>
              </a:ext>
            </a:extLst>
          </p:cNvPr>
          <p:cNvSpPr/>
          <p:nvPr/>
        </p:nvSpPr>
        <p:spPr>
          <a:xfrm>
            <a:off x="10431617" y="3307864"/>
            <a:ext cx="442276" cy="6453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8FF1960F-83EF-C6AF-CE20-55DC0FDBE6DD}"/>
              </a:ext>
            </a:extLst>
          </p:cNvPr>
          <p:cNvSpPr/>
          <p:nvPr/>
        </p:nvSpPr>
        <p:spPr>
          <a:xfrm>
            <a:off x="10289840" y="4090657"/>
            <a:ext cx="1561146" cy="843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Facturación</a:t>
            </a:r>
          </a:p>
        </p:txBody>
      </p:sp>
      <p:sp>
        <p:nvSpPr>
          <p:cNvPr id="15" name="Flecha: hacia arriba 14">
            <a:extLst>
              <a:ext uri="{FF2B5EF4-FFF2-40B4-BE49-F238E27FC236}">
                <a16:creationId xmlns:a16="http://schemas.microsoft.com/office/drawing/2014/main" id="{A833B27C-2199-9540-429C-16B1B5E4A099}"/>
              </a:ext>
            </a:extLst>
          </p:cNvPr>
          <p:cNvSpPr/>
          <p:nvPr/>
        </p:nvSpPr>
        <p:spPr>
          <a:xfrm>
            <a:off x="9391254" y="3307864"/>
            <a:ext cx="380246" cy="64530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hacia arriba 15">
            <a:extLst>
              <a:ext uri="{FF2B5EF4-FFF2-40B4-BE49-F238E27FC236}">
                <a16:creationId xmlns:a16="http://schemas.microsoft.com/office/drawing/2014/main" id="{2E22043C-72AF-E963-2203-FE26FDB1073C}"/>
              </a:ext>
            </a:extLst>
          </p:cNvPr>
          <p:cNvSpPr/>
          <p:nvPr/>
        </p:nvSpPr>
        <p:spPr>
          <a:xfrm>
            <a:off x="11033483" y="3234781"/>
            <a:ext cx="482525" cy="64530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7500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61829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fichero pom.xml</a:t>
            </a: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Dependencias necesarias</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Web</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a:t>
            </a:r>
            <a:r>
              <a:rPr lang="es-ES" sz="1200" dirty="0" err="1">
                <a:latin typeface="Titillium Web" panose="00000500000000000000" pitchFamily="2" charset="0"/>
                <a:sym typeface="Wingdings" panose="05000000000000000000" pitchFamily="2" charset="2"/>
              </a:rPr>
              <a:t>Boot</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DevTools</a:t>
            </a:r>
            <a:r>
              <a:rPr lang="es-ES" sz="1200" dirty="0">
                <a:latin typeface="Titillium Web" panose="00000500000000000000" pitchFamily="2" charset="0"/>
                <a:sym typeface="Wingdings" panose="05000000000000000000" pitchFamily="2" charset="2"/>
              </a:rPr>
              <a:t> </a:t>
            </a: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MySqlDriver</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SpringDataJPA</a:t>
            </a:r>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3"/>
            <a:r>
              <a:rPr lang="es-ES" sz="1200" dirty="0" err="1">
                <a:latin typeface="Titillium Web" panose="00000500000000000000" pitchFamily="2" charset="0"/>
                <a:sym typeface="Wingdings" panose="05000000000000000000" pitchFamily="2" charset="2"/>
              </a:rPr>
              <a:t>Podeis</a:t>
            </a:r>
            <a:r>
              <a:rPr lang="es-ES" sz="1200" dirty="0">
                <a:latin typeface="Titillium Web" panose="00000500000000000000" pitchFamily="2" charset="0"/>
                <a:sym typeface="Wingdings" panose="05000000000000000000" pitchFamily="2" charset="2"/>
              </a:rPr>
              <a:t> generar un nuevo proyecto o añadir las dependencias en uno antiguo. Mediante la pagina de </a:t>
            </a:r>
            <a:r>
              <a:rPr lang="es-ES" sz="1200" dirty="0" err="1">
                <a:latin typeface="Titillium Web" panose="00000500000000000000" pitchFamily="2" charset="0"/>
                <a:sym typeface="Wingdings" panose="05000000000000000000" pitchFamily="2" charset="2"/>
              </a:rPr>
              <a:t>mvnrepository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5"/>
              </a:rPr>
              <a:t>https://mvnrepository.com/artifact/org.springframework.boot/spring-boot-actuator/3.2.1</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6"/>
              </a:rPr>
              <a:t>https://mvnrepository.com/artifact/org.springframework.data/spring-data-jpa</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7"/>
              </a:rPr>
              <a:t>https://mvnrepository.com/artifact/com.mysql/mysql-connector-j/8.2.0</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Generamos un nuevo proyecto.</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20FFA6B-22AA-757C-C46B-D197CAC2A26F}"/>
              </a:ext>
            </a:extLst>
          </p:cNvPr>
          <p:cNvPicPr>
            <a:picLocks noChangeAspect="1"/>
          </p:cNvPicPr>
          <p:nvPr/>
        </p:nvPicPr>
        <p:blipFill>
          <a:blip r:embed="rId8"/>
          <a:stretch>
            <a:fillRect/>
          </a:stretch>
        </p:blipFill>
        <p:spPr>
          <a:xfrm>
            <a:off x="4689695" y="1340050"/>
            <a:ext cx="6883585" cy="1204418"/>
          </a:xfrm>
          <a:prstGeom prst="rect">
            <a:avLst/>
          </a:prstGeom>
        </p:spPr>
      </p:pic>
      <p:pic>
        <p:nvPicPr>
          <p:cNvPr id="8" name="Imagen 7">
            <a:extLst>
              <a:ext uri="{FF2B5EF4-FFF2-40B4-BE49-F238E27FC236}">
                <a16:creationId xmlns:a16="http://schemas.microsoft.com/office/drawing/2014/main" id="{C4D5AF6F-3958-27E3-C098-A37310375498}"/>
              </a:ext>
            </a:extLst>
          </p:cNvPr>
          <p:cNvPicPr>
            <a:picLocks noChangeAspect="1"/>
          </p:cNvPicPr>
          <p:nvPr/>
        </p:nvPicPr>
        <p:blipFill>
          <a:blip r:embed="rId9"/>
          <a:stretch>
            <a:fillRect/>
          </a:stretch>
        </p:blipFill>
        <p:spPr>
          <a:xfrm>
            <a:off x="4357585" y="2570591"/>
            <a:ext cx="6220693" cy="1028844"/>
          </a:xfrm>
          <a:prstGeom prst="rect">
            <a:avLst/>
          </a:prstGeom>
        </p:spPr>
      </p:pic>
    </p:spTree>
    <p:extLst>
      <p:ext uri="{BB962C8B-B14F-4D97-AF65-F5344CB8AC3E}">
        <p14:creationId xmlns:p14="http://schemas.microsoft.com/office/powerpoint/2010/main" val="3560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 patrón de software, que implementa la inversión de control para resolver dependencias; a partir de las cual los objetos definen sus dependencias con otros objetos.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Todas estas dependencias, se encuentran en un contenedor, que será el responsable de inyectarlas y crear los </a:t>
            </a:r>
            <a:r>
              <a:rPr lang="es-ES" sz="1200" dirty="0" err="1">
                <a:latin typeface="Titillium Web" panose="00000500000000000000" pitchFamily="2" charset="0"/>
                <a:sym typeface="Wingdings" panose="05000000000000000000" pitchFamily="2" charset="2"/>
              </a:rPr>
              <a:t>bean</a:t>
            </a:r>
            <a:r>
              <a:rPr lang="es-ES" sz="1200" dirty="0">
                <a:latin typeface="Titillium Web" panose="00000500000000000000" pitchFamily="2" charset="0"/>
                <a:sym typeface="Wingdings" panose="05000000000000000000" pitchFamily="2" charset="2"/>
              </a:rPr>
              <a:t> necesarios, por un proceso que se llama Inversión de Control(</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una inversión de Control?</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Es un principio de software, en que el control de nuestros objetos es transferido a un contenedor o </a:t>
            </a:r>
            <a:r>
              <a:rPr lang="es-ES" sz="1200" dirty="0" err="1">
                <a:latin typeface="Titillium Web" panose="00000500000000000000" pitchFamily="2" charset="0"/>
                <a:sym typeface="Wingdings" panose="05000000000000000000" pitchFamily="2" charset="2"/>
              </a:rPr>
              <a:t>framework</a:t>
            </a:r>
            <a:r>
              <a:rPr lang="es-ES" sz="1200" dirty="0">
                <a:latin typeface="Titillium Web" panose="00000500000000000000" pitchFamily="2" charset="0"/>
                <a:sym typeface="Wingdings" panose="05000000000000000000" pitchFamily="2" charset="2"/>
              </a:rPr>
              <a:t>. Se delega en que el </a:t>
            </a:r>
            <a:r>
              <a:rPr lang="es-ES" sz="1200" dirty="0" err="1">
                <a:latin typeface="Titillium Web" panose="00000500000000000000" pitchFamily="2" charset="0"/>
                <a:sym typeface="Wingdings" panose="05000000000000000000" pitchFamily="2" charset="2"/>
              </a:rPr>
              <a:t>framework</a:t>
            </a:r>
            <a:r>
              <a:rPr lang="es-ES" sz="1200" dirty="0">
                <a:latin typeface="Titillium Web" panose="00000500000000000000" pitchFamily="2" charset="0"/>
                <a:sym typeface="Wingdings" panose="05000000000000000000" pitchFamily="2" charset="2"/>
              </a:rPr>
              <a:t> tome el control del flujo del programa. </a:t>
            </a:r>
          </a:p>
          <a:p>
            <a:pPr lvl="4"/>
            <a:r>
              <a:rPr lang="es-ES" sz="1200" dirty="0">
                <a:latin typeface="Titillium Web" panose="00000500000000000000" pitchFamily="2" charset="0"/>
                <a:sym typeface="Wingdings" panose="05000000000000000000" pitchFamily="2" charset="2"/>
              </a:rPr>
              <a:t>Ventajas</a:t>
            </a: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Desacopla el código.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puede probar con partes aisladas.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Gran modularidad.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9104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80295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fichero pom.xml</a:t>
            </a: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Dependencias necesarias</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Web</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a:t>
            </a:r>
            <a:r>
              <a:rPr lang="es-ES" sz="1200" dirty="0" err="1">
                <a:latin typeface="Titillium Web" panose="00000500000000000000" pitchFamily="2" charset="0"/>
                <a:sym typeface="Wingdings" panose="05000000000000000000" pitchFamily="2" charset="2"/>
              </a:rPr>
              <a:t>Boot</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DevTools</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MySqlDriver</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SpringDataJPA</a:t>
            </a:r>
            <a:r>
              <a:rPr lang="es-ES" sz="1200" dirty="0">
                <a:latin typeface="Titillium Web" panose="00000500000000000000" pitchFamily="2" charset="0"/>
                <a:sym typeface="Wingdings" panose="05000000000000000000" pitchFamily="2" charset="2"/>
              </a:rPr>
              <a:t>. </a:t>
            </a:r>
          </a:p>
          <a:p>
            <a:pPr marL="1543050" lvl="3"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Thymeleaf</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err="1">
                <a:latin typeface="Titillium Web" panose="00000500000000000000" pitchFamily="2" charset="0"/>
                <a:sym typeface="Wingdings" panose="05000000000000000000" pitchFamily="2" charset="2"/>
              </a:rPr>
              <a:t>Podeis</a:t>
            </a:r>
            <a:r>
              <a:rPr lang="es-ES" sz="1200" dirty="0">
                <a:latin typeface="Titillium Web" panose="00000500000000000000" pitchFamily="2" charset="0"/>
                <a:sym typeface="Wingdings" panose="05000000000000000000" pitchFamily="2" charset="2"/>
              </a:rPr>
              <a:t> generar un nuevo proyecto o añadir las dependencias en uno antiguo. Mediante la página de </a:t>
            </a:r>
            <a:r>
              <a:rPr lang="es-ES" sz="1200" dirty="0" err="1">
                <a:latin typeface="Titillium Web" panose="00000500000000000000" pitchFamily="2" charset="0"/>
                <a:sym typeface="Wingdings" panose="05000000000000000000" pitchFamily="2" charset="2"/>
              </a:rPr>
              <a:t>mvnrepository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5"/>
              </a:rPr>
              <a:t>https://mvnrepository.com/artifact/org.springframework.boot/spring-boot-actuator/3.2.1</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6"/>
              </a:rPr>
              <a:t>https://mvnrepository.com/artifact/org.springframework.data/spring-data-jpa</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hlinkClick r:id="rId7"/>
              </a:rPr>
              <a:t>https://mvnrepository.com/artifact/com.mysql/mysql-connector-j/8.2.0</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Generamos un nuevo proyecto. Si nos da problemas de dependencias:</a:t>
            </a:r>
          </a:p>
          <a:p>
            <a:pPr lvl="3"/>
            <a:r>
              <a:rPr lang="es-ES" sz="1200" dirty="0">
                <a:latin typeface="Titillium Web" panose="00000500000000000000" pitchFamily="2" charset="0"/>
                <a:sym typeface="Wingdings" panose="05000000000000000000" pitchFamily="2" charset="2"/>
              </a:rPr>
              <a:t>	Maven </a:t>
            </a:r>
            <a:r>
              <a:rPr lang="es-ES" sz="1200" dirty="0" err="1">
                <a:latin typeface="Titillium Web" panose="00000500000000000000" pitchFamily="2" charset="0"/>
                <a:sym typeface="Wingdings" panose="05000000000000000000" pitchFamily="2" charset="2"/>
              </a:rPr>
              <a:t>Clean</a:t>
            </a: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Maven </a:t>
            </a:r>
            <a:r>
              <a:rPr lang="es-ES" sz="1200" dirty="0" err="1">
                <a:latin typeface="Titillium Web" panose="00000500000000000000" pitchFamily="2" charset="0"/>
                <a:sym typeface="Wingdings" panose="05000000000000000000" pitchFamily="2" charset="2"/>
              </a:rPr>
              <a:t>Install</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1" name="Imagen 10">
            <a:extLst>
              <a:ext uri="{FF2B5EF4-FFF2-40B4-BE49-F238E27FC236}">
                <a16:creationId xmlns:a16="http://schemas.microsoft.com/office/drawing/2014/main" id="{824903CB-4063-34C2-D2B4-4A8ECBF4BBBC}"/>
              </a:ext>
            </a:extLst>
          </p:cNvPr>
          <p:cNvPicPr>
            <a:picLocks noChangeAspect="1"/>
          </p:cNvPicPr>
          <p:nvPr/>
        </p:nvPicPr>
        <p:blipFill>
          <a:blip r:embed="rId8"/>
          <a:stretch>
            <a:fillRect/>
          </a:stretch>
        </p:blipFill>
        <p:spPr>
          <a:xfrm>
            <a:off x="7478163" y="753745"/>
            <a:ext cx="4092746" cy="2979806"/>
          </a:xfrm>
          <a:prstGeom prst="rect">
            <a:avLst/>
          </a:prstGeom>
        </p:spPr>
      </p:pic>
    </p:spTree>
    <p:extLst>
      <p:ext uri="{BB962C8B-B14F-4D97-AF65-F5344CB8AC3E}">
        <p14:creationId xmlns:p14="http://schemas.microsoft.com/office/powerpoint/2010/main" val="2373533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Accedemos al anexo de configuración de una base de datos en MySQL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MySQL</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
        <p:nvSpPr>
          <p:cNvPr id="2" name="CuadroTexto 1">
            <a:extLst>
              <a:ext uri="{FF2B5EF4-FFF2-40B4-BE49-F238E27FC236}">
                <a16:creationId xmlns:a16="http://schemas.microsoft.com/office/drawing/2014/main" id="{FE94FA67-0889-FD7F-D94B-B11D20CED436}"/>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90165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24896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Configuración de la base de datos </a:t>
            </a:r>
            <a:r>
              <a:rPr lang="es-ES" sz="1200" dirty="0" err="1">
                <a:latin typeface="Titillium Web" panose="00000500000000000000" pitchFamily="2" charset="0"/>
                <a:sym typeface="Wingdings" panose="05000000000000000000" pitchFamily="2" charset="2"/>
              </a:rPr>
              <a:t>mysql</a:t>
            </a:r>
            <a:r>
              <a:rPr lang="es-ES" sz="1200" dirty="0">
                <a:latin typeface="Titillium Web" panose="00000500000000000000" pitchFamily="2" charset="0"/>
                <a:sym typeface="Wingdings" panose="05000000000000000000" pitchFamily="2" charset="2"/>
              </a:rPr>
              <a:t> en Spring.</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Para todas las configuraciones irán en el </a:t>
            </a:r>
            <a:r>
              <a:rPr lang="es-ES" sz="1200" dirty="0" err="1">
                <a:latin typeface="Titillium Web" panose="00000500000000000000" pitchFamily="2" charset="0"/>
                <a:sym typeface="Wingdings" panose="05000000000000000000" pitchFamily="2" charset="2"/>
              </a:rPr>
              <a:t>application.properties</a:t>
            </a: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2"/>
            <a:r>
              <a:rPr lang="es-ES" sz="1200" dirty="0" err="1">
                <a:latin typeface="Titillium Web" panose="00000500000000000000" pitchFamily="2" charset="0"/>
                <a:sym typeface="Wingdings" panose="05000000000000000000" pitchFamily="2" charset="2"/>
              </a:rPr>
              <a:t>String</a:t>
            </a:r>
            <a:r>
              <a:rPr lang="es-ES" sz="1200" dirty="0">
                <a:latin typeface="Titillium Web" panose="00000500000000000000" pitchFamily="2" charset="0"/>
                <a:sym typeface="Wingdings" panose="05000000000000000000" pitchFamily="2" charset="2"/>
              </a:rPr>
              <a:t> de conexión</a:t>
            </a:r>
          </a:p>
          <a:p>
            <a:pPr lvl="2"/>
            <a:r>
              <a:rPr lang="es-ES" sz="1200" dirty="0" err="1">
                <a:latin typeface="Titillium Web" panose="00000500000000000000" pitchFamily="2" charset="0"/>
                <a:sym typeface="Wingdings" panose="05000000000000000000" pitchFamily="2" charset="2"/>
              </a:rPr>
              <a:t>User</a:t>
            </a:r>
            <a:endParaRPr lang="es-ES" sz="1200" dirty="0">
              <a:latin typeface="Titillium Web" panose="00000500000000000000" pitchFamily="2" charset="0"/>
              <a:sym typeface="Wingdings" panose="05000000000000000000" pitchFamily="2" charset="2"/>
            </a:endParaRPr>
          </a:p>
          <a:p>
            <a:pPr lvl="2"/>
            <a:r>
              <a:rPr lang="es-ES" sz="1200" dirty="0" err="1">
                <a:latin typeface="Titillium Web" panose="00000500000000000000" pitchFamily="2" charset="0"/>
                <a:sym typeface="Wingdings" panose="05000000000000000000" pitchFamily="2" charset="2"/>
              </a:rPr>
              <a:t>Password</a:t>
            </a:r>
            <a:endParaRPr lang="es-ES" sz="1200" dirty="0">
              <a:latin typeface="Titillium Web" panose="00000500000000000000" pitchFamily="2" charset="0"/>
              <a:sym typeface="Wingdings" panose="05000000000000000000" pitchFamily="2" charset="2"/>
            </a:endParaRP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Añadir esta información para configurar la base de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71450" indent="-171450">
              <a:buFont typeface="Arial" panose="020B0604020202020204" pitchFamily="34" charset="0"/>
              <a:buChar char="•"/>
            </a:pPr>
            <a:r>
              <a:rPr lang="es-ES" sz="1200" b="0" dirty="0">
                <a:solidFill>
                  <a:srgbClr val="839496"/>
                </a:solidFill>
                <a:effectLst/>
                <a:latin typeface="Consolas" panose="020B0609020204030204" pitchFamily="49" charset="0"/>
              </a:rPr>
              <a:t>spring.datasource.url=</a:t>
            </a:r>
            <a:r>
              <a:rPr lang="es-ES" sz="1200" b="0" dirty="0" err="1">
                <a:solidFill>
                  <a:srgbClr val="2AA198"/>
                </a:solidFill>
                <a:effectLst/>
                <a:latin typeface="Consolas" panose="020B0609020204030204" pitchFamily="49" charset="0"/>
              </a:rPr>
              <a:t>jdbc:mysql</a:t>
            </a:r>
            <a:r>
              <a:rPr lang="es-ES" sz="1200" b="0" dirty="0">
                <a:solidFill>
                  <a:srgbClr val="2AA198"/>
                </a:solidFill>
                <a:effectLst/>
                <a:latin typeface="Consolas" panose="020B0609020204030204" pitchFamily="49" charset="0"/>
              </a:rPr>
              <a:t>://127.0.0.1:3306/curso</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spring.datasource.username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root</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spring.datasource.password</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mysql123</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spring.datasource.driver-class-name</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com.mysql.cj.jdbc.Driver</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spring.jpa.database-platform</a:t>
            </a:r>
            <a:r>
              <a:rPr lang="es-ES" sz="1200" b="0" dirty="0">
                <a:solidFill>
                  <a:srgbClr val="839496"/>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org.hibernate.dialect.MySQLDialect</a:t>
            </a:r>
            <a:endParaRPr lang="es-ES" sz="1200" b="0" dirty="0">
              <a:solidFill>
                <a:srgbClr val="839496"/>
              </a:solidFill>
              <a:effectLst/>
              <a:latin typeface="Consolas" panose="020B0609020204030204" pitchFamily="49" charset="0"/>
            </a:endParaRPr>
          </a:p>
          <a:p>
            <a:pPr marL="171450" indent="-171450">
              <a:buFont typeface="Arial" panose="020B0604020202020204" pitchFamily="34" charset="0"/>
              <a:buChar char="•"/>
            </a:pPr>
            <a:r>
              <a:rPr lang="es-ES" sz="1200" b="0" dirty="0" err="1">
                <a:solidFill>
                  <a:srgbClr val="839496"/>
                </a:solidFill>
                <a:effectLst/>
                <a:latin typeface="Consolas" panose="020B0609020204030204" pitchFamily="49" charset="0"/>
              </a:rPr>
              <a:t>spring.jpa.show-sql</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true</a:t>
            </a:r>
            <a:endParaRPr lang="es-ES" sz="1200" b="0" dirty="0">
              <a:solidFill>
                <a:srgbClr val="839496"/>
              </a:solidFill>
              <a:effectLst/>
              <a:latin typeface="Consolas" panose="020B0609020204030204" pitchFamily="49" charset="0"/>
            </a:endParaRPr>
          </a:p>
          <a:p>
            <a:br>
              <a:rPr lang="es-ES" sz="1200" b="0" dirty="0">
                <a:solidFill>
                  <a:srgbClr val="839496"/>
                </a:solidFill>
                <a:effectLst/>
                <a:latin typeface="Consolas" panose="020B0609020204030204" pitchFamily="49" charset="0"/>
              </a:rPr>
            </a:br>
            <a:endParaRPr lang="es-ES" sz="1200" b="0" dirty="0">
              <a:solidFill>
                <a:srgbClr val="839496"/>
              </a:solidFill>
              <a:effectLst/>
              <a:latin typeface="Consolas" panose="020B0609020204030204" pitchFamily="49" charset="0"/>
            </a:endParaRPr>
          </a:p>
          <a:p>
            <a:pPr lvl="2"/>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2E1FC25A-18EA-B948-C71C-6E92EC6FCD7C}"/>
              </a:ext>
            </a:extLst>
          </p:cNvPr>
          <p:cNvPicPr>
            <a:picLocks noChangeAspect="1"/>
          </p:cNvPicPr>
          <p:nvPr/>
        </p:nvPicPr>
        <p:blipFill>
          <a:blip r:embed="rId5"/>
          <a:stretch>
            <a:fillRect/>
          </a:stretch>
        </p:blipFill>
        <p:spPr>
          <a:xfrm>
            <a:off x="7030021" y="1072322"/>
            <a:ext cx="3591426" cy="1286054"/>
          </a:xfrm>
          <a:prstGeom prst="rect">
            <a:avLst/>
          </a:prstGeom>
        </p:spPr>
      </p:pic>
      <p:pic>
        <p:nvPicPr>
          <p:cNvPr id="8" name="Imagen 7">
            <a:extLst>
              <a:ext uri="{FF2B5EF4-FFF2-40B4-BE49-F238E27FC236}">
                <a16:creationId xmlns:a16="http://schemas.microsoft.com/office/drawing/2014/main" id="{B553C4F1-FC7D-F600-9E53-3B0A11550B43}"/>
              </a:ext>
            </a:extLst>
          </p:cNvPr>
          <p:cNvPicPr>
            <a:picLocks noChangeAspect="1"/>
          </p:cNvPicPr>
          <p:nvPr/>
        </p:nvPicPr>
        <p:blipFill>
          <a:blip r:embed="rId6"/>
          <a:stretch>
            <a:fillRect/>
          </a:stretch>
        </p:blipFill>
        <p:spPr>
          <a:xfrm>
            <a:off x="7030021" y="2573806"/>
            <a:ext cx="4682528" cy="1309014"/>
          </a:xfrm>
          <a:prstGeom prst="rect">
            <a:avLst/>
          </a:prstGeom>
        </p:spPr>
      </p:pic>
      <p:sp>
        <p:nvSpPr>
          <p:cNvPr id="7" name="CuadroTexto 6">
            <a:extLst>
              <a:ext uri="{FF2B5EF4-FFF2-40B4-BE49-F238E27FC236}">
                <a16:creationId xmlns:a16="http://schemas.microsoft.com/office/drawing/2014/main" id="{51101911-3D8C-D122-B485-0D7D7F464F34}"/>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104645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117228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la clase usuarios. Java</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ella la definimos como una @Entity en este caso de </a:t>
            </a:r>
            <a:r>
              <a:rPr lang="es-ES" sz="1200" dirty="0" err="1">
                <a:latin typeface="Titillium Web" panose="00000500000000000000" pitchFamily="2" charset="0"/>
                <a:sym typeface="Wingdings" panose="05000000000000000000" pitchFamily="2" charset="2"/>
              </a:rPr>
              <a:t>jakarta.persistence.Entity</a:t>
            </a:r>
            <a:r>
              <a:rPr lang="es-ES" sz="1200" dirty="0">
                <a:latin typeface="Titillium Web" panose="00000500000000000000" pitchFamily="2" charset="0"/>
                <a:sym typeface="Wingdings" panose="05000000000000000000" pitchFamily="2" charset="2"/>
              </a:rPr>
              <a:t>.</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Generamos todos los </a:t>
            </a:r>
            <a:r>
              <a:rPr lang="es-ES" sz="1200" dirty="0" err="1">
                <a:latin typeface="Titillium Web" panose="00000500000000000000" pitchFamily="2" charset="0"/>
                <a:sym typeface="Wingdings" panose="05000000000000000000" pitchFamily="2" charset="2"/>
              </a:rPr>
              <a:t>getters</a:t>
            </a:r>
            <a:r>
              <a:rPr lang="es-ES" sz="1200" dirty="0">
                <a:latin typeface="Titillium Web" panose="00000500000000000000" pitchFamily="2" charset="0"/>
                <a:sym typeface="Wingdings" panose="05000000000000000000" pitchFamily="2" charset="2"/>
              </a:rPr>
              <a:t> y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De los campos que se muestran:</a:t>
            </a:r>
          </a:p>
          <a:p>
            <a:pPr lvl="4"/>
            <a:endParaRPr lang="es-ES" sz="1200" dirty="0">
              <a:latin typeface="Titillium Web" panose="00000500000000000000" pitchFamily="2" charset="0"/>
              <a:sym typeface="Wingdings" panose="05000000000000000000" pitchFamily="2" charset="2"/>
            </a:endParaRP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nombre</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apellido</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dni</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int</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edad</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email</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password</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seguro</a:t>
            </a:r>
            <a:r>
              <a:rPr lang="nb-NO" sz="1200" b="0" dirty="0">
                <a:solidFill>
                  <a:srgbClr val="839496"/>
                </a:solidFill>
                <a:effectLst/>
                <a:latin typeface="Consolas" panose="020B0609020204030204" pitchFamily="49" charset="0"/>
              </a:rPr>
              <a:t>;</a:t>
            </a:r>
          </a:p>
          <a:p>
            <a:r>
              <a:rPr lang="nb-NO" sz="1200" b="0" dirty="0">
                <a:solidFill>
                  <a:srgbClr val="839496"/>
                </a:solidFill>
                <a:effectLst/>
                <a:latin typeface="Consolas" panose="020B0609020204030204" pitchFamily="49" charset="0"/>
              </a:rPr>
              <a:t>    </a:t>
            </a:r>
            <a:r>
              <a:rPr lang="nb-NO" sz="1200" b="1" dirty="0">
                <a:solidFill>
                  <a:srgbClr val="93A1A1"/>
                </a:solidFill>
                <a:effectLst/>
                <a:latin typeface="Consolas" panose="020B0609020204030204" pitchFamily="49" charset="0"/>
              </a:rPr>
              <a:t>private</a:t>
            </a:r>
            <a:r>
              <a:rPr lang="nb-NO" sz="1200" b="0" dirty="0">
                <a:solidFill>
                  <a:srgbClr val="839496"/>
                </a:solidFill>
                <a:effectLst/>
                <a:latin typeface="Consolas" panose="020B0609020204030204" pitchFamily="49" charset="0"/>
              </a:rPr>
              <a:t> </a:t>
            </a:r>
            <a:r>
              <a:rPr lang="nb-NO" sz="1200" b="0" dirty="0">
                <a:solidFill>
                  <a:srgbClr val="CB4B16"/>
                </a:solidFill>
                <a:effectLst/>
                <a:latin typeface="Consolas" panose="020B0609020204030204" pitchFamily="49" charset="0"/>
              </a:rPr>
              <a:t>String</a:t>
            </a:r>
            <a:r>
              <a:rPr lang="nb-NO" sz="1200" b="0" dirty="0">
                <a:solidFill>
                  <a:srgbClr val="839496"/>
                </a:solidFill>
                <a:effectLst/>
                <a:latin typeface="Consolas" panose="020B0609020204030204" pitchFamily="49" charset="0"/>
              </a:rPr>
              <a:t> </a:t>
            </a:r>
            <a:r>
              <a:rPr lang="nb-NO" sz="1200" b="0" dirty="0">
                <a:solidFill>
                  <a:srgbClr val="268BD2"/>
                </a:solidFill>
                <a:effectLst/>
                <a:latin typeface="Consolas" panose="020B0609020204030204" pitchFamily="49" charset="0"/>
              </a:rPr>
              <a:t>numPoliza</a:t>
            </a:r>
            <a:r>
              <a:rPr lang="nb-NO" sz="1200" b="0" dirty="0">
                <a:solidFill>
                  <a:srgbClr val="839496"/>
                </a:solidFill>
                <a:effectLst/>
                <a:latin typeface="Consolas" panose="020B0609020204030204" pitchFamily="49" charset="0"/>
              </a:rPr>
              <a:t>;</a:t>
            </a:r>
          </a:p>
          <a:p>
            <a:pPr lvl="4"/>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@Table Indicando a la tabla a la cual pertenece. Aunque este parámetro es opcional.</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Recordar que implemente  la interfaz </a:t>
            </a:r>
            <a:r>
              <a:rPr lang="es-ES" sz="1200" dirty="0" err="1">
                <a:latin typeface="Titillium Web" panose="00000500000000000000" pitchFamily="2" charset="0"/>
                <a:sym typeface="Wingdings" panose="05000000000000000000" pitchFamily="2" charset="2"/>
              </a:rPr>
              <a:t>Serializable</a:t>
            </a:r>
            <a:r>
              <a:rPr lang="es-ES" sz="1200" dirty="0">
                <a:latin typeface="Titillium Web" panose="00000500000000000000" pitchFamily="2" charset="0"/>
                <a:sym typeface="Wingdings" panose="05000000000000000000" pitchFamily="2" charset="2"/>
              </a:rPr>
              <a:t> Para poder transformarlo de un objeto en una secuencia.</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Generamos el constructor de los campos. Es obligatorio para JPA si tenemos un constructor con campos, tener también un constructor vacío. En este caso estamos obligados por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sino podríamos trabajar sin constructores.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09F9293-7FFE-8925-6AAF-695EB8E049A2}"/>
              </a:ext>
            </a:extLst>
          </p:cNvPr>
          <p:cNvPicPr>
            <a:picLocks noChangeAspect="1"/>
          </p:cNvPicPr>
          <p:nvPr/>
        </p:nvPicPr>
        <p:blipFill>
          <a:blip r:embed="rId5"/>
          <a:stretch>
            <a:fillRect/>
          </a:stretch>
        </p:blipFill>
        <p:spPr>
          <a:xfrm>
            <a:off x="5612721" y="1118992"/>
            <a:ext cx="3153215" cy="666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5142795E-BB68-4376-4E65-B1070B65981B}"/>
              </a:ext>
            </a:extLst>
          </p:cNvPr>
          <p:cNvPicPr>
            <a:picLocks noChangeAspect="1"/>
          </p:cNvPicPr>
          <p:nvPr/>
        </p:nvPicPr>
        <p:blipFill>
          <a:blip r:embed="rId6"/>
          <a:stretch>
            <a:fillRect/>
          </a:stretch>
        </p:blipFill>
        <p:spPr>
          <a:xfrm>
            <a:off x="9475220" y="989894"/>
            <a:ext cx="2381582" cy="466790"/>
          </a:xfrm>
          <a:prstGeom prst="rect">
            <a:avLst/>
          </a:prstGeom>
        </p:spPr>
      </p:pic>
      <p:pic>
        <p:nvPicPr>
          <p:cNvPr id="14" name="Imagen 13">
            <a:extLst>
              <a:ext uri="{FF2B5EF4-FFF2-40B4-BE49-F238E27FC236}">
                <a16:creationId xmlns:a16="http://schemas.microsoft.com/office/drawing/2014/main" id="{EBAA8105-036B-77E1-19B9-A0602CFFD437}"/>
              </a:ext>
            </a:extLst>
          </p:cNvPr>
          <p:cNvPicPr>
            <a:picLocks noChangeAspect="1"/>
          </p:cNvPicPr>
          <p:nvPr/>
        </p:nvPicPr>
        <p:blipFill>
          <a:blip r:embed="rId7"/>
          <a:stretch>
            <a:fillRect/>
          </a:stretch>
        </p:blipFill>
        <p:spPr>
          <a:xfrm>
            <a:off x="6551941" y="1915644"/>
            <a:ext cx="5268060" cy="1028844"/>
          </a:xfrm>
          <a:prstGeom prst="rect">
            <a:avLst/>
          </a:prstGeom>
        </p:spPr>
      </p:pic>
      <p:sp>
        <p:nvSpPr>
          <p:cNvPr id="16" name="CuadroTexto 15">
            <a:extLst>
              <a:ext uri="{FF2B5EF4-FFF2-40B4-BE49-F238E27FC236}">
                <a16:creationId xmlns:a16="http://schemas.microsoft.com/office/drawing/2014/main" id="{809F59EB-8EF8-1F8D-7313-2729B6B06691}"/>
              </a:ext>
            </a:extLst>
          </p:cNvPr>
          <p:cNvSpPr txBox="1"/>
          <p:nvPr/>
        </p:nvSpPr>
        <p:spPr>
          <a:xfrm>
            <a:off x="6326409" y="3808469"/>
            <a:ext cx="5268061" cy="276999"/>
          </a:xfrm>
          <a:prstGeom prst="rect">
            <a:avLst/>
          </a:prstGeom>
          <a:noFill/>
        </p:spPr>
        <p:txBody>
          <a:bodyPr wrap="square">
            <a:spAutoFit/>
          </a:bodyPr>
          <a:lstStyle/>
          <a:p>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private</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static</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final</a:t>
            </a:r>
            <a:r>
              <a:rPr lang="en-US" sz="1200" b="0" dirty="0">
                <a:solidFill>
                  <a:srgbClr val="839496"/>
                </a:solidFill>
                <a:effectLst/>
                <a:latin typeface="Consolas" panose="020B0609020204030204" pitchFamily="49" charset="0"/>
              </a:rPr>
              <a:t> </a:t>
            </a:r>
            <a:r>
              <a:rPr lang="en-US" sz="1200" b="1" dirty="0">
                <a:solidFill>
                  <a:srgbClr val="93A1A1"/>
                </a:solidFill>
                <a:effectLst/>
                <a:latin typeface="Consolas" panose="020B0609020204030204" pitchFamily="49" charset="0"/>
              </a:rPr>
              <a:t>long</a:t>
            </a:r>
            <a:r>
              <a:rPr lang="en-US" sz="1200" b="0" dirty="0">
                <a:solidFill>
                  <a:srgbClr val="839496"/>
                </a:solidFill>
                <a:effectLst/>
                <a:latin typeface="Consolas" panose="020B0609020204030204" pitchFamily="49" charset="0"/>
              </a:rPr>
              <a:t> </a:t>
            </a:r>
            <a:r>
              <a:rPr lang="en-US" sz="1200" b="0" dirty="0" err="1">
                <a:solidFill>
                  <a:srgbClr val="268BD2"/>
                </a:solidFill>
                <a:effectLst/>
                <a:latin typeface="Consolas" panose="020B0609020204030204" pitchFamily="49" charset="0"/>
              </a:rPr>
              <a:t>serialVersionUID</a:t>
            </a:r>
            <a:r>
              <a:rPr lang="en-US" sz="1200" b="0" dirty="0">
                <a:solidFill>
                  <a:srgbClr val="839496"/>
                </a:solidFill>
                <a:effectLst/>
                <a:latin typeface="Consolas" panose="020B0609020204030204" pitchFamily="49" charset="0"/>
              </a:rPr>
              <a:t> </a:t>
            </a:r>
            <a:r>
              <a:rPr lang="en-US" sz="1200" b="0" dirty="0">
                <a:solidFill>
                  <a:srgbClr val="859900"/>
                </a:solidFill>
                <a:effectLst/>
                <a:latin typeface="Consolas" panose="020B0609020204030204" pitchFamily="49" charset="0"/>
              </a:rPr>
              <a:t>=</a:t>
            </a:r>
            <a:r>
              <a:rPr lang="en-US" sz="1200" b="0" dirty="0">
                <a:solidFill>
                  <a:srgbClr val="839496"/>
                </a:solidFill>
                <a:effectLst/>
                <a:latin typeface="Consolas" panose="020B0609020204030204" pitchFamily="49" charset="0"/>
              </a:rPr>
              <a:t> </a:t>
            </a:r>
            <a:r>
              <a:rPr lang="en-US" sz="1200" b="0" dirty="0">
                <a:solidFill>
                  <a:srgbClr val="D33682"/>
                </a:solidFill>
                <a:effectLst/>
                <a:latin typeface="Consolas" panose="020B0609020204030204" pitchFamily="49" charset="0"/>
              </a:rPr>
              <a:t>1L</a:t>
            </a:r>
            <a:r>
              <a:rPr lang="en-US" sz="1200" b="0" dirty="0">
                <a:solidFill>
                  <a:srgbClr val="839496"/>
                </a:solidFill>
                <a:effectLst/>
                <a:latin typeface="Consolas" panose="020B0609020204030204" pitchFamily="49" charset="0"/>
              </a:rPr>
              <a:t>;</a:t>
            </a:r>
          </a:p>
        </p:txBody>
      </p:sp>
      <p:sp>
        <p:nvSpPr>
          <p:cNvPr id="2" name="CuadroTexto 1">
            <a:extLst>
              <a:ext uri="{FF2B5EF4-FFF2-40B4-BE49-F238E27FC236}">
                <a16:creationId xmlns:a16="http://schemas.microsoft.com/office/drawing/2014/main" id="{9C4BAE21-5EB9-0862-A88A-6B93FEBC0E05}"/>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219961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135695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Importante marcar  nuestra clave privada de la tabla dentro del campo: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Para ello haremos uso de :</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Anotación @Id</a:t>
            </a:r>
          </a:p>
          <a:p>
            <a:pPr lvl="3"/>
            <a:r>
              <a:rPr lang="es-ES" sz="1200" dirty="0">
                <a:latin typeface="Titillium Web" panose="00000500000000000000" pitchFamily="2" charset="0"/>
                <a:sym typeface="Wingdings" panose="05000000000000000000" pitchFamily="2" charset="2"/>
              </a:rPr>
              <a:t>		       @GeneratedValue</a:t>
            </a:r>
          </a:p>
          <a:p>
            <a:pPr lvl="3"/>
            <a:r>
              <a:rPr lang="es-ES" sz="1200" dirty="0">
                <a:latin typeface="Titillium Web" panose="00000500000000000000" pitchFamily="2" charset="0"/>
                <a:sym typeface="Wingdings" panose="05000000000000000000" pitchFamily="2" charset="2"/>
              </a:rPr>
              <a:t>	                     @Column</a:t>
            </a:r>
          </a:p>
          <a:p>
            <a:pPr lvl="3"/>
            <a:r>
              <a:rPr lang="es-ES" sz="1200" dirty="0">
                <a:latin typeface="Titillium Web" panose="00000500000000000000" pitchFamily="2" charset="0"/>
                <a:sym typeface="Wingdings" panose="05000000000000000000" pitchFamily="2" charset="2"/>
              </a:rPr>
              <a:t>	</a:t>
            </a:r>
          </a:p>
          <a:p>
            <a:r>
              <a:rPr lang="nb-NO" sz="1200" b="0" dirty="0">
                <a:solidFill>
                  <a:srgbClr val="839496"/>
                </a:solidFill>
                <a:effectLst/>
                <a:latin typeface="Consolas" panose="020B0609020204030204" pitchFamily="49" charset="0"/>
              </a:rPr>
              <a:t>  				@Id</a:t>
            </a:r>
            <a:r>
              <a:rPr lang="nb-NO" sz="1200" b="0" dirty="0">
                <a:solidFill>
                  <a:srgbClr val="839496"/>
                </a:solidFill>
                <a:effectLst/>
                <a:latin typeface="Consolas" panose="020B0609020204030204" pitchFamily="49" charset="0"/>
                <a:sym typeface="Wingdings" panose="05000000000000000000" pitchFamily="2" charset="2"/>
              </a:rPr>
              <a:t> Indica que es la clave principal de la entidad.</a:t>
            </a:r>
          </a:p>
          <a:p>
            <a:r>
              <a:rPr lang="nb-NO" sz="1200" b="0" dirty="0">
                <a:solidFill>
                  <a:srgbClr val="839496"/>
                </a:solidFill>
                <a:effectLst/>
                <a:latin typeface="Consolas" panose="020B0609020204030204" pitchFamily="49" charset="0"/>
              </a:rPr>
              <a:t>				@GeneratedValue</a:t>
            </a:r>
            <a:r>
              <a:rPr lang="nb-NO" sz="1200" b="0" dirty="0">
                <a:solidFill>
                  <a:srgbClr val="839496"/>
                </a:solidFill>
                <a:effectLst/>
                <a:latin typeface="Consolas" panose="020B0609020204030204" pitchFamily="49" charset="0"/>
                <a:sym typeface="Wingdings" panose="05000000000000000000" pitchFamily="2" charset="2"/>
              </a:rPr>
              <a:t> Para generar de manera automatica el valor de la clave principal.</a:t>
            </a:r>
          </a:p>
          <a:p>
            <a:r>
              <a:rPr lang="nb-NO" sz="1200" dirty="0">
                <a:solidFill>
                  <a:srgbClr val="839496"/>
                </a:solidFill>
                <a:latin typeface="Consolas" panose="020B0609020204030204" pitchFamily="49" charset="0"/>
                <a:sym typeface="Wingdings" panose="05000000000000000000" pitchFamily="2" charset="2"/>
              </a:rPr>
              <a:t>					Tenemos 4 valores: AUTO(DEFECTO), IDENTIDAD, SECUENCIA Y TABLA</a:t>
            </a: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dirty="0">
                <a:solidFill>
                  <a:srgbClr val="839496"/>
                </a:solidFill>
                <a:latin typeface="Consolas" panose="020B0609020204030204" pitchFamily="49" charset="0"/>
                <a:sym typeface="Wingdings" panose="05000000000000000000" pitchFamily="2" charset="2"/>
                <a:hlinkClick r:id="rId5"/>
              </a:rPr>
              <a:t>https://www.baeldung.com/hibernate-identifiers</a:t>
            </a:r>
            <a:endParaRPr lang="nb-NO" sz="1200" dirty="0">
              <a:solidFill>
                <a:srgbClr val="839496"/>
              </a:solidFill>
              <a:latin typeface="Consolas" panose="020B0609020204030204" pitchFamily="49" charset="0"/>
              <a:sym typeface="Wingdings" panose="05000000000000000000" pitchFamily="2" charset="2"/>
            </a:endParaRP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@Column Sirve para agregar el nombre de la columna en la tabla de una base de datos MySQL en particular. Lo usaremos siempre y cuando el campo y el nombre de la campo de la tabla sean distintos y podamos relacionar. </a:t>
            </a:r>
          </a:p>
          <a:p>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p>
          <a:p>
            <a:endParaRPr lang="nb-NO" sz="1200" b="0" dirty="0">
              <a:solidFill>
                <a:srgbClr val="839496"/>
              </a:solidFill>
              <a:effectLst/>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b="0" dirty="0">
                <a:solidFill>
                  <a:srgbClr val="839496"/>
                </a:solidFill>
                <a:effectLst/>
                <a:latin typeface="Consolas" panose="020B0609020204030204" pitchFamily="49" charset="0"/>
                <a:sym typeface="Wingdings" panose="05000000000000000000" pitchFamily="2" charset="2"/>
              </a:rPr>
              <a:t> </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09F9293-7FFE-8925-6AAF-695EB8E049A2}"/>
              </a:ext>
            </a:extLst>
          </p:cNvPr>
          <p:cNvPicPr>
            <a:picLocks noChangeAspect="1"/>
          </p:cNvPicPr>
          <p:nvPr/>
        </p:nvPicPr>
        <p:blipFill>
          <a:blip r:embed="rId6"/>
          <a:stretch>
            <a:fillRect/>
          </a:stretch>
        </p:blipFill>
        <p:spPr>
          <a:xfrm>
            <a:off x="6286122" y="1692689"/>
            <a:ext cx="3153215" cy="666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5142795E-BB68-4376-4E65-B1070B65981B}"/>
              </a:ext>
            </a:extLst>
          </p:cNvPr>
          <p:cNvPicPr>
            <a:picLocks noChangeAspect="1"/>
          </p:cNvPicPr>
          <p:nvPr/>
        </p:nvPicPr>
        <p:blipFill>
          <a:blip r:embed="rId7"/>
          <a:stretch>
            <a:fillRect/>
          </a:stretch>
        </p:blipFill>
        <p:spPr>
          <a:xfrm>
            <a:off x="9475220" y="2502946"/>
            <a:ext cx="2381582" cy="466790"/>
          </a:xfrm>
          <a:prstGeom prst="rect">
            <a:avLst/>
          </a:prstGeom>
        </p:spPr>
      </p:pic>
      <p:sp>
        <p:nvSpPr>
          <p:cNvPr id="2" name="CuadroTexto 1">
            <a:extLst>
              <a:ext uri="{FF2B5EF4-FFF2-40B4-BE49-F238E27FC236}">
                <a16:creationId xmlns:a16="http://schemas.microsoft.com/office/drawing/2014/main" id="{587FEB4E-69BC-981D-DEE9-9177620B5C04}"/>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31234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B55395C-1E46-7D7B-A131-18924C3DA0BA}"/>
              </a:ext>
            </a:extLst>
          </p:cNvPr>
          <p:cNvSpPr txBox="1"/>
          <p:nvPr/>
        </p:nvSpPr>
        <p:spPr>
          <a:xfrm>
            <a:off x="1045584" y="1942259"/>
            <a:ext cx="9079954" cy="1006429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el paquete </a:t>
            </a:r>
            <a:r>
              <a:rPr lang="es-ES" sz="1200" dirty="0" err="1">
                <a:latin typeface="Titillium Web" panose="00000500000000000000" pitchFamily="2" charset="0"/>
                <a:sym typeface="Wingdings" panose="05000000000000000000" pitchFamily="2" charset="2"/>
              </a:rPr>
              <a:t>Repositories</a:t>
            </a:r>
            <a:r>
              <a:rPr lang="es-ES" sz="1200" dirty="0">
                <a:latin typeface="Titillium Web" panose="00000500000000000000" pitchFamily="2" charset="0"/>
                <a:sym typeface="Wingdings" panose="05000000000000000000" pitchFamily="2" charset="2"/>
              </a:rPr>
              <a:t>(Siempre en el raíz)</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Creamos nuestra clase </a:t>
            </a:r>
            <a:r>
              <a:rPr lang="es-ES" sz="1200" dirty="0" err="1">
                <a:latin typeface="Titillium Web" panose="00000500000000000000" pitchFamily="2" charset="0"/>
                <a:sym typeface="Wingdings" panose="05000000000000000000" pitchFamily="2" charset="2"/>
              </a:rPr>
              <a:t>UsuariosRepository</a:t>
            </a:r>
            <a:r>
              <a:rPr lang="es-ES" sz="1200" dirty="0">
                <a:latin typeface="Titillium Web" panose="00000500000000000000" pitchFamily="2" charset="0"/>
                <a:sym typeface="Wingdings" panose="05000000000000000000" pitchFamily="2" charset="2"/>
              </a:rPr>
              <a:t> la cual será una interface.</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Haremos que herede de CRUD </a:t>
            </a:r>
            <a:r>
              <a:rPr lang="es-ES" sz="1200" dirty="0" err="1">
                <a:latin typeface="Titillium Web" panose="00000500000000000000" pitchFamily="2" charset="0"/>
                <a:sym typeface="Wingdings" panose="05000000000000000000" pitchFamily="2" charset="2"/>
              </a:rPr>
              <a:t>Repository</a:t>
            </a: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que este asociado a la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 Usuarios, y de la longitud del ID.</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Accedemos a </a:t>
            </a:r>
            <a:r>
              <a:rPr lang="es-ES" sz="1200" dirty="0" err="1">
                <a:latin typeface="Titillium Web" panose="00000500000000000000" pitchFamily="2" charset="0"/>
                <a:sym typeface="Wingdings" panose="05000000000000000000" pitchFamily="2" charset="2"/>
              </a:rPr>
              <a:t>CrudRepository</a:t>
            </a:r>
            <a:r>
              <a:rPr lang="es-ES" sz="1200" dirty="0">
                <a:latin typeface="Titillium Web" panose="00000500000000000000" pitchFamily="2" charset="0"/>
                <a:sym typeface="Wingdings" panose="05000000000000000000" pitchFamily="2" charset="2"/>
              </a:rPr>
              <a:t> para ver los métodos para </a:t>
            </a:r>
          </a:p>
          <a:p>
            <a:pPr lvl="2"/>
            <a:r>
              <a:rPr lang="es-ES" sz="1200" dirty="0">
                <a:latin typeface="Titillium Web" panose="00000500000000000000" pitchFamily="2" charset="0"/>
                <a:sym typeface="Wingdings" panose="05000000000000000000" pitchFamily="2" charset="2"/>
              </a:rPr>
              <a:t>utilizar.</a:t>
            </a:r>
          </a:p>
          <a:p>
            <a:pPr lvl="2"/>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nb-NO" sz="1200" dirty="0">
              <a:solidFill>
                <a:srgbClr val="839496"/>
              </a:solidFill>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p>
          <a:p>
            <a:endParaRPr lang="nb-NO" sz="1200" b="0" dirty="0">
              <a:solidFill>
                <a:srgbClr val="839496"/>
              </a:solidFill>
              <a:effectLst/>
              <a:latin typeface="Consolas" panose="020B0609020204030204" pitchFamily="49" charset="0"/>
              <a:sym typeface="Wingdings" panose="05000000000000000000" pitchFamily="2" charset="2"/>
            </a:endParaRPr>
          </a:p>
          <a:p>
            <a:r>
              <a:rPr lang="nb-NO" sz="1200" dirty="0">
                <a:solidFill>
                  <a:srgbClr val="839496"/>
                </a:solidFill>
                <a:latin typeface="Consolas" panose="020B0609020204030204" pitchFamily="49" charset="0"/>
                <a:sym typeface="Wingdings" panose="05000000000000000000" pitchFamily="2" charset="2"/>
              </a:rPr>
              <a:t>	</a:t>
            </a:r>
            <a:r>
              <a:rPr lang="nb-NO" sz="1200" b="0" dirty="0">
                <a:solidFill>
                  <a:srgbClr val="839496"/>
                </a:solidFill>
                <a:effectLst/>
                <a:latin typeface="Consolas" panose="020B0609020204030204" pitchFamily="49" charset="0"/>
                <a:sym typeface="Wingdings" panose="05000000000000000000" pitchFamily="2" charset="2"/>
              </a:rPr>
              <a:t> </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7795DC5-6B38-840C-25B2-89892BCFF714}"/>
              </a:ext>
            </a:extLst>
          </p:cNvPr>
          <p:cNvPicPr>
            <a:picLocks noChangeAspect="1"/>
          </p:cNvPicPr>
          <p:nvPr/>
        </p:nvPicPr>
        <p:blipFill>
          <a:blip r:embed="rId5"/>
          <a:stretch>
            <a:fillRect/>
          </a:stretch>
        </p:blipFill>
        <p:spPr>
          <a:xfrm>
            <a:off x="7346651" y="966827"/>
            <a:ext cx="3905795" cy="1066949"/>
          </a:xfrm>
          <a:prstGeom prst="rect">
            <a:avLst/>
          </a:prstGeom>
        </p:spPr>
      </p:pic>
      <p:pic>
        <p:nvPicPr>
          <p:cNvPr id="11" name="Imagen 10">
            <a:extLst>
              <a:ext uri="{FF2B5EF4-FFF2-40B4-BE49-F238E27FC236}">
                <a16:creationId xmlns:a16="http://schemas.microsoft.com/office/drawing/2014/main" id="{0A53D16E-34E7-1B8E-4CC6-CCB2868B059A}"/>
              </a:ext>
            </a:extLst>
          </p:cNvPr>
          <p:cNvPicPr>
            <a:picLocks noChangeAspect="1"/>
          </p:cNvPicPr>
          <p:nvPr/>
        </p:nvPicPr>
        <p:blipFill>
          <a:blip r:embed="rId6"/>
          <a:stretch>
            <a:fillRect/>
          </a:stretch>
        </p:blipFill>
        <p:spPr>
          <a:xfrm>
            <a:off x="7346651" y="2188482"/>
            <a:ext cx="4067743" cy="1171739"/>
          </a:xfrm>
          <a:prstGeom prst="rect">
            <a:avLst/>
          </a:prstGeom>
        </p:spPr>
      </p:pic>
      <p:pic>
        <p:nvPicPr>
          <p:cNvPr id="13" name="Imagen 12">
            <a:extLst>
              <a:ext uri="{FF2B5EF4-FFF2-40B4-BE49-F238E27FC236}">
                <a16:creationId xmlns:a16="http://schemas.microsoft.com/office/drawing/2014/main" id="{DCCE82F3-5844-7686-EB9A-17BDE4D75E6A}"/>
              </a:ext>
            </a:extLst>
          </p:cNvPr>
          <p:cNvPicPr>
            <a:picLocks noChangeAspect="1"/>
          </p:cNvPicPr>
          <p:nvPr/>
        </p:nvPicPr>
        <p:blipFill>
          <a:blip r:embed="rId7"/>
          <a:stretch>
            <a:fillRect/>
          </a:stretch>
        </p:blipFill>
        <p:spPr>
          <a:xfrm>
            <a:off x="6843774" y="3490030"/>
            <a:ext cx="5348226" cy="329389"/>
          </a:xfrm>
          <a:prstGeom prst="rect">
            <a:avLst/>
          </a:prstGeom>
        </p:spPr>
      </p:pic>
      <p:sp>
        <p:nvSpPr>
          <p:cNvPr id="2" name="CuadroTexto 1">
            <a:extLst>
              <a:ext uri="{FF2B5EF4-FFF2-40B4-BE49-F238E27FC236}">
                <a16:creationId xmlns:a16="http://schemas.microsoft.com/office/drawing/2014/main" id="{DF42356E-DD6A-372C-31A4-9E7F35B8A6DF}"/>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Tree>
    <p:extLst>
      <p:ext uri="{BB962C8B-B14F-4D97-AF65-F5344CB8AC3E}">
        <p14:creationId xmlns:p14="http://schemas.microsoft.com/office/powerpoint/2010/main" val="3078961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7956598"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877163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Para configurar la gestión de  las bases de Datos.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MySql</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Vistas:</a:t>
            </a: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Registro</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28F74A86-C402-DB90-13DB-4BF3B89C43C2}"/>
              </a:ext>
            </a:extLst>
          </p:cNvPr>
          <p:cNvPicPr>
            <a:picLocks noChangeAspect="1"/>
          </p:cNvPicPr>
          <p:nvPr/>
        </p:nvPicPr>
        <p:blipFill>
          <a:blip r:embed="rId5"/>
          <a:stretch>
            <a:fillRect/>
          </a:stretch>
        </p:blipFill>
        <p:spPr>
          <a:xfrm>
            <a:off x="6665990" y="1234760"/>
            <a:ext cx="4453266" cy="3599760"/>
          </a:xfrm>
          <a:prstGeom prst="rect">
            <a:avLst/>
          </a:prstGeom>
        </p:spPr>
      </p:pic>
    </p:spTree>
    <p:extLst>
      <p:ext uri="{BB962C8B-B14F-4D97-AF65-F5344CB8AC3E}">
        <p14:creationId xmlns:p14="http://schemas.microsoft.com/office/powerpoint/2010/main" val="2733951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72744" y="1942259"/>
            <a:ext cx="9079954" cy="1098762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Para configurar la gestión de  las bases de Datos. </a:t>
            </a:r>
            <a:r>
              <a:rPr lang="es-ES" sz="1200" dirty="0" err="1">
                <a:latin typeface="Titillium Web" panose="00000500000000000000" pitchFamily="2" charset="0"/>
                <a:sym typeface="Wingdings" panose="05000000000000000000" pitchFamily="2" charset="2"/>
              </a:rPr>
              <a:t>Ánexo</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MySql</a:t>
            </a: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Controlador de Registro.</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partir de los datos añadidos en el formulario, daremos de alta esos datos en la tabla de usuarios.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Creamos dos paquetes.</a:t>
            </a:r>
          </a:p>
          <a:p>
            <a:pPr lvl="3"/>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Acceso a Datos(DAO)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Dentro del paquete DAO. Generamos la interfaz que se encargará de realizar el acceso a los datos.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IUsuarioDao</a:t>
            </a:r>
            <a:r>
              <a:rPr lang="es-ES" sz="1200" dirty="0">
                <a:latin typeface="Titillium Web" panose="00000500000000000000" pitchFamily="2" charset="0"/>
                <a:sym typeface="Wingdings" panose="05000000000000000000" pitchFamily="2" charset="2"/>
              </a:rPr>
              <a:t> Interfaz donde añadiremos los métodos</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UsuarioDaoImpl</a:t>
            </a:r>
            <a:r>
              <a:rPr lang="es-ES" sz="1200" dirty="0">
                <a:latin typeface="Titillium Web" panose="00000500000000000000" pitchFamily="2" charset="0"/>
                <a:sym typeface="Wingdings" panose="05000000000000000000" pitchFamily="2" charset="2"/>
              </a:rPr>
              <a:t> donde agregaremos la interfaz generada anteriormente. </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7DEA153C-7547-6015-A313-77E11653FE72}"/>
              </a:ext>
            </a:extLst>
          </p:cNvPr>
          <p:cNvPicPr>
            <a:picLocks noChangeAspect="1"/>
          </p:cNvPicPr>
          <p:nvPr/>
        </p:nvPicPr>
        <p:blipFill>
          <a:blip r:embed="rId5"/>
          <a:stretch>
            <a:fillRect/>
          </a:stretch>
        </p:blipFill>
        <p:spPr>
          <a:xfrm>
            <a:off x="7106971" y="919820"/>
            <a:ext cx="4482045" cy="982153"/>
          </a:xfrm>
          <a:prstGeom prst="rect">
            <a:avLst/>
          </a:prstGeom>
        </p:spPr>
      </p:pic>
    </p:spTree>
    <p:extLst>
      <p:ext uri="{BB962C8B-B14F-4D97-AF65-F5344CB8AC3E}">
        <p14:creationId xmlns:p14="http://schemas.microsoft.com/office/powerpoint/2010/main" val="218514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46345"/>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61829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la clase como Persistencia de acceso a Datos—&gt; @Repository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Añadimos el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El cual se encarga de manejar las clases de las entidades</a:t>
            </a:r>
          </a:p>
          <a:p>
            <a:pPr lvl="4"/>
            <a:endParaRPr lang="es-ES" sz="1200" dirty="0">
              <a:latin typeface="Titillium Web" panose="00000500000000000000" pitchFamily="2" charset="0"/>
              <a:sym typeface="Wingdings" panose="05000000000000000000" pitchFamily="2" charset="2"/>
            </a:endParaRPr>
          </a:p>
          <a:p>
            <a:pPr lvl="4"/>
            <a:r>
              <a:rPr lang="es-ES" sz="1200" dirty="0">
                <a:solidFill>
                  <a:schemeClr val="accent4">
                    <a:lumMod val="60000"/>
                    <a:lumOff val="40000"/>
                  </a:schemeClr>
                </a:solidFill>
                <a:latin typeface="Titillium Web" panose="00000500000000000000" pitchFamily="2" charset="0"/>
                <a:sym typeface="Wingdings" panose="05000000000000000000" pitchFamily="2" charset="2"/>
              </a:rPr>
              <a:t> Funciones de EM</a:t>
            </a:r>
          </a:p>
          <a:p>
            <a:pPr lvl="4"/>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Persist</a:t>
            </a:r>
            <a:r>
              <a:rPr lang="es-ES" sz="1200" dirty="0">
                <a:latin typeface="Titillium Web" panose="00000500000000000000" pitchFamily="2" charset="0"/>
                <a:sym typeface="Wingdings" panose="05000000000000000000" pitchFamily="2" charset="2"/>
              </a:rPr>
              <a:t> Una instancia de una entidad sea administrada y persistente, lo que significa que sus cambios se guardarán en la base de datos una vez que se complete la transacción.</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Merge</a:t>
            </a:r>
            <a:r>
              <a:rPr lang="es-ES" sz="1200" dirty="0">
                <a:latin typeface="Titillium Web" panose="00000500000000000000" pitchFamily="2" charset="0"/>
                <a:sym typeface="Wingdings" panose="05000000000000000000" pitchFamily="2" charset="2"/>
              </a:rPr>
              <a:t> Sirve para actualizar un objeto persistente en la base de datos.</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Flush</a:t>
            </a:r>
            <a:r>
              <a:rPr lang="es-ES" sz="1200" dirty="0">
                <a:latin typeface="Titillium Web" panose="00000500000000000000" pitchFamily="2" charset="0"/>
                <a:sym typeface="Wingdings" panose="05000000000000000000" pitchFamily="2" charset="2"/>
              </a:rPr>
              <a:t> Sirve para sincronizar los cambios pendientes en la base de datos. Se utiliza para forzar la escritura de las operaciones pendientes, desde la memoria a la base de datos.</a:t>
            </a: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RefreshSirve</a:t>
            </a:r>
            <a:r>
              <a:rPr lang="es-ES" sz="1200" dirty="0">
                <a:latin typeface="Titillium Web" panose="00000500000000000000" pitchFamily="2" charset="0"/>
                <a:sym typeface="Wingdings" panose="05000000000000000000" pitchFamily="2" charset="2"/>
              </a:rPr>
              <a:t> para sincronizar los cambios en la base de datos con la instancia de la entidad en la memoria. Se utiliza el método </a:t>
            </a:r>
            <a:r>
              <a:rPr lang="es-ES" sz="1200" dirty="0" err="1">
                <a:latin typeface="Titillium Web" panose="00000500000000000000" pitchFamily="2" charset="0"/>
                <a:sym typeface="Wingdings" panose="05000000000000000000" pitchFamily="2" charset="2"/>
              </a:rPr>
              <a:t>refresh</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C2F1FE67-3ED2-63D0-6B9B-5D08503B6AFB}"/>
              </a:ext>
            </a:extLst>
          </p:cNvPr>
          <p:cNvPicPr>
            <a:picLocks noChangeAspect="1"/>
          </p:cNvPicPr>
          <p:nvPr/>
        </p:nvPicPr>
        <p:blipFill>
          <a:blip r:embed="rId5"/>
          <a:stretch>
            <a:fillRect/>
          </a:stretch>
        </p:blipFill>
        <p:spPr>
          <a:xfrm>
            <a:off x="6096000" y="616671"/>
            <a:ext cx="5499247" cy="1791610"/>
          </a:xfrm>
          <a:prstGeom prst="rect">
            <a:avLst/>
          </a:prstGeom>
        </p:spPr>
      </p:pic>
    </p:spTree>
    <p:extLst>
      <p:ext uri="{BB962C8B-B14F-4D97-AF65-F5344CB8AC3E}">
        <p14:creationId xmlns:p14="http://schemas.microsoft.com/office/powerpoint/2010/main" val="239545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987962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Primera consulta para que nos recupere todos los usuarios</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Y añadimos la anotación @Transactional Importante de Spring </a:t>
            </a:r>
            <a:r>
              <a:rPr lang="es-ES" sz="1200" b="0" dirty="0" err="1">
                <a:solidFill>
                  <a:srgbClr val="CB4B16"/>
                </a:solidFill>
                <a:effectLst/>
                <a:latin typeface="Consolas" panose="020B0609020204030204" pitchFamily="49" charset="0"/>
              </a:rPr>
              <a:t>org</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springframework</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transaction</a:t>
            </a:r>
            <a:r>
              <a:rPr lang="es-ES" sz="1200" b="1" dirty="0" err="1">
                <a:solidFill>
                  <a:srgbClr val="93A1A1"/>
                </a:solidFill>
                <a:effectLst/>
                <a:latin typeface="Consolas" panose="020B0609020204030204" pitchFamily="49" charset="0"/>
              </a:rPr>
              <a:t>.</a:t>
            </a:r>
            <a:r>
              <a:rPr lang="es-ES" sz="1200" b="0" dirty="0" err="1">
                <a:solidFill>
                  <a:srgbClr val="CB4B16"/>
                </a:solidFill>
                <a:effectLst/>
                <a:latin typeface="Consolas" panose="020B0609020204030204" pitchFamily="49" charset="0"/>
              </a:rPr>
              <a:t>annotation</a:t>
            </a:r>
            <a:r>
              <a:rPr lang="es-ES" sz="1200" b="1" dirty="0" err="1">
                <a:solidFill>
                  <a:srgbClr val="93A1A1"/>
                </a:solidFill>
                <a:effectLst/>
                <a:latin typeface="Consolas" panose="020B0609020204030204" pitchFamily="49" charset="0"/>
              </a:rPr>
              <a:t>.Transactional</a:t>
            </a:r>
            <a:r>
              <a:rPr lang="es-ES" sz="1200" b="0" dirty="0">
                <a:solidFill>
                  <a:srgbClr val="839496"/>
                </a:solidFill>
                <a:effectLst/>
                <a:latin typeface="Consolas" panose="020B0609020204030204" pitchFamily="49" charset="0"/>
              </a:rPr>
              <a:t>;</a:t>
            </a:r>
          </a:p>
          <a:p>
            <a:pPr lvl="3"/>
            <a:endParaRPr lang="es-ES" sz="1200" dirty="0">
              <a:latin typeface="Titillium Web" panose="00000500000000000000" pitchFamily="2" charset="0"/>
              <a:sym typeface="Wingdings" panose="05000000000000000000" pitchFamily="2" charset="2"/>
            </a:endParaRPr>
          </a:p>
          <a:p>
            <a:pPr lvl="3"/>
            <a:r>
              <a:rPr lang="es-ES" sz="1200" b="0" dirty="0">
                <a:solidFill>
                  <a:srgbClr val="839496"/>
                </a:solidFill>
                <a:effectLst/>
                <a:latin typeface="Consolas" panose="020B0609020204030204" pitchFamily="49" charset="0"/>
              </a:rPr>
              <a:t> @</a:t>
            </a:r>
            <a:r>
              <a:rPr lang="es-ES" sz="1200" b="1" dirty="0">
                <a:solidFill>
                  <a:srgbClr val="93A1A1"/>
                </a:solidFill>
                <a:effectLst/>
                <a:latin typeface="Consolas" panose="020B0609020204030204" pitchFamily="49" charset="0"/>
              </a:rPr>
              <a:t>Transactional</a:t>
            </a:r>
            <a:r>
              <a:rPr lang="es-ES" sz="1200" b="0" dirty="0">
                <a:solidFill>
                  <a:srgbClr val="839496"/>
                </a:solidFill>
                <a:effectLst/>
                <a:latin typeface="Consolas" panose="020B0609020204030204" pitchFamily="49" charset="0"/>
              </a:rPr>
              <a:t>(</a:t>
            </a:r>
            <a:r>
              <a:rPr lang="es-ES" sz="1200" b="0" dirty="0">
                <a:solidFill>
                  <a:srgbClr val="CB4B16"/>
                </a:solidFill>
                <a:effectLst/>
                <a:latin typeface="Consolas" panose="020B0609020204030204" pitchFamily="49" charset="0"/>
              </a:rPr>
              <a:t>readOnly</a:t>
            </a:r>
            <a:r>
              <a:rPr lang="es-ES" sz="1200" b="0" dirty="0">
                <a:solidFill>
                  <a:srgbClr val="839496"/>
                </a:solidFill>
                <a:effectLst/>
                <a:latin typeface="Consolas" panose="020B0609020204030204" pitchFamily="49" charset="0"/>
              </a:rPr>
              <a:t> </a:t>
            </a:r>
            <a:r>
              <a:rPr lang="es-ES" sz="1200" b="0" dirty="0">
                <a:solidFill>
                  <a:srgbClr val="859900"/>
                </a:solidFill>
                <a:effectLst/>
                <a:latin typeface="Consolas" panose="020B0609020204030204" pitchFamily="49" charset="0"/>
              </a:rPr>
              <a:t>=</a:t>
            </a:r>
            <a:r>
              <a:rPr lang="es-ES" sz="1200" b="0" dirty="0">
                <a:solidFill>
                  <a:srgbClr val="839496"/>
                </a:solidFill>
                <a:effectLst/>
                <a:latin typeface="Consolas" panose="020B0609020204030204" pitchFamily="49" charset="0"/>
              </a:rPr>
              <a:t> </a:t>
            </a:r>
            <a:r>
              <a:rPr lang="es-ES" sz="1200" b="0" dirty="0">
                <a:solidFill>
                  <a:srgbClr val="B58900"/>
                </a:solidFill>
                <a:effectLst/>
                <a:latin typeface="Consolas" panose="020B0609020204030204" pitchFamily="49" charset="0"/>
              </a:rPr>
              <a:t>true</a:t>
            </a:r>
            <a:r>
              <a:rPr lang="es-ES" sz="1200" b="0" dirty="0">
                <a:solidFill>
                  <a:srgbClr val="839496"/>
                </a:solidFill>
                <a:effectLst/>
                <a:latin typeface="Consolas" panose="020B0609020204030204" pitchFamily="49" charset="0"/>
              </a:rPr>
              <a:t>)</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8B17BC2-90D3-1ED7-87C8-358FB935F391}"/>
              </a:ext>
            </a:extLst>
          </p:cNvPr>
          <p:cNvPicPr>
            <a:picLocks noChangeAspect="1"/>
          </p:cNvPicPr>
          <p:nvPr/>
        </p:nvPicPr>
        <p:blipFill>
          <a:blip r:embed="rId5"/>
          <a:stretch>
            <a:fillRect/>
          </a:stretch>
        </p:blipFill>
        <p:spPr>
          <a:xfrm>
            <a:off x="5531224" y="1162023"/>
            <a:ext cx="4334480" cy="1781424"/>
          </a:xfrm>
          <a:prstGeom prst="rect">
            <a:avLst/>
          </a:prstGeom>
        </p:spPr>
      </p:pic>
      <p:pic>
        <p:nvPicPr>
          <p:cNvPr id="10" name="Imagen 9">
            <a:extLst>
              <a:ext uri="{FF2B5EF4-FFF2-40B4-BE49-F238E27FC236}">
                <a16:creationId xmlns:a16="http://schemas.microsoft.com/office/drawing/2014/main" id="{F75E29A7-A6A7-67C0-ED12-9CAEC57B1158}"/>
              </a:ext>
            </a:extLst>
          </p:cNvPr>
          <p:cNvPicPr>
            <a:picLocks noChangeAspect="1"/>
          </p:cNvPicPr>
          <p:nvPr/>
        </p:nvPicPr>
        <p:blipFill>
          <a:blip r:embed="rId6"/>
          <a:stretch>
            <a:fillRect/>
          </a:stretch>
        </p:blipFill>
        <p:spPr>
          <a:xfrm>
            <a:off x="3600275" y="4228274"/>
            <a:ext cx="5896798" cy="1152686"/>
          </a:xfrm>
          <a:prstGeom prst="rect">
            <a:avLst/>
          </a:prstGeom>
        </p:spPr>
      </p:pic>
    </p:spTree>
    <p:extLst>
      <p:ext uri="{BB962C8B-B14F-4D97-AF65-F5344CB8AC3E}">
        <p14:creationId xmlns:p14="http://schemas.microsoft.com/office/powerpoint/2010/main" val="352476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Constructor: Importante indicar.</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4F816FE-2D7E-AA83-D989-004DDAF07BC8}"/>
              </a:ext>
            </a:extLst>
          </p:cNvPr>
          <p:cNvPicPr>
            <a:picLocks noChangeAspect="1"/>
          </p:cNvPicPr>
          <p:nvPr/>
        </p:nvPicPr>
        <p:blipFill>
          <a:blip r:embed="rId5"/>
          <a:stretch>
            <a:fillRect/>
          </a:stretch>
        </p:blipFill>
        <p:spPr>
          <a:xfrm>
            <a:off x="3422179" y="5262959"/>
            <a:ext cx="6506483" cy="895475"/>
          </a:xfrm>
          <a:prstGeom prst="rect">
            <a:avLst/>
          </a:prstGeom>
        </p:spPr>
      </p:pic>
      <p:pic>
        <p:nvPicPr>
          <p:cNvPr id="8" name="Imagen 7">
            <a:extLst>
              <a:ext uri="{FF2B5EF4-FFF2-40B4-BE49-F238E27FC236}">
                <a16:creationId xmlns:a16="http://schemas.microsoft.com/office/drawing/2014/main" id="{0508E7E0-7833-E87D-0DAD-7985203CA00E}"/>
              </a:ext>
            </a:extLst>
          </p:cNvPr>
          <p:cNvPicPr>
            <a:picLocks noChangeAspect="1"/>
          </p:cNvPicPr>
          <p:nvPr/>
        </p:nvPicPr>
        <p:blipFill>
          <a:blip r:embed="rId6"/>
          <a:stretch>
            <a:fillRect/>
          </a:stretch>
        </p:blipFill>
        <p:spPr>
          <a:xfrm>
            <a:off x="5842225" y="4388177"/>
            <a:ext cx="5499479" cy="766365"/>
          </a:xfrm>
          <a:prstGeom prst="rect">
            <a:avLst/>
          </a:prstGeom>
        </p:spPr>
      </p:pic>
    </p:spTree>
    <p:extLst>
      <p:ext uri="{BB962C8B-B14F-4D97-AF65-F5344CB8AC3E}">
        <p14:creationId xmlns:p14="http://schemas.microsoft.com/office/powerpoint/2010/main" val="313073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24896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Primera consulta para que nos recupere todos los usuarios.</a:t>
            </a:r>
          </a:p>
          <a:p>
            <a:pPr marL="2457450" lvl="5"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@PersistenceContext?</a:t>
            </a:r>
          </a:p>
          <a:p>
            <a:pPr marL="2457450" lvl="5"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utiliza para inyectar un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en una clase, lo que permite a esa clase interactuar con la capa de persistencia de la base de datos utilizando JPA. Le indica al contenedor de la aplicación que se debe inyectar un </a:t>
            </a:r>
            <a:r>
              <a:rPr lang="es-ES" sz="1200" dirty="0" err="1">
                <a:latin typeface="Titillium Web" panose="00000500000000000000" pitchFamily="2" charset="0"/>
                <a:sym typeface="Wingdings" panose="05000000000000000000" pitchFamily="2" charset="2"/>
              </a:rPr>
              <a:t>EntityManager</a:t>
            </a:r>
            <a:r>
              <a:rPr lang="es-ES" sz="1200" dirty="0">
                <a:latin typeface="Titillium Web" panose="00000500000000000000" pitchFamily="2" charset="0"/>
                <a:sym typeface="Wingdings" panose="05000000000000000000" pitchFamily="2" charset="2"/>
              </a:rPr>
              <a:t> en ese punto, lo que facilita el acceso a la capa de persistencia para realizar las operaciones de lectura y escritura en la base de datos.</a:t>
            </a: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¿Qué es   @Transactional?</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Sirve para marcar métodos o clases para indicar que es una </a:t>
            </a:r>
            <a:r>
              <a:rPr lang="es-ES" sz="1200" dirty="0" err="1">
                <a:latin typeface="Titillium Web" panose="00000500000000000000" pitchFamily="2" charset="0"/>
                <a:sym typeface="Wingdings" panose="05000000000000000000" pitchFamily="2" charset="2"/>
              </a:rPr>
              <a:t>trasnsacción</a:t>
            </a:r>
            <a:r>
              <a:rPr lang="es-ES" sz="1200" dirty="0">
                <a:latin typeface="Titillium Web" panose="00000500000000000000" pitchFamily="2" charset="0"/>
                <a:sym typeface="Wingdings" panose="05000000000000000000" pitchFamily="2" charset="2"/>
              </a:rPr>
              <a:t> de base de datos. Es decir que cuando se ejecuta, se realizará como una unidad atómica de trabajo, ocurrirá completa o no ocurrirá en absoluto. Suele implicar qué si algo falla durante la ejecución del método, se revierte a un estado anterior para mantener la consistencia de la base de datos.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8B17BC2-90D3-1ED7-87C8-358FB935F391}"/>
              </a:ext>
            </a:extLst>
          </p:cNvPr>
          <p:cNvPicPr>
            <a:picLocks noChangeAspect="1"/>
          </p:cNvPicPr>
          <p:nvPr/>
        </p:nvPicPr>
        <p:blipFill>
          <a:blip r:embed="rId5"/>
          <a:stretch>
            <a:fillRect/>
          </a:stretch>
        </p:blipFill>
        <p:spPr>
          <a:xfrm>
            <a:off x="5531224" y="1162023"/>
            <a:ext cx="4334480" cy="1781424"/>
          </a:xfrm>
          <a:prstGeom prst="rect">
            <a:avLst/>
          </a:prstGeom>
        </p:spPr>
      </p:pic>
    </p:spTree>
    <p:extLst>
      <p:ext uri="{BB962C8B-B14F-4D97-AF65-F5344CB8AC3E}">
        <p14:creationId xmlns:p14="http://schemas.microsoft.com/office/powerpoint/2010/main" val="120676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821763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Ejemplos:</a:t>
            </a:r>
          </a:p>
          <a:p>
            <a:pPr lvl="4"/>
            <a:endParaRPr lang="es-ES" sz="1200" dirty="0">
              <a:latin typeface="Titillium Web" panose="00000500000000000000" pitchFamily="2" charset="0"/>
              <a:sym typeface="Wingdings" panose="05000000000000000000" pitchFamily="2" charset="2"/>
            </a:endParaRPr>
          </a:p>
          <a:p>
            <a:pPr lvl="4"/>
            <a:r>
              <a:rPr lang="es-ES" sz="1200" dirty="0" err="1">
                <a:latin typeface="Titillium Web" panose="00000500000000000000" pitchFamily="2" charset="0"/>
                <a:sym typeface="Wingdings" panose="05000000000000000000" pitchFamily="2" charset="2"/>
              </a:rPr>
              <a:t>Persist</a:t>
            </a:r>
            <a:r>
              <a:rPr lang="es-ES" sz="1200" dirty="0">
                <a:latin typeface="Titillium Web" panose="00000500000000000000" pitchFamily="2" charset="0"/>
                <a:sym typeface="Wingdings" panose="05000000000000000000" pitchFamily="2" charset="2"/>
              </a:rPr>
              <a:t>() Para almacenar nuevas entidades en base de datos. </a:t>
            </a:r>
          </a:p>
          <a:p>
            <a:pPr lvl="4"/>
            <a:endParaRPr lang="es-ES" sz="1200" dirty="0">
              <a:latin typeface="Titillium Web" panose="00000500000000000000" pitchFamily="2" charset="0"/>
              <a:sym typeface="Wingdings" panose="05000000000000000000" pitchFamily="2" charset="2"/>
            </a:endParaRPr>
          </a:p>
          <a:p>
            <a:pPr lvl="4"/>
            <a:r>
              <a:rPr lang="es-ES" sz="1200" dirty="0" err="1">
                <a:latin typeface="Titillium Web" panose="00000500000000000000" pitchFamily="2" charset="0"/>
                <a:sym typeface="Wingdings" panose="05000000000000000000" pitchFamily="2" charset="2"/>
              </a:rPr>
              <a:t>Find</a:t>
            </a:r>
            <a:r>
              <a:rPr lang="es-ES" sz="1200" dirty="0">
                <a:latin typeface="Titillium Web" panose="00000500000000000000" pitchFamily="2" charset="0"/>
                <a:sym typeface="Wingdings" panose="05000000000000000000" pitchFamily="2" charset="2"/>
              </a:rPr>
              <a:t>() Localiza una entidad a través de su clave primaria. Para ello necesitamos que le pasemos la clave y el tipo de entidad a buscar.</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DC59F14-A029-6FCE-2989-FAFCFA049630}"/>
              </a:ext>
            </a:extLst>
          </p:cNvPr>
          <p:cNvPicPr>
            <a:picLocks noChangeAspect="1"/>
          </p:cNvPicPr>
          <p:nvPr/>
        </p:nvPicPr>
        <p:blipFill>
          <a:blip r:embed="rId5"/>
          <a:stretch>
            <a:fillRect/>
          </a:stretch>
        </p:blipFill>
        <p:spPr>
          <a:xfrm>
            <a:off x="6177712" y="869269"/>
            <a:ext cx="4778740" cy="2252050"/>
          </a:xfrm>
          <a:prstGeom prst="rect">
            <a:avLst/>
          </a:prstGeom>
        </p:spPr>
      </p:pic>
      <p:pic>
        <p:nvPicPr>
          <p:cNvPr id="10" name="Imagen 9">
            <a:extLst>
              <a:ext uri="{FF2B5EF4-FFF2-40B4-BE49-F238E27FC236}">
                <a16:creationId xmlns:a16="http://schemas.microsoft.com/office/drawing/2014/main" id="{A1344D58-375B-1E93-077D-6AA5D2BBDDDD}"/>
              </a:ext>
            </a:extLst>
          </p:cNvPr>
          <p:cNvPicPr>
            <a:picLocks noChangeAspect="1"/>
          </p:cNvPicPr>
          <p:nvPr/>
        </p:nvPicPr>
        <p:blipFill>
          <a:blip r:embed="rId6"/>
          <a:stretch>
            <a:fillRect/>
          </a:stretch>
        </p:blipFill>
        <p:spPr>
          <a:xfrm>
            <a:off x="5441137" y="4381723"/>
            <a:ext cx="4972744" cy="1895740"/>
          </a:xfrm>
          <a:prstGeom prst="rect">
            <a:avLst/>
          </a:prstGeom>
        </p:spPr>
      </p:pic>
    </p:spTree>
    <p:extLst>
      <p:ext uri="{BB962C8B-B14F-4D97-AF65-F5344CB8AC3E}">
        <p14:creationId xmlns:p14="http://schemas.microsoft.com/office/powerpoint/2010/main" val="1414227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33927" y="1154162"/>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43362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Ejemplos:</a:t>
            </a:r>
          </a:p>
          <a:p>
            <a:pPr lvl="4"/>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Persist</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a:latin typeface="Titillium Web" panose="00000500000000000000" pitchFamily="2" charset="0"/>
                <a:sym typeface="Wingdings" panose="05000000000000000000" pitchFamily="2" charset="2"/>
              </a:rPr>
              <a:t> Para almacenar nuevas entidades en base de datos. </a:t>
            </a:r>
          </a:p>
          <a:p>
            <a:pPr lvl="4"/>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Find</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a:latin typeface="Titillium Web" panose="00000500000000000000" pitchFamily="2" charset="0"/>
                <a:sym typeface="Wingdings" panose="05000000000000000000" pitchFamily="2" charset="2"/>
              </a:rPr>
              <a:t> Localiza una entidad a través de su clave primaria. Para ello necesitamos que le pasemos la clave y el tipo de entidad a buscar.</a:t>
            </a:r>
          </a:p>
          <a:p>
            <a:pPr lvl="4"/>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Merge</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a:latin typeface="Titillium Web" panose="00000500000000000000" pitchFamily="2" charset="0"/>
                <a:sym typeface="Wingdings" panose="05000000000000000000" pitchFamily="2" charset="2"/>
              </a:rPr>
              <a:t>  Recibe una entidad como argumento, si esta entidad no esta en el </a:t>
            </a:r>
            <a:r>
              <a:rPr lang="es-ES" sz="1200" dirty="0" err="1">
                <a:latin typeface="Titillium Web" panose="00000500000000000000" pitchFamily="2" charset="0"/>
                <a:sym typeface="Wingdings" panose="05000000000000000000" pitchFamily="2" charset="2"/>
              </a:rPr>
              <a:t>PersistContext</a:t>
            </a:r>
            <a:r>
              <a:rPr lang="es-ES" sz="1200" dirty="0">
                <a:latin typeface="Titillium Web" panose="00000500000000000000" pitchFamily="2" charset="0"/>
                <a:sym typeface="Wingdings" panose="05000000000000000000" pitchFamily="2" charset="2"/>
              </a:rPr>
              <a:t>, se comportará como un </a:t>
            </a:r>
            <a:r>
              <a:rPr lang="es-ES" sz="1200" dirty="0" err="1">
                <a:latin typeface="Titillium Web" panose="00000500000000000000" pitchFamily="2" charset="0"/>
                <a:sym typeface="Wingdings" panose="05000000000000000000" pitchFamily="2" charset="2"/>
              </a:rPr>
              <a:t>persist</a:t>
            </a:r>
            <a:r>
              <a:rPr lang="es-ES" sz="1200" dirty="0">
                <a:latin typeface="Titillium Web" panose="00000500000000000000" pitchFamily="2" charset="0"/>
                <a:sym typeface="Wingdings" panose="05000000000000000000" pitchFamily="2" charset="2"/>
              </a:rPr>
              <a:t>() y se devolverá una copia administrada de la entidad pasada. Si la entidad ya existe, se realizara una actualización. </a:t>
            </a:r>
          </a:p>
          <a:p>
            <a:pPr lvl="4"/>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Remove</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a:latin typeface="Titillium Web" panose="00000500000000000000" pitchFamily="2" charset="0"/>
                <a:sym typeface="Wingdings" panose="05000000000000000000" pitchFamily="2" charset="2"/>
              </a:rPr>
              <a:t> Elimina una entidad de la base de datos.</a:t>
            </a:r>
          </a:p>
          <a:p>
            <a:pPr lvl="4"/>
            <a:endParaRPr lang="es-ES" sz="1200" dirty="0">
              <a:latin typeface="Titillium Web" panose="00000500000000000000" pitchFamily="2" charset="0"/>
              <a:sym typeface="Wingdings" panose="05000000000000000000" pitchFamily="2" charset="2"/>
            </a:endParaRPr>
          </a:p>
          <a:p>
            <a:pPr lvl="4"/>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Flush</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err="1">
                <a:solidFill>
                  <a:schemeClr val="accent4">
                    <a:lumMod val="60000"/>
                    <a:lumOff val="40000"/>
                  </a:schemeClr>
                </a:solidFill>
                <a:latin typeface="Titillium Web" panose="00000500000000000000" pitchFamily="2" charset="0"/>
                <a:sym typeface="Wingdings" panose="05000000000000000000" pitchFamily="2" charset="2"/>
              </a:rPr>
              <a:t>Commit</a:t>
            </a:r>
            <a:r>
              <a:rPr lang="es-ES" sz="1200" dirty="0">
                <a:solidFill>
                  <a:schemeClr val="accent4">
                    <a:lumMod val="60000"/>
                    <a:lumOff val="40000"/>
                  </a:schemeClr>
                </a:solidFill>
                <a:latin typeface="Titillium Web" panose="00000500000000000000" pitchFamily="2" charset="0"/>
                <a:sym typeface="Wingdings" panose="05000000000000000000" pitchFamily="2" charset="2"/>
              </a:rPr>
              <a:t>()</a:t>
            </a:r>
            <a:r>
              <a:rPr lang="es-ES" sz="1200" dirty="0">
                <a:latin typeface="Titillium Web" panose="00000500000000000000" pitchFamily="2" charset="0"/>
                <a:sym typeface="Wingdings" panose="05000000000000000000" pitchFamily="2" charset="2"/>
              </a:rPr>
              <a:t> Sincroniza la capa de Persistencia con la base de datos. Las consultas, </a:t>
            </a:r>
            <a:r>
              <a:rPr lang="es-ES" sz="1200" dirty="0" err="1">
                <a:latin typeface="Titillium Web" panose="00000500000000000000" pitchFamily="2" charset="0"/>
                <a:sym typeface="Wingdings" panose="05000000000000000000" pitchFamily="2" charset="2"/>
              </a:rPr>
              <a:t>persist</a:t>
            </a:r>
            <a:r>
              <a:rPr lang="es-ES" sz="1200" dirty="0">
                <a:latin typeface="Titillium Web" panose="00000500000000000000" pitchFamily="2" charset="0"/>
                <a:sym typeface="Wingdings" panose="05000000000000000000" pitchFamily="2" charset="2"/>
              </a:rPr>
              <a:t> o </a:t>
            </a:r>
            <a:r>
              <a:rPr lang="es-ES" sz="1200" dirty="0" err="1">
                <a:latin typeface="Titillium Web" panose="00000500000000000000" pitchFamily="2" charset="0"/>
                <a:sym typeface="Wingdings" panose="05000000000000000000" pitchFamily="2" charset="2"/>
              </a:rPr>
              <a:t>remove</a:t>
            </a:r>
            <a:r>
              <a:rPr lang="es-ES" sz="1200" dirty="0">
                <a:latin typeface="Titillium Web" panose="00000500000000000000" pitchFamily="2" charset="0"/>
                <a:sym typeface="Wingdings" panose="05000000000000000000" pitchFamily="2" charset="2"/>
              </a:rPr>
              <a:t> no se ejecutan de manera automática, si no que se irán almacenando. Pero hasta que no hagamos </a:t>
            </a:r>
            <a:r>
              <a:rPr lang="es-ES" sz="1200" dirty="0" err="1">
                <a:latin typeface="Titillium Web" panose="00000500000000000000" pitchFamily="2" charset="0"/>
                <a:sym typeface="Wingdings" panose="05000000000000000000" pitchFamily="2" charset="2"/>
              </a:rPr>
              <a:t>flush</a:t>
            </a:r>
            <a:r>
              <a:rPr lang="es-ES" sz="1200" dirty="0">
                <a:latin typeface="Titillium Web" panose="00000500000000000000" pitchFamily="2" charset="0"/>
                <a:sym typeface="Wingdings" panose="05000000000000000000" pitchFamily="2" charset="2"/>
              </a:rPr>
              <a:t>() o </a:t>
            </a:r>
            <a:r>
              <a:rPr lang="es-ES" sz="1200" dirty="0" err="1">
                <a:latin typeface="Titillium Web" panose="00000500000000000000" pitchFamily="2" charset="0"/>
                <a:sym typeface="Wingdings" panose="05000000000000000000" pitchFamily="2" charset="2"/>
              </a:rPr>
              <a:t>commit</a:t>
            </a:r>
            <a:r>
              <a:rPr lang="es-ES" sz="1200" dirty="0">
                <a:latin typeface="Titillium Web" panose="00000500000000000000" pitchFamily="2" charset="0"/>
                <a:sym typeface="Wingdings" panose="05000000000000000000" pitchFamily="2" charset="2"/>
              </a:rPr>
              <a:t>() no se realizará la transacción.</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2FCE197C-C43D-45D5-C5CD-1ABF98A8950B}"/>
              </a:ext>
            </a:extLst>
          </p:cNvPr>
          <p:cNvPicPr>
            <a:picLocks noChangeAspect="1"/>
          </p:cNvPicPr>
          <p:nvPr/>
        </p:nvPicPr>
        <p:blipFill>
          <a:blip r:embed="rId5"/>
          <a:stretch>
            <a:fillRect/>
          </a:stretch>
        </p:blipFill>
        <p:spPr>
          <a:xfrm>
            <a:off x="7885568" y="650789"/>
            <a:ext cx="2528313" cy="1729366"/>
          </a:xfrm>
          <a:prstGeom prst="rect">
            <a:avLst/>
          </a:prstGeom>
        </p:spPr>
      </p:pic>
    </p:spTree>
    <p:extLst>
      <p:ext uri="{BB962C8B-B14F-4D97-AF65-F5344CB8AC3E}">
        <p14:creationId xmlns:p14="http://schemas.microsoft.com/office/powerpoint/2010/main" val="1304614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333927" y="1154162"/>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914096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solidFill>
                  <a:srgbClr val="FF0000"/>
                </a:solidFill>
                <a:latin typeface="Titillium Web" panose="00000500000000000000" pitchFamily="2" charset="0"/>
                <a:sym typeface="Wingdings" panose="05000000000000000000" pitchFamily="2" charset="2"/>
              </a:rPr>
              <a:t>Posibles Errores</a:t>
            </a:r>
          </a:p>
          <a:p>
            <a:pPr lvl="4"/>
            <a:endParaRPr lang="es-ES" sz="1200" dirty="0">
              <a:solidFill>
                <a:srgbClr val="FF0000"/>
              </a:solidFill>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Al añadir un nuevo proyecto es posible que nos de un problema de Circular </a:t>
            </a:r>
            <a:r>
              <a:rPr lang="es-ES" sz="1200" dirty="0" err="1">
                <a:latin typeface="Titillium Web" panose="00000500000000000000" pitchFamily="2" charset="0"/>
                <a:sym typeface="Wingdings" panose="05000000000000000000" pitchFamily="2" charset="2"/>
              </a:rPr>
              <a:t>Path</a:t>
            </a:r>
            <a:r>
              <a:rPr lang="es-ES" sz="1200" dirty="0">
                <a:latin typeface="Titillium Web" panose="00000500000000000000" pitchFamily="2" charset="0"/>
                <a:sym typeface="Wingdings" panose="05000000000000000000" pitchFamily="2" charset="2"/>
              </a:rPr>
              <a:t> cuando usemos los métodos de carga de las vistas. Para resolver el problema:</a:t>
            </a:r>
          </a:p>
          <a:p>
            <a:r>
              <a:rPr lang="es-ES" sz="1200" dirty="0">
                <a:latin typeface="Titillium Web" panose="00000500000000000000" pitchFamily="2" charset="0"/>
                <a:sym typeface="Wingdings" panose="05000000000000000000" pitchFamily="2" charset="2"/>
              </a:rPr>
              <a:t>	</a:t>
            </a:r>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org.springframework.boot</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groupId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r>
              <a:rPr lang="es-ES" sz="1200" b="0" dirty="0" err="1">
                <a:solidFill>
                  <a:srgbClr val="839496"/>
                </a:solidFill>
                <a:effectLst/>
                <a:latin typeface="Consolas" panose="020B0609020204030204" pitchFamily="49" charset="0"/>
              </a:rPr>
              <a:t>spring</a:t>
            </a:r>
            <a:r>
              <a:rPr lang="es-ES" sz="1200" b="0" dirty="0">
                <a:solidFill>
                  <a:srgbClr val="839496"/>
                </a:solidFill>
                <a:effectLst/>
                <a:latin typeface="Consolas" panose="020B0609020204030204" pitchFamily="49" charset="0"/>
              </a:rPr>
              <a:t>-</a:t>
            </a:r>
            <a:r>
              <a:rPr lang="es-ES" sz="1200" b="0" dirty="0" err="1">
                <a:solidFill>
                  <a:srgbClr val="839496"/>
                </a:solidFill>
                <a:effectLst/>
                <a:latin typeface="Consolas" panose="020B0609020204030204" pitchFamily="49" charset="0"/>
              </a:rPr>
              <a:t>boot</a:t>
            </a:r>
            <a:r>
              <a:rPr lang="es-ES" sz="1200" b="0" dirty="0">
                <a:solidFill>
                  <a:srgbClr val="839496"/>
                </a:solidFill>
                <a:effectLst/>
                <a:latin typeface="Consolas" panose="020B0609020204030204" pitchFamily="49" charset="0"/>
              </a:rPr>
              <a:t>-starter-</a:t>
            </a:r>
            <a:r>
              <a:rPr lang="es-ES" sz="1200" b="0" dirty="0" err="1">
                <a:solidFill>
                  <a:srgbClr val="839496"/>
                </a:solidFill>
                <a:effectLst/>
                <a:latin typeface="Consolas" panose="020B0609020204030204" pitchFamily="49" charset="0"/>
              </a:rPr>
              <a:t>thymeleaf</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artifactId</a:t>
            </a:r>
            <a:r>
              <a:rPr lang="es-ES" sz="1200" b="0" dirty="0">
                <a:solidFill>
                  <a:srgbClr val="586E75"/>
                </a:solidFill>
                <a:effectLst/>
                <a:latin typeface="Consolas" panose="020B0609020204030204" pitchFamily="49" charset="0"/>
              </a:rPr>
              <a:t>&gt;</a:t>
            </a:r>
            <a:endParaRPr lang="es-ES" sz="1200" b="0" dirty="0">
              <a:solidFill>
                <a:srgbClr val="839496"/>
              </a:solidFill>
              <a:effectLst/>
              <a:latin typeface="Consolas" panose="020B0609020204030204" pitchFamily="49" charset="0"/>
            </a:endParaRPr>
          </a:p>
          <a:p>
            <a:r>
              <a:rPr lang="es-ES" sz="1200" b="0" dirty="0">
                <a:solidFill>
                  <a:srgbClr val="839496"/>
                </a:solidFill>
                <a:effectLst/>
                <a:latin typeface="Consolas" panose="020B0609020204030204" pitchFamily="49" charset="0"/>
              </a:rPr>
              <a:t>    					</a:t>
            </a:r>
            <a:r>
              <a:rPr lang="es-ES" sz="1200" b="0" dirty="0">
                <a:solidFill>
                  <a:srgbClr val="586E75"/>
                </a:solidFill>
                <a:effectLst/>
                <a:latin typeface="Consolas" panose="020B0609020204030204" pitchFamily="49" charset="0"/>
              </a:rPr>
              <a:t>&lt;/</a:t>
            </a:r>
            <a:r>
              <a:rPr lang="es-ES" sz="1200" b="0" dirty="0" err="1">
                <a:solidFill>
                  <a:srgbClr val="268BD2"/>
                </a:solidFill>
                <a:effectLst/>
                <a:latin typeface="Consolas" panose="020B0609020204030204" pitchFamily="49" charset="0"/>
              </a:rPr>
              <a:t>dependency</a:t>
            </a:r>
            <a:r>
              <a:rPr lang="es-ES" sz="1200" b="0" dirty="0">
                <a:solidFill>
                  <a:srgbClr val="586E75"/>
                </a:solidFill>
                <a:effectLst/>
                <a:latin typeface="Consolas" panose="020B0609020204030204" pitchFamily="49" charset="0"/>
              </a:rPr>
              <a:t>&gt;</a:t>
            </a:r>
          </a:p>
          <a:p>
            <a:endParaRPr lang="es-ES" sz="1200" b="0" dirty="0">
              <a:solidFill>
                <a:srgbClr val="839496"/>
              </a:solidFill>
              <a:effectLst/>
              <a:latin typeface="Consolas" panose="020B0609020204030204" pitchFamily="49" charset="0"/>
            </a:endParaRPr>
          </a:p>
          <a:p>
            <a:pPr lvl="4"/>
            <a:r>
              <a:rPr lang="es-ES" sz="1200" dirty="0">
                <a:latin typeface="Titillium Web" panose="00000500000000000000" pitchFamily="2" charset="0"/>
                <a:sym typeface="Wingdings" panose="05000000000000000000" pitchFamily="2" charset="2"/>
              </a:rPr>
              <a:t>Acordaros de añadir la dependencia de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2FCE197C-C43D-45D5-C5CD-1ABF98A8950B}"/>
              </a:ext>
            </a:extLst>
          </p:cNvPr>
          <p:cNvPicPr>
            <a:picLocks noChangeAspect="1"/>
          </p:cNvPicPr>
          <p:nvPr/>
        </p:nvPicPr>
        <p:blipFill>
          <a:blip r:embed="rId5"/>
          <a:stretch>
            <a:fillRect/>
          </a:stretch>
        </p:blipFill>
        <p:spPr>
          <a:xfrm>
            <a:off x="7885568" y="650789"/>
            <a:ext cx="2528313" cy="1729366"/>
          </a:xfrm>
          <a:prstGeom prst="rect">
            <a:avLst/>
          </a:prstGeom>
        </p:spPr>
      </p:pic>
    </p:spTree>
    <p:extLst>
      <p:ext uri="{BB962C8B-B14F-4D97-AF65-F5344CB8AC3E}">
        <p14:creationId xmlns:p14="http://schemas.microsoft.com/office/powerpoint/2010/main" val="1832539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importante al trabajar con JPA que tengamos las interfaces que hemos definido en el proceso con los DAO inyectadas en nuestro controlador para poder trabajar desde el propio controlador con los datos tanto para mostrarlos a la vista, o por si tuviéramos que enviarlo mediante </a:t>
            </a:r>
            <a:r>
              <a:rPr lang="es-ES" sz="1200" dirty="0" err="1">
                <a:latin typeface="Titillium Web" panose="00000500000000000000" pitchFamily="2" charset="0"/>
                <a:sym typeface="Wingdings" panose="05000000000000000000" pitchFamily="2" charset="2"/>
              </a:rPr>
              <a:t>httpResponse</a:t>
            </a:r>
            <a:r>
              <a:rPr lang="es-ES" sz="1200" dirty="0">
                <a:latin typeface="Titillium Web" panose="00000500000000000000" pitchFamily="2" charset="0"/>
                <a:sym typeface="Wingdings" panose="05000000000000000000" pitchFamily="2" charset="2"/>
              </a:rPr>
              <a:t>(REST)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Recordemos los métodos:</a:t>
            </a: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GetMapping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PostMapping</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446BC101-D47B-DF17-FC9E-C67A83C8A956}"/>
              </a:ext>
            </a:extLst>
          </p:cNvPr>
          <p:cNvPicPr>
            <a:picLocks noChangeAspect="1"/>
          </p:cNvPicPr>
          <p:nvPr/>
        </p:nvPicPr>
        <p:blipFill>
          <a:blip r:embed="rId5"/>
          <a:stretch>
            <a:fillRect/>
          </a:stretch>
        </p:blipFill>
        <p:spPr>
          <a:xfrm>
            <a:off x="6587607" y="1065878"/>
            <a:ext cx="4267796" cy="1362265"/>
          </a:xfrm>
          <a:prstGeom prst="rect">
            <a:avLst/>
          </a:prstGeom>
        </p:spPr>
      </p:pic>
    </p:spTree>
    <p:extLst>
      <p:ext uri="{BB962C8B-B14F-4D97-AF65-F5344CB8AC3E}">
        <p14:creationId xmlns:p14="http://schemas.microsoft.com/office/powerpoint/2010/main" val="1288307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r>
              <a:rPr lang="es-ES" sz="1200" dirty="0">
                <a:latin typeface="Titillium Web" panose="00000500000000000000" pitchFamily="2" charset="0"/>
                <a:sym typeface="Wingdings" panose="05000000000000000000" pitchFamily="2" charset="2"/>
              </a:rPr>
              <a:t>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GetMapping</a:t>
            </a:r>
            <a:r>
              <a:rPr lang="es-ES" sz="1200" dirty="0">
                <a:latin typeface="Titillium Web" panose="00000500000000000000" pitchFamily="2" charset="0"/>
                <a:sym typeface="Wingdings" panose="05000000000000000000" pitchFamily="2" charset="2"/>
              </a:rPr>
              <a:t>  Simplifica los diferentes métodos de Spring MVC y los @RequestMappings que haces se hacen un poco pesados.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 ejecutará cuando reciba una petición GET. En este caso se suele usar en MVC para la carga de las vistas.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D88375AA-6391-626B-09B3-561E3EB2F7DB}"/>
              </a:ext>
            </a:extLst>
          </p:cNvPr>
          <p:cNvPicPr>
            <a:picLocks noChangeAspect="1"/>
          </p:cNvPicPr>
          <p:nvPr/>
        </p:nvPicPr>
        <p:blipFill>
          <a:blip r:embed="rId5"/>
          <a:stretch>
            <a:fillRect/>
          </a:stretch>
        </p:blipFill>
        <p:spPr>
          <a:xfrm>
            <a:off x="8167336" y="753745"/>
            <a:ext cx="3131488" cy="1919299"/>
          </a:xfrm>
          <a:prstGeom prst="rect">
            <a:avLst/>
          </a:prstGeom>
        </p:spPr>
      </p:pic>
      <p:pic>
        <p:nvPicPr>
          <p:cNvPr id="14" name="Imagen 13">
            <a:extLst>
              <a:ext uri="{FF2B5EF4-FFF2-40B4-BE49-F238E27FC236}">
                <a16:creationId xmlns:a16="http://schemas.microsoft.com/office/drawing/2014/main" id="{ABF60240-B866-EB5D-0CEB-200493617427}"/>
              </a:ext>
            </a:extLst>
          </p:cNvPr>
          <p:cNvPicPr>
            <a:picLocks noChangeAspect="1"/>
          </p:cNvPicPr>
          <p:nvPr/>
        </p:nvPicPr>
        <p:blipFill>
          <a:blip r:embed="rId6"/>
          <a:stretch>
            <a:fillRect/>
          </a:stretch>
        </p:blipFill>
        <p:spPr>
          <a:xfrm>
            <a:off x="1081797" y="3836261"/>
            <a:ext cx="4332884" cy="1342044"/>
          </a:xfrm>
          <a:prstGeom prst="rect">
            <a:avLst/>
          </a:prstGeom>
        </p:spPr>
      </p:pic>
      <p:pic>
        <p:nvPicPr>
          <p:cNvPr id="16" name="Imagen 15">
            <a:extLst>
              <a:ext uri="{FF2B5EF4-FFF2-40B4-BE49-F238E27FC236}">
                <a16:creationId xmlns:a16="http://schemas.microsoft.com/office/drawing/2014/main" id="{209B15A2-49E2-B0D2-9056-DCB65FA44F07}"/>
              </a:ext>
            </a:extLst>
          </p:cNvPr>
          <p:cNvPicPr>
            <a:picLocks noChangeAspect="1"/>
          </p:cNvPicPr>
          <p:nvPr/>
        </p:nvPicPr>
        <p:blipFill>
          <a:blip r:embed="rId7"/>
          <a:stretch>
            <a:fillRect/>
          </a:stretch>
        </p:blipFill>
        <p:spPr>
          <a:xfrm>
            <a:off x="6554123" y="5437472"/>
            <a:ext cx="3467271" cy="1333566"/>
          </a:xfrm>
          <a:prstGeom prst="rect">
            <a:avLst/>
          </a:prstGeom>
        </p:spPr>
      </p:pic>
      <p:pic>
        <p:nvPicPr>
          <p:cNvPr id="18" name="Imagen 17">
            <a:extLst>
              <a:ext uri="{FF2B5EF4-FFF2-40B4-BE49-F238E27FC236}">
                <a16:creationId xmlns:a16="http://schemas.microsoft.com/office/drawing/2014/main" id="{0186872F-1321-FE36-DBAC-AEAD6BC6605B}"/>
              </a:ext>
            </a:extLst>
          </p:cNvPr>
          <p:cNvPicPr>
            <a:picLocks noChangeAspect="1"/>
          </p:cNvPicPr>
          <p:nvPr/>
        </p:nvPicPr>
        <p:blipFill>
          <a:blip r:embed="rId8"/>
          <a:stretch>
            <a:fillRect/>
          </a:stretch>
        </p:blipFill>
        <p:spPr>
          <a:xfrm>
            <a:off x="5621774" y="3836261"/>
            <a:ext cx="4648849" cy="1114581"/>
          </a:xfrm>
          <a:prstGeom prst="rect">
            <a:avLst/>
          </a:prstGeom>
        </p:spPr>
      </p:pic>
    </p:spTree>
    <p:extLst>
      <p:ext uri="{BB962C8B-B14F-4D97-AF65-F5344CB8AC3E}">
        <p14:creationId xmlns:p14="http://schemas.microsoft.com/office/powerpoint/2010/main" val="3837377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1006429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PostMapping</a:t>
            </a:r>
            <a:r>
              <a:rPr lang="es-ES" sz="1200" dirty="0">
                <a:latin typeface="Titillium Web" panose="00000500000000000000" pitchFamily="2" charset="0"/>
                <a:sym typeface="Wingdings" panose="05000000000000000000" pitchFamily="2" charset="2"/>
              </a:rPr>
              <a:t> Se ejecutará el método cuando se reciba una petición POST Inserción de datos o creación de algún tipo de objeto.     </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Además disponemos de:</a:t>
            </a:r>
          </a:p>
          <a:p>
            <a:pPr lvl="4"/>
            <a:endParaRPr lang="es-ES" sz="1200" dirty="0">
              <a:latin typeface="Titillium Web" panose="00000500000000000000" pitchFamily="2" charset="0"/>
              <a:sym typeface="Wingdings" panose="05000000000000000000" pitchFamily="2" charset="2"/>
            </a:endParaRPr>
          </a:p>
          <a:p>
            <a:pPr lvl="4"/>
            <a:r>
              <a:rPr lang="es-ES" sz="1200" dirty="0" err="1">
                <a:latin typeface="Titillium Web" panose="00000500000000000000" pitchFamily="2" charset="0"/>
                <a:sym typeface="Wingdings" panose="05000000000000000000" pitchFamily="2" charset="2"/>
              </a:rPr>
              <a:t>PutMapping</a:t>
            </a:r>
            <a:r>
              <a:rPr lang="es-ES" sz="1200" dirty="0">
                <a:latin typeface="Titillium Web" panose="00000500000000000000" pitchFamily="2" charset="0"/>
                <a:sym typeface="Wingdings" panose="05000000000000000000" pitchFamily="2" charset="2"/>
              </a:rPr>
              <a:t> Se ejecutará el método cuando se reciba una petición PUT. </a:t>
            </a:r>
            <a:r>
              <a:rPr lang="es-ES" sz="1200" dirty="0" err="1">
                <a:latin typeface="Titillium Web" panose="00000500000000000000" pitchFamily="2" charset="0"/>
                <a:sym typeface="Wingdings" panose="05000000000000000000" pitchFamily="2" charset="2"/>
              </a:rPr>
              <a:t>Actualizacion</a:t>
            </a: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s-ES" sz="1200" dirty="0" err="1">
                <a:latin typeface="Titillium Web" panose="00000500000000000000" pitchFamily="2" charset="0"/>
                <a:sym typeface="Wingdings" panose="05000000000000000000" pitchFamily="2" charset="2"/>
              </a:rPr>
              <a:t>DeleteMapping</a:t>
            </a:r>
            <a:r>
              <a:rPr lang="es-ES" sz="1200" dirty="0">
                <a:latin typeface="Titillium Web" panose="00000500000000000000" pitchFamily="2" charset="0"/>
                <a:sym typeface="Wingdings" panose="05000000000000000000" pitchFamily="2" charset="2"/>
              </a:rPr>
              <a:t> Se ejecutará el método cuando se reciba una petición DELETE. Borrado</a:t>
            </a:r>
          </a:p>
          <a:p>
            <a:pPr lvl="4"/>
            <a:endParaRPr lang="es-ES" sz="1200" dirty="0">
              <a:latin typeface="Titillium Web" panose="00000500000000000000" pitchFamily="2" charset="0"/>
              <a:sym typeface="Wingdings" panose="05000000000000000000" pitchFamily="2" charset="2"/>
            </a:endParaRPr>
          </a:p>
          <a:p>
            <a:pPr lvl="4"/>
            <a:r>
              <a:rPr lang="es-ES" sz="1200" dirty="0" err="1">
                <a:latin typeface="Titillium Web" panose="00000500000000000000" pitchFamily="2" charset="0"/>
                <a:sym typeface="Wingdings" panose="05000000000000000000" pitchFamily="2" charset="2"/>
              </a:rPr>
              <a:t>PatchMapping</a:t>
            </a:r>
            <a:r>
              <a:rPr lang="es-ES" sz="1200" dirty="0">
                <a:latin typeface="Titillium Web" panose="00000500000000000000" pitchFamily="2" charset="0"/>
                <a:sym typeface="Wingdings" panose="05000000000000000000" pitchFamily="2" charset="2"/>
              </a:rPr>
              <a:t> Se ejecutará el método cuando se reciba una petición POST Inserción de datos o creación de algún tipo de objeto.     </a:t>
            </a: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D88375AA-6391-626B-09B3-561E3EB2F7DB}"/>
              </a:ext>
            </a:extLst>
          </p:cNvPr>
          <p:cNvPicPr>
            <a:picLocks noChangeAspect="1"/>
          </p:cNvPicPr>
          <p:nvPr/>
        </p:nvPicPr>
        <p:blipFill>
          <a:blip r:embed="rId5"/>
          <a:stretch>
            <a:fillRect/>
          </a:stretch>
        </p:blipFill>
        <p:spPr>
          <a:xfrm>
            <a:off x="7303569" y="819184"/>
            <a:ext cx="3948877" cy="2420279"/>
          </a:xfrm>
          <a:prstGeom prst="rect">
            <a:avLst/>
          </a:prstGeom>
        </p:spPr>
      </p:pic>
    </p:spTree>
    <p:extLst>
      <p:ext uri="{BB962C8B-B14F-4D97-AF65-F5344CB8AC3E}">
        <p14:creationId xmlns:p14="http://schemas.microsoft.com/office/powerpoint/2010/main" val="3664449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951029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Los métodos desde la vista se actuarán mediante el uso de </a:t>
            </a:r>
            <a:r>
              <a:rPr lang="es-ES" sz="1200" dirty="0" err="1">
                <a:latin typeface="Titillium Web" panose="00000500000000000000" pitchFamily="2" charset="0"/>
                <a:sym typeface="Wingdings" panose="05000000000000000000" pitchFamily="2" charset="2"/>
              </a:rPr>
              <a:t>Thymeleaf</a:t>
            </a: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n-US" sz="1200" dirty="0">
                <a:latin typeface="Titillium Web" panose="00000500000000000000" pitchFamily="2" charset="0"/>
              </a:rPr>
              <a:t>El </a:t>
            </a:r>
            <a:r>
              <a:rPr lang="en-US" sz="1200" dirty="0" err="1">
                <a:latin typeface="Titillium Web" panose="00000500000000000000" pitchFamily="2" charset="0"/>
              </a:rPr>
              <a:t>cual</a:t>
            </a:r>
            <a:r>
              <a:rPr lang="en-US" sz="1200" dirty="0">
                <a:latin typeface="Titillium Web" panose="00000500000000000000" pitchFamily="2" charset="0"/>
              </a:rPr>
              <a:t> se </a:t>
            </a:r>
            <a:r>
              <a:rPr lang="en-US" sz="1200" dirty="0" err="1">
                <a:latin typeface="Titillium Web" panose="00000500000000000000" pitchFamily="2" charset="0"/>
              </a:rPr>
              <a:t>puede</a:t>
            </a:r>
            <a:r>
              <a:rPr lang="en-US" sz="1200" dirty="0">
                <a:latin typeface="Titillium Web" panose="00000500000000000000" pitchFamily="2" charset="0"/>
              </a:rPr>
              <a:t> </a:t>
            </a:r>
            <a:r>
              <a:rPr lang="en-US" sz="1200" dirty="0" err="1">
                <a:latin typeface="Titillium Web" panose="00000500000000000000" pitchFamily="2" charset="0"/>
              </a:rPr>
              <a:t>incrustar</a:t>
            </a:r>
            <a:r>
              <a:rPr lang="en-US" sz="1200" dirty="0">
                <a:latin typeface="Titillium Web" panose="00000500000000000000" pitchFamily="2" charset="0"/>
              </a:rPr>
              <a:t> </a:t>
            </a:r>
            <a:r>
              <a:rPr lang="en-US" sz="1200" dirty="0" err="1">
                <a:latin typeface="Titillium Web" panose="00000500000000000000" pitchFamily="2" charset="0"/>
              </a:rPr>
              <a:t>en</a:t>
            </a:r>
            <a:r>
              <a:rPr lang="en-US" sz="1200" dirty="0">
                <a:latin typeface="Titillium Web" panose="00000500000000000000" pitchFamily="2" charset="0"/>
              </a:rPr>
              <a:t> </a:t>
            </a:r>
            <a:r>
              <a:rPr lang="en-US" sz="1200" dirty="0" err="1">
                <a:latin typeface="Titillium Web" panose="00000500000000000000" pitchFamily="2" charset="0"/>
              </a:rPr>
              <a:t>formularios</a:t>
            </a:r>
            <a:r>
              <a:rPr lang="en-US" sz="1200" dirty="0">
                <a:latin typeface="Titillium Web" panose="00000500000000000000" pitchFamily="2" charset="0"/>
              </a:rPr>
              <a:t>, </a:t>
            </a:r>
            <a:r>
              <a:rPr lang="en-US" sz="1200" dirty="0" err="1">
                <a:latin typeface="Titillium Web" panose="00000500000000000000" pitchFamily="2" charset="0"/>
              </a:rPr>
              <a:t>botones</a:t>
            </a:r>
            <a:r>
              <a:rPr lang="en-US" sz="1200" dirty="0">
                <a:latin typeface="Titillium Web" panose="00000500000000000000" pitchFamily="2" charset="0"/>
              </a:rPr>
              <a:t> </a:t>
            </a:r>
            <a:r>
              <a:rPr lang="en-US" sz="1200" dirty="0" err="1">
                <a:latin typeface="Titillium Web" panose="00000500000000000000" pitchFamily="2" charset="0"/>
              </a:rPr>
              <a:t>etc</a:t>
            </a:r>
            <a:r>
              <a:rPr lang="en-US" sz="1200" dirty="0">
                <a:latin typeface="Titillium Web" panose="00000500000000000000" pitchFamily="2" charset="0"/>
              </a:rPr>
              <a:t>…</a:t>
            </a:r>
          </a:p>
          <a:p>
            <a:pPr lvl="4"/>
            <a:endParaRPr lang="en-US" sz="1200" dirty="0">
              <a:latin typeface="Titillium Web" panose="00000500000000000000" pitchFamily="2" charset="0"/>
            </a:endParaRPr>
          </a:p>
          <a:p>
            <a:pPr lvl="4"/>
            <a:r>
              <a:rPr lang="en-US" sz="1200" dirty="0" err="1">
                <a:latin typeface="Titillium Web" panose="00000500000000000000" pitchFamily="2" charset="0"/>
              </a:rPr>
              <a:t>Esto</a:t>
            </a:r>
            <a:r>
              <a:rPr lang="en-US" sz="1200" dirty="0">
                <a:latin typeface="Titillium Web" panose="00000500000000000000" pitchFamily="2" charset="0"/>
              </a:rPr>
              <a:t> </a:t>
            </a:r>
            <a:r>
              <a:rPr lang="en-US" sz="1200" dirty="0" err="1">
                <a:latin typeface="Titillium Web" panose="00000500000000000000" pitchFamily="2" charset="0"/>
              </a:rPr>
              <a:t>nos</a:t>
            </a:r>
            <a:r>
              <a:rPr lang="en-US" sz="1200" dirty="0">
                <a:latin typeface="Titillium Web" panose="00000500000000000000" pitchFamily="2" charset="0"/>
              </a:rPr>
              <a:t> </a:t>
            </a:r>
            <a:r>
              <a:rPr lang="en-US" sz="1200" dirty="0" err="1">
                <a:latin typeface="Titillium Web" panose="00000500000000000000" pitchFamily="2" charset="0"/>
              </a:rPr>
              <a:t>permite</a:t>
            </a:r>
            <a:r>
              <a:rPr lang="en-US" sz="1200" dirty="0">
                <a:latin typeface="Titillium Web" panose="00000500000000000000" pitchFamily="2" charset="0"/>
              </a:rPr>
              <a:t> </a:t>
            </a:r>
            <a:r>
              <a:rPr lang="en-US" sz="1200" dirty="0" err="1">
                <a:latin typeface="Titillium Web" panose="00000500000000000000" pitchFamily="2" charset="0"/>
              </a:rPr>
              <a:t>el</a:t>
            </a:r>
            <a:r>
              <a:rPr lang="en-US" sz="1200" dirty="0">
                <a:latin typeface="Titillium Web" panose="00000500000000000000" pitchFamily="2" charset="0"/>
              </a:rPr>
              <a:t> </a:t>
            </a:r>
            <a:r>
              <a:rPr lang="en-US" sz="1200" dirty="0" err="1">
                <a:latin typeface="Titillium Web" panose="00000500000000000000" pitchFamily="2" charset="0"/>
              </a:rPr>
              <a:t>poder</a:t>
            </a:r>
            <a:r>
              <a:rPr lang="en-US" sz="1200" dirty="0">
                <a:latin typeface="Titillium Web" panose="00000500000000000000" pitchFamily="2" charset="0"/>
              </a:rPr>
              <a:t> </a:t>
            </a:r>
            <a:r>
              <a:rPr lang="en-US" sz="1200" dirty="0" err="1">
                <a:latin typeface="Titillium Web" panose="00000500000000000000" pitchFamily="2" charset="0"/>
              </a:rPr>
              <a:t>trabajar</a:t>
            </a:r>
            <a:r>
              <a:rPr lang="en-US" sz="1200" dirty="0">
                <a:latin typeface="Titillium Web" panose="00000500000000000000" pitchFamily="2" charset="0"/>
              </a:rPr>
              <a:t> de </a:t>
            </a:r>
            <a:r>
              <a:rPr lang="en-US" sz="1200" dirty="0" err="1">
                <a:latin typeface="Titillium Web" panose="00000500000000000000" pitchFamily="2" charset="0"/>
              </a:rPr>
              <a:t>manera</a:t>
            </a:r>
            <a:r>
              <a:rPr lang="en-US" sz="1200" dirty="0">
                <a:latin typeface="Titillium Web" panose="00000500000000000000" pitchFamily="2" charset="0"/>
              </a:rPr>
              <a:t> </a:t>
            </a:r>
            <a:r>
              <a:rPr lang="en-US" sz="1200" dirty="0" err="1">
                <a:latin typeface="Titillium Web" panose="00000500000000000000" pitchFamily="2" charset="0"/>
              </a:rPr>
              <a:t>correcta</a:t>
            </a:r>
            <a:r>
              <a:rPr lang="en-US" sz="1200" dirty="0">
                <a:latin typeface="Titillium Web" panose="00000500000000000000" pitchFamily="2" charset="0"/>
              </a:rPr>
              <a:t> con la application.</a:t>
            </a:r>
          </a:p>
          <a:p>
            <a:pPr lvl="4"/>
            <a:endParaRPr lang="en-US" sz="1200" dirty="0">
              <a:latin typeface="Titillium Web" panose="00000500000000000000" pitchFamily="2" charset="0"/>
            </a:endParaRPr>
          </a:p>
          <a:p>
            <a:pPr lvl="4"/>
            <a:r>
              <a:rPr lang="en-US" sz="1200" dirty="0" err="1">
                <a:latin typeface="Titillium Web" panose="00000500000000000000" pitchFamily="2" charset="0"/>
              </a:rPr>
              <a:t>th:action</a:t>
            </a:r>
            <a:r>
              <a:rPr lang="en-US" sz="1200" dirty="0">
                <a:latin typeface="Titillium Web" panose="00000500000000000000" pitchFamily="2" charset="0"/>
              </a:rPr>
              <a:t>="@{/login}" method="post"</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D88375AA-6391-626B-09B3-561E3EB2F7DB}"/>
              </a:ext>
            </a:extLst>
          </p:cNvPr>
          <p:cNvPicPr>
            <a:picLocks noChangeAspect="1"/>
          </p:cNvPicPr>
          <p:nvPr/>
        </p:nvPicPr>
        <p:blipFill>
          <a:blip r:embed="rId5"/>
          <a:stretch>
            <a:fillRect/>
          </a:stretch>
        </p:blipFill>
        <p:spPr>
          <a:xfrm>
            <a:off x="7303569" y="819184"/>
            <a:ext cx="3948877" cy="2420279"/>
          </a:xfrm>
          <a:prstGeom prst="rect">
            <a:avLst/>
          </a:prstGeom>
        </p:spPr>
      </p:pic>
    </p:spTree>
    <p:extLst>
      <p:ext uri="{BB962C8B-B14F-4D97-AF65-F5344CB8AC3E}">
        <p14:creationId xmlns:p14="http://schemas.microsoft.com/office/powerpoint/2010/main" val="2113956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914096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Otras etiquetas a usar:</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@Validated: Permite validar de manera automática los datos de entrada que llegan a un controlador, en este caso si lo ponemos delante de un objeto, nos validará si los campos son correctos, en caso contrario nos lo indicará por consola. </a:t>
            </a: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Binding</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Result</a:t>
            </a:r>
            <a:r>
              <a:rPr lang="es-ES" sz="1200" dirty="0">
                <a:latin typeface="Titillium Web" panose="00000500000000000000" pitchFamily="2" charset="0"/>
                <a:sym typeface="Wingdings" panose="05000000000000000000" pitchFamily="2" charset="2"/>
              </a:rPr>
              <a:t> Sirve para manejar los resultados de la validación de datos en formularios. Esta clase se utiliza junto con @Valid en métodos</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D88375AA-6391-626B-09B3-561E3EB2F7DB}"/>
              </a:ext>
            </a:extLst>
          </p:cNvPr>
          <p:cNvPicPr>
            <a:picLocks noChangeAspect="1"/>
          </p:cNvPicPr>
          <p:nvPr/>
        </p:nvPicPr>
        <p:blipFill>
          <a:blip r:embed="rId5"/>
          <a:stretch>
            <a:fillRect/>
          </a:stretch>
        </p:blipFill>
        <p:spPr>
          <a:xfrm>
            <a:off x="7303569" y="819184"/>
            <a:ext cx="3948877" cy="2420279"/>
          </a:xfrm>
          <a:prstGeom prst="rect">
            <a:avLst/>
          </a:prstGeom>
        </p:spPr>
      </p:pic>
      <p:pic>
        <p:nvPicPr>
          <p:cNvPr id="6" name="Imagen 5">
            <a:extLst>
              <a:ext uri="{FF2B5EF4-FFF2-40B4-BE49-F238E27FC236}">
                <a16:creationId xmlns:a16="http://schemas.microsoft.com/office/drawing/2014/main" id="{845C7D4F-512F-3844-2872-8B59FF0A03F1}"/>
              </a:ext>
            </a:extLst>
          </p:cNvPr>
          <p:cNvPicPr>
            <a:picLocks noChangeAspect="1"/>
          </p:cNvPicPr>
          <p:nvPr/>
        </p:nvPicPr>
        <p:blipFill>
          <a:blip r:embed="rId6"/>
          <a:stretch>
            <a:fillRect/>
          </a:stretch>
        </p:blipFill>
        <p:spPr>
          <a:xfrm>
            <a:off x="3007478" y="4838134"/>
            <a:ext cx="7154273" cy="676369"/>
          </a:xfrm>
          <a:prstGeom prst="rect">
            <a:avLst/>
          </a:prstGeom>
        </p:spPr>
      </p:pic>
    </p:spTree>
    <p:extLst>
      <p:ext uri="{BB962C8B-B14F-4D97-AF65-F5344CB8AC3E}">
        <p14:creationId xmlns:p14="http://schemas.microsoft.com/office/powerpoint/2010/main" val="1534716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081797" y="1942259"/>
            <a:ext cx="9079954" cy="895629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Binding</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Result</a:t>
            </a:r>
            <a:r>
              <a:rPr lang="es-ES" sz="1200" dirty="0">
                <a:latin typeface="Titillium Web" panose="00000500000000000000" pitchFamily="2" charset="0"/>
                <a:sym typeface="Wingdings" panose="05000000000000000000" pitchFamily="2" charset="2"/>
              </a:rPr>
              <a:t> Sirve para manejar los resultados de la validación de datos en formularios. Esta clase se utiliza junto con @Valid en métodos</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Vemos un ejemplo: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Añadir esta sentencia en un input del formulario. Y ejecutarlo.</a:t>
            </a:r>
          </a:p>
          <a:p>
            <a:pPr lvl="3"/>
            <a:r>
              <a:rPr lang="es-ES" sz="1200" b="0" dirty="0" err="1">
                <a:solidFill>
                  <a:srgbClr val="93A1A1"/>
                </a:solidFill>
                <a:effectLst/>
                <a:latin typeface="Consolas" panose="020B0609020204030204" pitchFamily="49" charset="0"/>
              </a:rPr>
              <a:t>th:errorclass</a:t>
            </a:r>
            <a:r>
              <a:rPr lang="es-ES" sz="1200" b="0" dirty="0">
                <a:solidFill>
                  <a:srgbClr val="839496"/>
                </a:solidFill>
                <a:effectLst/>
                <a:latin typeface="Consolas" panose="020B0609020204030204" pitchFamily="49" charset="0"/>
              </a:rPr>
              <a:t>=</a:t>
            </a:r>
            <a:r>
              <a:rPr lang="es-ES" sz="1200" b="0" dirty="0">
                <a:solidFill>
                  <a:srgbClr val="2AA198"/>
                </a:solidFill>
                <a:effectLst/>
                <a:latin typeface="Consolas" panose="020B0609020204030204" pitchFamily="49" charset="0"/>
              </a:rPr>
              <a:t>"'</a:t>
            </a:r>
            <a:r>
              <a:rPr lang="es-ES" sz="1200" b="0" dirty="0" err="1">
                <a:solidFill>
                  <a:srgbClr val="2AA198"/>
                </a:solidFill>
                <a:effectLst/>
                <a:latin typeface="Consolas" panose="020B0609020204030204" pitchFamily="49" charset="0"/>
              </a:rPr>
              <a:t>form</a:t>
            </a:r>
            <a:r>
              <a:rPr lang="es-ES" sz="1200" b="0" dirty="0">
                <a:solidFill>
                  <a:srgbClr val="2AA198"/>
                </a:solidFill>
                <a:effectLst/>
                <a:latin typeface="Consolas" panose="020B0609020204030204" pitchFamily="49" charset="0"/>
              </a:rPr>
              <a:t>-control </a:t>
            </a:r>
            <a:r>
              <a:rPr lang="es-ES" sz="1200" b="0" dirty="0" err="1">
                <a:solidFill>
                  <a:srgbClr val="2AA198"/>
                </a:solidFill>
                <a:effectLst/>
                <a:latin typeface="Consolas" panose="020B0609020204030204" pitchFamily="49" charset="0"/>
              </a:rPr>
              <a:t>alert-danger</a:t>
            </a:r>
            <a:r>
              <a:rPr lang="es-ES" sz="1200" b="0" dirty="0">
                <a:solidFill>
                  <a:srgbClr val="2AA198"/>
                </a:solidFill>
                <a:effectLst/>
                <a:latin typeface="Consolas" panose="020B0609020204030204" pitchFamily="49" charset="0"/>
              </a:rPr>
              <a:t>'</a:t>
            </a:r>
            <a:endParaRPr lang="es-ES" sz="1200" b="0" dirty="0">
              <a:solidFill>
                <a:srgbClr val="839496"/>
              </a:solidFill>
              <a:effectLst/>
              <a:latin typeface="Consolas" panose="020B0609020204030204" pitchFamily="49" charset="0"/>
            </a:endParaRP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a:t>
            </a:r>
          </a:p>
          <a:p>
            <a:pPr lvl="3"/>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2" name="Imagen 11">
            <a:extLst>
              <a:ext uri="{FF2B5EF4-FFF2-40B4-BE49-F238E27FC236}">
                <a16:creationId xmlns:a16="http://schemas.microsoft.com/office/drawing/2014/main" id="{D88375AA-6391-626B-09B3-561E3EB2F7DB}"/>
              </a:ext>
            </a:extLst>
          </p:cNvPr>
          <p:cNvPicPr>
            <a:picLocks noChangeAspect="1"/>
          </p:cNvPicPr>
          <p:nvPr/>
        </p:nvPicPr>
        <p:blipFill>
          <a:blip r:embed="rId5"/>
          <a:stretch>
            <a:fillRect/>
          </a:stretch>
        </p:blipFill>
        <p:spPr>
          <a:xfrm>
            <a:off x="7303569" y="819184"/>
            <a:ext cx="3948877" cy="2420279"/>
          </a:xfrm>
          <a:prstGeom prst="rect">
            <a:avLst/>
          </a:prstGeom>
        </p:spPr>
      </p:pic>
    </p:spTree>
    <p:extLst>
      <p:ext uri="{BB962C8B-B14F-4D97-AF65-F5344CB8AC3E}">
        <p14:creationId xmlns:p14="http://schemas.microsoft.com/office/powerpoint/2010/main" val="401613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métodos tradicionales. </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2FE0324-8402-0C1F-07E4-260619AAAB7C}"/>
              </a:ext>
            </a:extLst>
          </p:cNvPr>
          <p:cNvPicPr>
            <a:picLocks noChangeAspect="1"/>
          </p:cNvPicPr>
          <p:nvPr/>
        </p:nvPicPr>
        <p:blipFill>
          <a:blip r:embed="rId5"/>
          <a:stretch>
            <a:fillRect/>
          </a:stretch>
        </p:blipFill>
        <p:spPr>
          <a:xfrm>
            <a:off x="3384444" y="5262959"/>
            <a:ext cx="6020640" cy="962159"/>
          </a:xfrm>
          <a:prstGeom prst="rect">
            <a:avLst/>
          </a:prstGeom>
        </p:spPr>
      </p:pic>
    </p:spTree>
    <p:extLst>
      <p:ext uri="{BB962C8B-B14F-4D97-AF65-F5344CB8AC3E}">
        <p14:creationId xmlns:p14="http://schemas.microsoft.com/office/powerpoint/2010/main" val="1072083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35548" y="819184"/>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DemoMVCIDEM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439001" y="1771472"/>
            <a:ext cx="9079954" cy="978729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4: </a:t>
            </a:r>
            <a:r>
              <a:rPr lang="es-ES" sz="1200" dirty="0" err="1">
                <a:latin typeface="Titillium Web" panose="00000500000000000000" pitchFamily="2" charset="0"/>
                <a:sym typeface="Wingdings" panose="05000000000000000000" pitchFamily="2" charset="2"/>
              </a:rPr>
              <a:t>DemoMVCIDEM</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@Entity</a:t>
            </a:r>
          </a:p>
          <a:p>
            <a:pPr lvl="2"/>
            <a:endParaRPr lang="es-ES" sz="1200" dirty="0">
              <a:latin typeface="Titillium Web" panose="00000500000000000000" pitchFamily="2" charset="0"/>
              <a:sym typeface="Wingdings" panose="05000000000000000000" pitchFamily="2" charset="2"/>
            </a:endParaRPr>
          </a:p>
          <a:p>
            <a:pPr lvl="2"/>
            <a:r>
              <a:rPr lang="es-ES" sz="1200" dirty="0">
                <a:latin typeface="Titillium Web" panose="00000500000000000000" pitchFamily="2" charset="0"/>
                <a:sym typeface="Wingdings" panose="05000000000000000000" pitchFamily="2" charset="2"/>
              </a:rPr>
              <a:t>Necesario la dependencia de Validación Spring para la validación de Campos.</a:t>
            </a:r>
          </a:p>
          <a:p>
            <a:r>
              <a:rPr lang="es-ES" sz="1200" b="0" dirty="0">
                <a:solidFill>
                  <a:srgbClr val="839496"/>
                </a:solidFill>
                <a:effectLst/>
                <a:latin typeface="Consolas" panose="020B0609020204030204" pitchFamily="49" charset="0"/>
              </a:rPr>
              <a:t>        </a:t>
            </a:r>
          </a:p>
          <a:p>
            <a:r>
              <a:rPr lang="es-ES" sz="1200" dirty="0">
                <a:solidFill>
                  <a:srgbClr val="839496"/>
                </a:solidFill>
                <a:latin typeface="Consolas" panose="020B0609020204030204" pitchFamily="49" charset="0"/>
              </a:rPr>
              <a:t>	</a:t>
            </a:r>
            <a:r>
              <a:rPr lang="es-ES" sz="1000" dirty="0">
                <a:solidFill>
                  <a:srgbClr val="839496"/>
                </a:solidFill>
                <a:latin typeface="Consolas" panose="020B0609020204030204" pitchFamily="49" charset="0"/>
              </a:rPr>
              <a:t>  </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dependency</a:t>
            </a:r>
            <a:r>
              <a:rPr lang="es-ES" sz="1000" b="0" dirty="0">
                <a:solidFill>
                  <a:srgbClr val="586E75"/>
                </a:solidFill>
                <a:effectLst/>
                <a:latin typeface="Consolas" panose="020B0609020204030204" pitchFamily="49" charset="0"/>
              </a:rPr>
              <a:t>&gt;</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groupId</a:t>
            </a:r>
            <a:r>
              <a:rPr lang="es-ES" sz="1000" b="0" dirty="0">
                <a:solidFill>
                  <a:srgbClr val="586E75"/>
                </a:solidFill>
                <a:effectLst/>
                <a:latin typeface="Consolas" panose="020B0609020204030204" pitchFamily="49" charset="0"/>
              </a:rPr>
              <a:t>&gt;</a:t>
            </a:r>
            <a:r>
              <a:rPr lang="es-ES" sz="1000" b="0" dirty="0" err="1">
                <a:solidFill>
                  <a:srgbClr val="839496"/>
                </a:solidFill>
                <a:effectLst/>
                <a:latin typeface="Consolas" panose="020B0609020204030204" pitchFamily="49" charset="0"/>
              </a:rPr>
              <a:t>org.springframework.boot</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groupId</a:t>
            </a:r>
            <a:r>
              <a:rPr lang="es-ES" sz="1000" b="0" dirty="0">
                <a:solidFill>
                  <a:srgbClr val="586E75"/>
                </a:solidFill>
                <a:effectLst/>
                <a:latin typeface="Consolas" panose="020B0609020204030204" pitchFamily="49" charset="0"/>
              </a:rPr>
              <a:t>&gt;</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artifactId</a:t>
            </a:r>
            <a:r>
              <a:rPr lang="es-ES" sz="1000" b="0" dirty="0">
                <a:solidFill>
                  <a:srgbClr val="586E75"/>
                </a:solidFill>
                <a:effectLst/>
                <a:latin typeface="Consolas" panose="020B0609020204030204" pitchFamily="49" charset="0"/>
              </a:rPr>
              <a:t>&gt;</a:t>
            </a:r>
            <a:r>
              <a:rPr lang="es-ES" sz="1000" b="0" dirty="0" err="1">
                <a:solidFill>
                  <a:srgbClr val="839496"/>
                </a:solidFill>
                <a:effectLst/>
                <a:latin typeface="Consolas" panose="020B0609020204030204" pitchFamily="49" charset="0"/>
              </a:rPr>
              <a:t>spring</a:t>
            </a:r>
            <a:r>
              <a:rPr lang="es-ES" sz="1000" b="0" dirty="0">
                <a:solidFill>
                  <a:srgbClr val="839496"/>
                </a:solidFill>
                <a:effectLst/>
                <a:latin typeface="Consolas" panose="020B0609020204030204" pitchFamily="49" charset="0"/>
              </a:rPr>
              <a:t>-</a:t>
            </a:r>
            <a:r>
              <a:rPr lang="es-ES" sz="1000" b="0" dirty="0" err="1">
                <a:solidFill>
                  <a:srgbClr val="839496"/>
                </a:solidFill>
                <a:effectLst/>
                <a:latin typeface="Consolas" panose="020B0609020204030204" pitchFamily="49" charset="0"/>
              </a:rPr>
              <a:t>boot</a:t>
            </a:r>
            <a:r>
              <a:rPr lang="es-ES" sz="1000" b="0" dirty="0">
                <a:solidFill>
                  <a:srgbClr val="839496"/>
                </a:solidFill>
                <a:effectLst/>
                <a:latin typeface="Consolas" panose="020B0609020204030204" pitchFamily="49" charset="0"/>
              </a:rPr>
              <a:t>-starter-</a:t>
            </a:r>
            <a:r>
              <a:rPr lang="es-ES" sz="1000" b="0" dirty="0" err="1">
                <a:solidFill>
                  <a:srgbClr val="839496"/>
                </a:solidFill>
                <a:effectLst/>
                <a:latin typeface="Consolas" panose="020B0609020204030204" pitchFamily="49" charset="0"/>
              </a:rPr>
              <a:t>validation</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artifactId</a:t>
            </a:r>
            <a:r>
              <a:rPr lang="es-ES" sz="1000" b="0" dirty="0">
                <a:solidFill>
                  <a:srgbClr val="586E75"/>
                </a:solidFill>
                <a:effectLst/>
                <a:latin typeface="Consolas" panose="020B0609020204030204" pitchFamily="49" charset="0"/>
              </a:rPr>
              <a:t>&gt;</a:t>
            </a:r>
            <a:endParaRPr lang="es-ES" sz="1000" b="0" dirty="0">
              <a:solidFill>
                <a:srgbClr val="839496"/>
              </a:solidFill>
              <a:effectLst/>
              <a:latin typeface="Consolas" panose="020B0609020204030204" pitchFamily="49" charset="0"/>
            </a:endParaRPr>
          </a:p>
          <a:p>
            <a:r>
              <a:rPr lang="es-ES" sz="1000" b="0" dirty="0">
                <a:solidFill>
                  <a:srgbClr val="839496"/>
                </a:solidFill>
                <a:effectLst/>
                <a:latin typeface="Consolas" panose="020B0609020204030204" pitchFamily="49" charset="0"/>
              </a:rPr>
              <a:t>        </a:t>
            </a:r>
            <a:r>
              <a:rPr lang="es-ES" sz="1000" b="0" dirty="0">
                <a:solidFill>
                  <a:srgbClr val="586E75"/>
                </a:solidFill>
                <a:effectLst/>
                <a:latin typeface="Consolas" panose="020B0609020204030204" pitchFamily="49" charset="0"/>
              </a:rPr>
              <a:t>&lt;/</a:t>
            </a:r>
            <a:r>
              <a:rPr lang="es-ES" sz="1000" b="0" dirty="0" err="1">
                <a:solidFill>
                  <a:srgbClr val="268BD2"/>
                </a:solidFill>
                <a:effectLst/>
                <a:latin typeface="Consolas" panose="020B0609020204030204" pitchFamily="49" charset="0"/>
              </a:rPr>
              <a:t>dependency</a:t>
            </a:r>
            <a:r>
              <a:rPr lang="es-ES" sz="1000" b="0" dirty="0">
                <a:solidFill>
                  <a:srgbClr val="586E75"/>
                </a:solidFill>
                <a:effectLst/>
                <a:latin typeface="Consolas" panose="020B0609020204030204" pitchFamily="49" charset="0"/>
              </a:rPr>
              <a:t>&gt;</a:t>
            </a:r>
            <a:endParaRPr lang="es-ES" sz="1000" b="0" dirty="0">
              <a:solidFill>
                <a:srgbClr val="839496"/>
              </a:solidFill>
              <a:effectLst/>
              <a:latin typeface="Consolas" panose="020B0609020204030204" pitchFamily="49" charset="0"/>
            </a:endParaRP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Anotaciones </a:t>
            </a:r>
            <a:r>
              <a:rPr lang="es-ES" sz="1200" dirty="0" err="1">
                <a:latin typeface="Titillium Web" panose="00000500000000000000" pitchFamily="2" charset="0"/>
                <a:sym typeface="Wingdings" panose="05000000000000000000" pitchFamily="2" charset="2"/>
              </a:rPr>
              <a:t>Entity</a:t>
            </a: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@Temporal</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@NotEmpty</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@Size</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@NotBlank</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@Min</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@Max</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@NotNull</a:t>
            </a:r>
          </a:p>
          <a:p>
            <a:pPr marL="2000250" lvl="4" indent="-171450">
              <a:buFont typeface="Arial" panose="020B0604020202020204" pitchFamily="34" charset="0"/>
              <a:buChar char="•"/>
            </a:pPr>
            <a:r>
              <a:rPr lang="es-ES" sz="1200" dirty="0">
                <a:latin typeface="Titillium Web" panose="00000500000000000000" pitchFamily="2" charset="0"/>
              </a:rPr>
              <a:t>@DateTimeFormat(pattern="yyyy-MM-dd")</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DC5578FF-35AA-39B8-055B-4744C64A2B1E}"/>
              </a:ext>
            </a:extLst>
          </p:cNvPr>
          <p:cNvPicPr>
            <a:picLocks noChangeAspect="1"/>
          </p:cNvPicPr>
          <p:nvPr/>
        </p:nvPicPr>
        <p:blipFill>
          <a:blip r:embed="rId5"/>
          <a:stretch>
            <a:fillRect/>
          </a:stretch>
        </p:blipFill>
        <p:spPr>
          <a:xfrm>
            <a:off x="6971168" y="1152994"/>
            <a:ext cx="4873188" cy="2854498"/>
          </a:xfrm>
          <a:prstGeom prst="rect">
            <a:avLst/>
          </a:prstGeom>
        </p:spPr>
      </p:pic>
    </p:spTree>
    <p:extLst>
      <p:ext uri="{BB962C8B-B14F-4D97-AF65-F5344CB8AC3E}">
        <p14:creationId xmlns:p14="http://schemas.microsoft.com/office/powerpoint/2010/main" val="179924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campos también podemos incluirlo:</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BDD7B0B-D456-1E57-1C62-DB247520F5A1}"/>
              </a:ext>
            </a:extLst>
          </p:cNvPr>
          <p:cNvPicPr>
            <a:picLocks noChangeAspect="1"/>
          </p:cNvPicPr>
          <p:nvPr/>
        </p:nvPicPr>
        <p:blipFill>
          <a:blip r:embed="rId5"/>
          <a:stretch>
            <a:fillRect/>
          </a:stretch>
        </p:blipFill>
        <p:spPr>
          <a:xfrm>
            <a:off x="6237838" y="4502756"/>
            <a:ext cx="3088232" cy="1435896"/>
          </a:xfrm>
          <a:prstGeom prst="rect">
            <a:avLst/>
          </a:prstGeom>
        </p:spPr>
      </p:pic>
    </p:spTree>
    <p:extLst>
      <p:ext uri="{BB962C8B-B14F-4D97-AF65-F5344CB8AC3E}">
        <p14:creationId xmlns:p14="http://schemas.microsoft.com/office/powerpoint/2010/main" val="65006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INYECCION DE DEPENDENCIAS</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INYECCION DE DEPENDENCIAS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el contenedor de </a:t>
            </a:r>
            <a:r>
              <a:rPr lang="es-ES" sz="1200" dirty="0" err="1">
                <a:latin typeface="Titillium Web" panose="00000500000000000000" pitchFamily="2" charset="0"/>
                <a:sym typeface="Wingdings" panose="05000000000000000000" pitchFamily="2" charset="2"/>
              </a:rPr>
              <a:t>IoC</a:t>
            </a:r>
            <a:r>
              <a:rPr lang="es-ES" sz="1200" dirty="0">
                <a:latin typeface="Titillium Web" panose="00000500000000000000" pitchFamily="2" charset="0"/>
                <a:sym typeface="Wingdings" panose="05000000000000000000" pitchFamily="2" charset="2"/>
              </a:rPr>
              <a:t> está representado por la interfaz </a:t>
            </a:r>
            <a:r>
              <a:rPr lang="es-ES" sz="1200" dirty="0" err="1">
                <a:latin typeface="Titillium Web" panose="00000500000000000000" pitchFamily="2" charset="0"/>
                <a:sym typeface="Wingdings" panose="05000000000000000000" pitchFamily="2" charset="2"/>
              </a:rPr>
              <a:t>ApplicationContext</a:t>
            </a:r>
            <a:r>
              <a:rPr lang="es-ES" sz="1200" dirty="0">
                <a:latin typeface="Titillium Web" panose="00000500000000000000" pitchFamily="2" charset="0"/>
                <a:sym typeface="Wingdings" panose="05000000000000000000" pitchFamily="2" charset="2"/>
              </a:rPr>
              <a:t>, la cual es la responsable de instanciar todos los objetos(</a:t>
            </a:r>
            <a:r>
              <a:rPr lang="es-ES" sz="1200" dirty="0" err="1">
                <a:latin typeface="Titillium Web" panose="00000500000000000000" pitchFamily="2" charset="0"/>
                <a:sym typeface="Wingdings" panose="05000000000000000000" pitchFamily="2" charset="2"/>
              </a:rPr>
              <a:t>Beans</a:t>
            </a:r>
            <a:r>
              <a:rPr lang="es-ES" sz="1200" dirty="0">
                <a:latin typeface="Titillium Web" panose="00000500000000000000" pitchFamily="2" charset="0"/>
                <a:sym typeface="Wingdings" panose="05000000000000000000" pitchFamily="2" charset="2"/>
              </a:rPr>
              <a:t>) y manejar su ciclo de vida. </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Toda inyección de dependencias se puede hacer a través de Campos,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o Constructores.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¿Cómo inyectamos la dependencia en Spring?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contexto de Spring @Autowired es la anotación que se utiliza para la inyección de dependencias. Esta anotación se emplea en clases para indicar que un campo, constructor, método o configuración se debe inyectar automáticamente por Spring. </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añadir @Autowired en:</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	En los campos también podemos incluirlo:</a:t>
            </a:r>
          </a:p>
          <a:p>
            <a:pPr lvl="3"/>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BDD7B0B-D456-1E57-1C62-DB247520F5A1}"/>
              </a:ext>
            </a:extLst>
          </p:cNvPr>
          <p:cNvPicPr>
            <a:picLocks noChangeAspect="1"/>
          </p:cNvPicPr>
          <p:nvPr/>
        </p:nvPicPr>
        <p:blipFill>
          <a:blip r:embed="rId5"/>
          <a:stretch>
            <a:fillRect/>
          </a:stretch>
        </p:blipFill>
        <p:spPr>
          <a:xfrm>
            <a:off x="6237838" y="4502756"/>
            <a:ext cx="3088232" cy="1435896"/>
          </a:xfrm>
          <a:prstGeom prst="rect">
            <a:avLst/>
          </a:prstGeom>
        </p:spPr>
      </p:pic>
    </p:spTree>
    <p:extLst>
      <p:ext uri="{BB962C8B-B14F-4D97-AF65-F5344CB8AC3E}">
        <p14:creationId xmlns:p14="http://schemas.microsoft.com/office/powerpoint/2010/main" val="277189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@Service</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de las anotaciones más habituales de Spring Framework.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servicio que habitualmente se conecta a varios repositorios y agrupa su funcionalidad.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Supongamos dos clases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(Lo veremos en las siguientes diapositivas) las cuales acceden a la base de datos.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Alumno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Curso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C3BCB225-436B-3A20-3962-D49CF43DC7F2}"/>
              </a:ext>
            </a:extLst>
          </p:cNvPr>
          <p:cNvPicPr>
            <a:picLocks noChangeAspect="1"/>
          </p:cNvPicPr>
          <p:nvPr/>
        </p:nvPicPr>
        <p:blipFill>
          <a:blip r:embed="rId5"/>
          <a:stretch>
            <a:fillRect/>
          </a:stretch>
        </p:blipFill>
        <p:spPr>
          <a:xfrm>
            <a:off x="4463357" y="3863159"/>
            <a:ext cx="3128541" cy="1862573"/>
          </a:xfrm>
          <a:prstGeom prst="rect">
            <a:avLst/>
          </a:prstGeom>
        </p:spPr>
      </p:pic>
    </p:spTree>
    <p:extLst>
      <p:ext uri="{BB962C8B-B14F-4D97-AF65-F5344CB8AC3E}">
        <p14:creationId xmlns:p14="http://schemas.microsoft.com/office/powerpoint/2010/main" val="225242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@Service</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 una de las anotaciones más habituales de Spring Framework.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Clase de servicio que habitualmente se conecta a varios repositorios y agrupa su funcionalidad. </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Supongamos dos clases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(Lo veremos en las siguientes diapositivas) las cuales acceden a la base de datos.</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Alumno</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Curso</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En este caso en mi clase @Service lo que haré será mediante ID( inyección de Dependencias) tener en mi servicio los métodos de las dos clases Alumno y Curso. Donde la clase de @Service aglutina las dos clases en una única clase inyectando las dependencias con @AutoWired.</a:t>
            </a:r>
          </a:p>
          <a:p>
            <a:pPr lvl="4"/>
            <a:endParaRPr lang="es-ES" sz="1200" dirty="0">
              <a:latin typeface="Titillium Web" panose="00000500000000000000" pitchFamily="2" charset="0"/>
              <a:sym typeface="Wingdings" panose="05000000000000000000" pitchFamily="2" charset="2"/>
            </a:endParaRPr>
          </a:p>
          <a:p>
            <a:pPr lvl="4"/>
            <a:r>
              <a:rPr lang="es-ES" sz="1200" dirty="0">
                <a:latin typeface="Titillium Web" panose="00000500000000000000" pitchFamily="2" charset="0"/>
                <a:sym typeface="Wingdings" panose="05000000000000000000" pitchFamily="2" charset="2"/>
              </a:rPr>
              <a:t>	</a:t>
            </a: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0F111E1B-C381-0383-F9A0-C556DC7276DC}"/>
              </a:ext>
            </a:extLst>
          </p:cNvPr>
          <p:cNvPicPr>
            <a:picLocks noChangeAspect="1"/>
          </p:cNvPicPr>
          <p:nvPr/>
        </p:nvPicPr>
        <p:blipFill>
          <a:blip r:embed="rId5"/>
          <a:stretch>
            <a:fillRect/>
          </a:stretch>
        </p:blipFill>
        <p:spPr>
          <a:xfrm>
            <a:off x="1253654" y="5149664"/>
            <a:ext cx="3410426" cy="1143160"/>
          </a:xfrm>
          <a:prstGeom prst="rect">
            <a:avLst/>
          </a:prstGeom>
        </p:spPr>
      </p:pic>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6"/>
          <a:stretch>
            <a:fillRect/>
          </a:stretch>
        </p:blipFill>
        <p:spPr>
          <a:xfrm>
            <a:off x="7340638" y="919348"/>
            <a:ext cx="3847606" cy="1451390"/>
          </a:xfrm>
          <a:prstGeom prst="rect">
            <a:avLst/>
          </a:prstGeom>
        </p:spPr>
      </p:pic>
      <p:pic>
        <p:nvPicPr>
          <p:cNvPr id="12" name="Imagen 11">
            <a:extLst>
              <a:ext uri="{FF2B5EF4-FFF2-40B4-BE49-F238E27FC236}">
                <a16:creationId xmlns:a16="http://schemas.microsoft.com/office/drawing/2014/main" id="{2B5D2621-ABB7-7A31-0CD5-DF67A888E480}"/>
              </a:ext>
            </a:extLst>
          </p:cNvPr>
          <p:cNvPicPr>
            <a:picLocks noChangeAspect="1"/>
          </p:cNvPicPr>
          <p:nvPr/>
        </p:nvPicPr>
        <p:blipFill>
          <a:blip r:embed="rId7"/>
          <a:stretch>
            <a:fillRect/>
          </a:stretch>
        </p:blipFill>
        <p:spPr>
          <a:xfrm>
            <a:off x="5287223" y="5149664"/>
            <a:ext cx="4746828" cy="1491860"/>
          </a:xfrm>
          <a:prstGeom prst="rect">
            <a:avLst/>
          </a:prstGeom>
        </p:spPr>
      </p:pic>
    </p:spTree>
    <p:extLst>
      <p:ext uri="{BB962C8B-B14F-4D97-AF65-F5344CB8AC3E}">
        <p14:creationId xmlns:p14="http://schemas.microsoft.com/office/powerpoint/2010/main" val="22458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1846659"/>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SERVICE</a:t>
            </a: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4: </a:t>
            </a:r>
            <a:r>
              <a:rPr lang="es-ES" sz="1800" dirty="0" err="1">
                <a:latin typeface="Titillium Web" panose="00000500000000000000" pitchFamily="2" charset="0"/>
                <a:sym typeface="Wingdings" panose="05000000000000000000" pitchFamily="2" charset="2"/>
              </a:rPr>
              <a:t>DemoMVCID</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08958" y="1960365"/>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SERVICE</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@Repository</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 La abstracción en un repositorio de Spring Data es reducir significativamente la cantidad de código necesario para implementar capas de acceso a datos para varios almacenes de persistencia.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Spring DAO está muy cerca del </a:t>
            </a:r>
            <a:r>
              <a:rPr lang="es-ES" sz="1200" dirty="0" err="1">
                <a:latin typeface="Titillium Web" panose="00000500000000000000" pitchFamily="2" charset="0"/>
                <a:sym typeface="Wingdings" panose="05000000000000000000" pitchFamily="2" charset="2"/>
              </a:rPr>
              <a:t>patron</a:t>
            </a:r>
            <a:r>
              <a:rPr lang="es-ES" sz="1200" dirty="0">
                <a:latin typeface="Titillium Web" panose="00000500000000000000" pitchFamily="2" charset="0"/>
                <a:sym typeface="Wingdings" panose="05000000000000000000" pitchFamily="2" charset="2"/>
              </a:rPr>
              <a:t> DAO donde las clases DAO son responsables de proporcionar operaciones CRUD en tablas de bases de datos. En cambio si utilizamos Spring Data, en este caso usar la interfaz Spring Data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También dispondríamos de JPA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Esta interfaz permite trabajar con la funcionalidad de </a:t>
            </a:r>
            <a:r>
              <a:rPr lang="es-ES" sz="1200" dirty="0" err="1">
                <a:latin typeface="Titillium Web" panose="00000500000000000000" pitchFamily="2" charset="0"/>
                <a:sym typeface="Wingdings" panose="05000000000000000000" pitchFamily="2" charset="2"/>
              </a:rPr>
              <a:t>Crud</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 la cual provee de funcionalidades de </a:t>
            </a:r>
          </a:p>
          <a:p>
            <a:pPr lvl="4"/>
            <a:r>
              <a:rPr lang="es-ES" sz="1200" dirty="0" err="1">
                <a:solidFill>
                  <a:srgbClr val="FF0000"/>
                </a:solidFill>
                <a:latin typeface="Titillium Web" panose="00000500000000000000" pitchFamily="2" charset="0"/>
                <a:sym typeface="Wingdings" panose="05000000000000000000" pitchFamily="2" charset="2"/>
              </a:rPr>
              <a:t>Create</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Read</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Update</a:t>
            </a:r>
            <a:r>
              <a:rPr lang="es-ES" sz="1200" dirty="0">
                <a:solidFill>
                  <a:srgbClr val="FF0000"/>
                </a:solidFill>
                <a:latin typeface="Titillium Web" panose="00000500000000000000" pitchFamily="2" charset="0"/>
                <a:sym typeface="Wingdings" panose="05000000000000000000" pitchFamily="2" charset="2"/>
              </a:rPr>
              <a:t>, </a:t>
            </a:r>
            <a:r>
              <a:rPr lang="es-ES" sz="1200" dirty="0" err="1">
                <a:solidFill>
                  <a:srgbClr val="FF0000"/>
                </a:solidFill>
                <a:latin typeface="Titillium Web" panose="00000500000000000000" pitchFamily="2" charset="0"/>
                <a:sym typeface="Wingdings" panose="05000000000000000000" pitchFamily="2" charset="2"/>
              </a:rPr>
              <a:t>Delete</a:t>
            </a:r>
            <a:r>
              <a:rPr lang="es-ES" sz="1200" dirty="0">
                <a:latin typeface="Titillium Web" panose="00000500000000000000" pitchFamily="2" charset="0"/>
                <a:sym typeface="Wingdings" panose="05000000000000000000" pitchFamily="2" charset="2"/>
              </a:rPr>
              <a:t> CRUD</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Save</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FindOne</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FindAll</a:t>
            </a:r>
            <a:endParaRPr lang="es-ES" sz="1200" dirty="0">
              <a:latin typeface="Titillium Web" panose="00000500000000000000" pitchFamily="2" charset="0"/>
              <a:sym typeface="Wingdings" panose="05000000000000000000" pitchFamily="2" charset="2"/>
            </a:endParaRPr>
          </a:p>
          <a:p>
            <a:pPr marL="2457450" lvl="5"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delete</a:t>
            </a: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 name="Imagen 9">
            <a:extLst>
              <a:ext uri="{FF2B5EF4-FFF2-40B4-BE49-F238E27FC236}">
                <a16:creationId xmlns:a16="http://schemas.microsoft.com/office/drawing/2014/main" id="{9CEA29EA-E50F-7D08-2ABB-63E80886DE96}"/>
              </a:ext>
            </a:extLst>
          </p:cNvPr>
          <p:cNvPicPr>
            <a:picLocks noChangeAspect="1"/>
          </p:cNvPicPr>
          <p:nvPr/>
        </p:nvPicPr>
        <p:blipFill>
          <a:blip r:embed="rId5"/>
          <a:stretch>
            <a:fillRect/>
          </a:stretch>
        </p:blipFill>
        <p:spPr>
          <a:xfrm>
            <a:off x="7340638" y="919348"/>
            <a:ext cx="3847606" cy="1451390"/>
          </a:xfrm>
          <a:prstGeom prst="rect">
            <a:avLst/>
          </a:prstGeom>
        </p:spPr>
      </p:pic>
      <p:pic>
        <p:nvPicPr>
          <p:cNvPr id="7" name="Imagen 6">
            <a:extLst>
              <a:ext uri="{FF2B5EF4-FFF2-40B4-BE49-F238E27FC236}">
                <a16:creationId xmlns:a16="http://schemas.microsoft.com/office/drawing/2014/main" id="{3506F042-6A0F-A47E-F27C-E1588D689D21}"/>
              </a:ext>
            </a:extLst>
          </p:cNvPr>
          <p:cNvPicPr>
            <a:picLocks noChangeAspect="1"/>
          </p:cNvPicPr>
          <p:nvPr/>
        </p:nvPicPr>
        <p:blipFill>
          <a:blip r:embed="rId6"/>
          <a:stretch>
            <a:fillRect/>
          </a:stretch>
        </p:blipFill>
        <p:spPr>
          <a:xfrm>
            <a:off x="4855757" y="5219260"/>
            <a:ext cx="5296158" cy="1330511"/>
          </a:xfrm>
          <a:prstGeom prst="rect">
            <a:avLst/>
          </a:prstGeom>
        </p:spPr>
      </p:pic>
    </p:spTree>
    <p:extLst>
      <p:ext uri="{BB962C8B-B14F-4D97-AF65-F5344CB8AC3E}">
        <p14:creationId xmlns:p14="http://schemas.microsoft.com/office/powerpoint/2010/main" val="1919765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2676</TotalTime>
  <Words>5375</Words>
  <Application>Microsoft Office PowerPoint</Application>
  <PresentationFormat>Panorámica</PresentationFormat>
  <Paragraphs>2111</Paragraphs>
  <Slides>40</Slides>
  <Notes>39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vt:lpstr>
      <vt:lpstr>Calibri</vt:lpstr>
      <vt:lpstr>Century Gothic</vt:lpstr>
      <vt:lpstr>Consolas</vt:lpstr>
      <vt:lpstr>Titillium Web</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138</cp:revision>
  <dcterms:created xsi:type="dcterms:W3CDTF">2023-10-19T16:07:48Z</dcterms:created>
  <dcterms:modified xsi:type="dcterms:W3CDTF">2024-01-03T15:56:56Z</dcterms:modified>
</cp:coreProperties>
</file>