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03" r:id="rId3"/>
    <p:sldId id="304" r:id="rId4"/>
    <p:sldId id="305" r:id="rId5"/>
    <p:sldId id="306" r:id="rId6"/>
    <p:sldId id="316" r:id="rId7"/>
    <p:sldId id="307" r:id="rId8"/>
    <p:sldId id="308" r:id="rId9"/>
    <p:sldId id="311" r:id="rId10"/>
    <p:sldId id="312" r:id="rId11"/>
    <p:sldId id="313" r:id="rId12"/>
    <p:sldId id="314" r:id="rId13"/>
    <p:sldId id="310" r:id="rId14"/>
    <p:sldId id="315" r:id="rId15"/>
    <p:sldId id="309" r:id="rId16"/>
    <p:sldId id="318" r:id="rId17"/>
    <p:sldId id="319" r:id="rId18"/>
    <p:sldId id="31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16/01/2024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3844502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149310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92499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1028635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338053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306543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247646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14358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86500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93930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04355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211023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204787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22781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15944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34618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16/01/2024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16/01/2024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16/01/2024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16/01/2024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16/01/2024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16/01/2024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16/01/2024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16/01/2024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16/01/2024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hyperlink" Target="https://docs.spring.io/spring-security/reference/5.8/migration/servlet/config.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483" y="360980"/>
            <a:ext cx="2823280" cy="141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664797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proyecto.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BCryptPasswordEncoder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Método que nos ofrece Spring Security para codificar contraseñas de usuarios.  Permite encriptar con diferentes algoritmos de cifrados como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BCrypt</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SCrypt</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etc.</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Luego en cualquier parte de nuestro código podemos inyectar esta dependencia y poder codificar.</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n-US" sz="1200" b="1" dirty="0">
                <a:solidFill>
                  <a:schemeClr val="accent3">
                    <a:lumMod val="75000"/>
                  </a:schemeClr>
                </a:solidFill>
                <a:latin typeface="Titillium Web" panose="00000500000000000000" pitchFamily="2" charset="0"/>
              </a:rPr>
              <a:t>@Autowired </a:t>
            </a:r>
          </a:p>
          <a:p>
            <a:pPr lvl="1"/>
            <a:r>
              <a:rPr lang="en-US" sz="1200" b="1" dirty="0">
                <a:solidFill>
                  <a:schemeClr val="accent3">
                    <a:lumMod val="75000"/>
                  </a:schemeClr>
                </a:solidFill>
                <a:latin typeface="Titillium Web" panose="00000500000000000000" pitchFamily="2" charset="0"/>
              </a:rPr>
              <a:t> private </a:t>
            </a:r>
            <a:r>
              <a:rPr lang="en-US" sz="1200" b="1" dirty="0" err="1">
                <a:solidFill>
                  <a:schemeClr val="accent3">
                    <a:lumMod val="75000"/>
                  </a:schemeClr>
                </a:solidFill>
                <a:latin typeface="Titillium Web" panose="00000500000000000000" pitchFamily="2" charset="0"/>
              </a:rPr>
              <a:t>PasswordEncoder</a:t>
            </a:r>
            <a:r>
              <a:rPr lang="en-US" sz="1200" b="1" dirty="0">
                <a:solidFill>
                  <a:schemeClr val="accent3">
                    <a:lumMod val="75000"/>
                  </a:schemeClr>
                </a:solidFill>
                <a:latin typeface="Titillium Web" panose="00000500000000000000" pitchFamily="2" charset="0"/>
              </a:rPr>
              <a:t> </a:t>
            </a:r>
            <a:r>
              <a:rPr lang="en-US" sz="1200" b="1" dirty="0" err="1">
                <a:solidFill>
                  <a:schemeClr val="accent3">
                    <a:lumMod val="75000"/>
                  </a:schemeClr>
                </a:solidFill>
                <a:latin typeface="Titillium Web" panose="00000500000000000000" pitchFamily="2" charset="0"/>
              </a:rPr>
              <a:t>passwordEncoder</a:t>
            </a:r>
            <a:r>
              <a:rPr lang="en-US" sz="1200" b="1" dirty="0">
                <a:solidFill>
                  <a:schemeClr val="accent3">
                    <a:lumMod val="75000"/>
                  </a:schemeClr>
                </a:solidFill>
                <a:latin typeface="Titillium Web" panose="00000500000000000000" pitchFamily="2" charset="0"/>
              </a:rPr>
              <a:t>; </a:t>
            </a:r>
          </a:p>
          <a:p>
            <a:pPr lvl="1"/>
            <a:r>
              <a:rPr lang="en-US" sz="1200" b="1" dirty="0">
                <a:solidFill>
                  <a:schemeClr val="accent3">
                    <a:lumMod val="75000"/>
                  </a:schemeClr>
                </a:solidFill>
                <a:latin typeface="Titillium Web" panose="00000500000000000000" pitchFamily="2" charset="0"/>
              </a:rPr>
              <a:t> public String </a:t>
            </a:r>
            <a:r>
              <a:rPr lang="en-US" sz="1200" b="1" dirty="0" err="1">
                <a:solidFill>
                  <a:schemeClr val="accent3">
                    <a:lumMod val="75000"/>
                  </a:schemeClr>
                </a:solidFill>
                <a:latin typeface="Titillium Web" panose="00000500000000000000" pitchFamily="2" charset="0"/>
              </a:rPr>
              <a:t>encodePassword</a:t>
            </a:r>
            <a:r>
              <a:rPr lang="en-US" sz="1200" b="1" dirty="0">
                <a:solidFill>
                  <a:schemeClr val="accent3">
                    <a:lumMod val="75000"/>
                  </a:schemeClr>
                </a:solidFill>
                <a:latin typeface="Titillium Web" panose="00000500000000000000" pitchFamily="2" charset="0"/>
              </a:rPr>
              <a:t>(String </a:t>
            </a:r>
            <a:r>
              <a:rPr lang="en-US" sz="1200" b="1" dirty="0" err="1">
                <a:solidFill>
                  <a:schemeClr val="accent3">
                    <a:lumMod val="75000"/>
                  </a:schemeClr>
                </a:solidFill>
                <a:latin typeface="Titillium Web" panose="00000500000000000000" pitchFamily="2" charset="0"/>
              </a:rPr>
              <a:t>rawPassword</a:t>
            </a:r>
            <a:r>
              <a:rPr lang="en-US" sz="1200" b="1" dirty="0">
                <a:solidFill>
                  <a:schemeClr val="accent3">
                    <a:lumMod val="75000"/>
                  </a:schemeClr>
                </a:solidFill>
                <a:latin typeface="Titillium Web" panose="00000500000000000000" pitchFamily="2" charset="0"/>
              </a:rPr>
              <a:t>) { </a:t>
            </a:r>
          </a:p>
          <a:p>
            <a:pPr lvl="1"/>
            <a:r>
              <a:rPr lang="en-US" sz="1200" b="1" dirty="0">
                <a:solidFill>
                  <a:schemeClr val="accent3">
                    <a:lumMod val="75000"/>
                  </a:schemeClr>
                </a:solidFill>
                <a:latin typeface="Titillium Web" panose="00000500000000000000" pitchFamily="2" charset="0"/>
              </a:rPr>
              <a:t>	return </a:t>
            </a:r>
            <a:r>
              <a:rPr lang="en-US" sz="1200" b="1" dirty="0" err="1">
                <a:solidFill>
                  <a:schemeClr val="accent3">
                    <a:lumMod val="75000"/>
                  </a:schemeClr>
                </a:solidFill>
                <a:latin typeface="Titillium Web" panose="00000500000000000000" pitchFamily="2" charset="0"/>
              </a:rPr>
              <a:t>passwordEncoder.encode</a:t>
            </a:r>
            <a:r>
              <a:rPr lang="en-US" sz="1200" b="1" dirty="0">
                <a:solidFill>
                  <a:schemeClr val="accent3">
                    <a:lumMod val="75000"/>
                  </a:schemeClr>
                </a:solidFill>
                <a:latin typeface="Titillium Web" panose="00000500000000000000" pitchFamily="2" charset="0"/>
              </a:rPr>
              <a:t>(</a:t>
            </a:r>
            <a:r>
              <a:rPr lang="en-US" sz="1200" b="1" dirty="0" err="1">
                <a:solidFill>
                  <a:schemeClr val="accent3">
                    <a:lumMod val="75000"/>
                  </a:schemeClr>
                </a:solidFill>
                <a:latin typeface="Titillium Web" panose="00000500000000000000" pitchFamily="2" charset="0"/>
              </a:rPr>
              <a:t>rawPassword</a:t>
            </a:r>
            <a:r>
              <a:rPr lang="en-US" sz="1200" b="1" dirty="0">
                <a:solidFill>
                  <a:schemeClr val="accent3">
                    <a:lumMod val="75000"/>
                  </a:schemeClr>
                </a:solidFill>
                <a:latin typeface="Titillium Web" panose="00000500000000000000" pitchFamily="2" charset="0"/>
              </a:rPr>
              <a:t>); </a:t>
            </a:r>
          </a:p>
          <a:p>
            <a:pPr lvl="1"/>
            <a:r>
              <a:rPr lang="en-US" sz="1200" b="1" dirty="0">
                <a:solidFill>
                  <a:schemeClr val="accent3">
                    <a:lumMod val="75000"/>
                  </a:schemeClr>
                </a:solidFill>
                <a:latin typeface="Titillium Web" panose="00000500000000000000" pitchFamily="2" charset="0"/>
              </a:rPr>
              <a:t> }</a:t>
            </a:r>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7B0566F0-D855-7002-0AC0-5310059F5620}"/>
              </a:ext>
            </a:extLst>
          </p:cNvPr>
          <p:cNvPicPr>
            <a:picLocks noChangeAspect="1"/>
          </p:cNvPicPr>
          <p:nvPr/>
        </p:nvPicPr>
        <p:blipFill>
          <a:blip r:embed="rId5"/>
          <a:stretch>
            <a:fillRect/>
          </a:stretch>
        </p:blipFill>
        <p:spPr>
          <a:xfrm>
            <a:off x="6440746" y="1337596"/>
            <a:ext cx="4563112" cy="933580"/>
          </a:xfrm>
          <a:prstGeom prst="rect">
            <a:avLst/>
          </a:prstGeom>
        </p:spPr>
      </p:pic>
    </p:spTree>
    <p:extLst>
      <p:ext uri="{BB962C8B-B14F-4D97-AF65-F5344CB8AC3E}">
        <p14:creationId xmlns:p14="http://schemas.microsoft.com/office/powerpoint/2010/main" val="378934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71409" y="837995"/>
            <a:ext cx="9079954" cy="738663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Spring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Es una clase que se utiliza para la gestión de usuarios en memoria dentro de una aplicación Spring. Esta clase permite almacenar los detalles de usuario, como nombres de usuario, contraseñas y roles. En la memoria de la aplicación.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Se pueden crear usuarios y asignarles roles utilizando métodos proporcionados por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InMemoryUserDetailManager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como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créateUser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3-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Despúes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de configurar los usuarios y roles, Spring Security utilizará esta información para la autenticación y autorización en la aplicación.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Indicar que este tipo de forma de trabajo es buena para aplicaciones locales, ya que cada los datos de los usuarios se pierden cuando la aplicación se reinicia. Por tanto no se puede usar para aplicaciones de gran escala.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Solo es útil para aplicaciones de test.  Es útil que se utilice la capa de persistencia para almacenar los usuarios y sus contraseñas. </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483769C0-F229-0420-0A2A-6E13160E8A70}"/>
              </a:ext>
            </a:extLst>
          </p:cNvPr>
          <p:cNvPicPr>
            <a:picLocks noChangeAspect="1"/>
          </p:cNvPicPr>
          <p:nvPr/>
        </p:nvPicPr>
        <p:blipFill>
          <a:blip r:embed="rId5"/>
          <a:stretch>
            <a:fillRect/>
          </a:stretch>
        </p:blipFill>
        <p:spPr>
          <a:xfrm>
            <a:off x="7492753" y="215154"/>
            <a:ext cx="3598656" cy="2184469"/>
          </a:xfrm>
          <a:prstGeom prst="rect">
            <a:avLst/>
          </a:prstGeom>
        </p:spPr>
      </p:pic>
    </p:spTree>
    <p:extLst>
      <p:ext uri="{BB962C8B-B14F-4D97-AF65-F5344CB8AC3E}">
        <p14:creationId xmlns:p14="http://schemas.microsoft.com/office/powerpoint/2010/main" val="176233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71409" y="837995"/>
            <a:ext cx="9079954" cy="7571303"/>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Spring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u="sng" dirty="0" err="1">
                <a:solidFill>
                  <a:schemeClr val="accent3">
                    <a:lumMod val="75000"/>
                  </a:schemeClr>
                </a:solidFill>
                <a:latin typeface="Titillium Web" panose="00000500000000000000" pitchFamily="2" charset="0"/>
                <a:sym typeface="Wingdings" panose="05000000000000000000" pitchFamily="2" charset="2"/>
              </a:rPr>
              <a:t>SecurityFilterChain</a:t>
            </a:r>
            <a:endParaRPr lang="es-ES" sz="1200" b="1" u="sng" dirty="0">
              <a:solidFill>
                <a:schemeClr val="accent3">
                  <a:lumMod val="75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Sirve para configurar filtros de seguridad en una aplicación web. Extiende de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WebSecurityConfigurerAdapter</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donde se pueden definir y ordenar los filtros de seguridad que se aplicarán a diferentes rutas(</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endpoints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Esta configuración permite personalizar y controlar cómo se aplican las reglas de seguridad de la aplicación.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u="sng" dirty="0" err="1">
                <a:solidFill>
                  <a:schemeClr val="accent3">
                    <a:lumMod val="75000"/>
                  </a:schemeClr>
                </a:solidFill>
                <a:latin typeface="Titillium Web" panose="00000500000000000000" pitchFamily="2" charset="0"/>
                <a:sym typeface="Wingdings" panose="05000000000000000000" pitchFamily="2" charset="2"/>
              </a:rPr>
              <a:t>http.authorizeHttpRequests</a:t>
            </a:r>
            <a:endParaRPr lang="es-ES" sz="1200" b="1" u="sng"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Es el método que permite o deniega el acceso a las solicitudes HTTP en una aplicación web basada en Spring.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Si queremos ampliar la información: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hlinkClick r:id="rId4"/>
              </a:rPr>
              <a:t>https://docs.spring.io/spring-security/reference/5.8/migration/servlet/config.html</a:t>
            </a:r>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81369CE-7561-869D-B964-605EBBA811A4}"/>
              </a:ext>
            </a:extLst>
          </p:cNvPr>
          <p:cNvPicPr>
            <a:picLocks noChangeAspect="1"/>
          </p:cNvPicPr>
          <p:nvPr/>
        </p:nvPicPr>
        <p:blipFill>
          <a:blip r:embed="rId6"/>
          <a:stretch>
            <a:fillRect/>
          </a:stretch>
        </p:blipFill>
        <p:spPr>
          <a:xfrm>
            <a:off x="5233001" y="436671"/>
            <a:ext cx="6182588" cy="1971950"/>
          </a:xfrm>
          <a:prstGeom prst="rect">
            <a:avLst/>
          </a:prstGeom>
        </p:spPr>
      </p:pic>
    </p:spTree>
    <p:extLst>
      <p:ext uri="{BB962C8B-B14F-4D97-AF65-F5344CB8AC3E}">
        <p14:creationId xmlns:p14="http://schemas.microsoft.com/office/powerpoint/2010/main" val="277629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24675" y="784728"/>
            <a:ext cx="9079954" cy="830996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¿Qué es un rol?</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Un rol es un grupo o tipo de usuario que se le otorga ciertos privilegios para llevar a cabo una o varias acciones. Son etiquetas simples que constan de un nombre como puede ser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Admin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o “Usuario”.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¿Cómo crear los roles?</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Los roles los podemos definir en la memoria interna como hemos definido. O directamente podemos crearnos una tabla donde tengamos los diferentes roles y una tabla de usuarios. Cruzar dentro de la base de datos para definir a partir de un usuario un rol. Y poder configurar su rol dentro de la asignación de rol y de usuario.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Info</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https://docs.spring.io/spring-boot/docs/3.2.1/reference/htmlsingle/index.html#web.security</a:t>
            </a: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912DE04-5B08-C37E-D4DE-BA8B439D667F}"/>
              </a:ext>
            </a:extLst>
          </p:cNvPr>
          <p:cNvSpPr txBox="1"/>
          <p:nvPr/>
        </p:nvSpPr>
        <p:spPr>
          <a:xfrm>
            <a:off x="9215992" y="113847"/>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100CBA6B-C92D-70BD-8B9B-87566E1A51FF}"/>
              </a:ext>
            </a:extLst>
          </p:cNvPr>
          <p:cNvPicPr>
            <a:picLocks noChangeAspect="1"/>
          </p:cNvPicPr>
          <p:nvPr/>
        </p:nvPicPr>
        <p:blipFill>
          <a:blip r:embed="rId5"/>
          <a:stretch>
            <a:fillRect/>
          </a:stretch>
        </p:blipFill>
        <p:spPr>
          <a:xfrm>
            <a:off x="8549194" y="578159"/>
            <a:ext cx="3232529" cy="1753236"/>
          </a:xfrm>
          <a:prstGeom prst="rect">
            <a:avLst/>
          </a:prstGeom>
        </p:spPr>
      </p:pic>
    </p:spTree>
    <p:extLst>
      <p:ext uri="{BB962C8B-B14F-4D97-AF65-F5344CB8AC3E}">
        <p14:creationId xmlns:p14="http://schemas.microsoft.com/office/powerpoint/2010/main" val="348645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24675" y="784728"/>
            <a:ext cx="9079954" cy="794063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 del Formulario de Inicio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Por defecto como vemos Spring Security nos provee un formulario por defecto.</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Tendremos que configurarlo.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and().</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formLogin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loginPage</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login</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Mediante esta configuración le indicamos el formulario que tiene que arrancar en el servicio.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Info</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 https://docs.spring.io/spring-boot/docs/3.2.1/reference/htmlsingle/index.html#web.security</a:t>
            </a: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912DE04-5B08-C37E-D4DE-BA8B439D667F}"/>
              </a:ext>
            </a:extLst>
          </p:cNvPr>
          <p:cNvSpPr txBox="1"/>
          <p:nvPr/>
        </p:nvSpPr>
        <p:spPr>
          <a:xfrm>
            <a:off x="9215992" y="121162"/>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3D6A6867-396D-8537-891B-D7E0BC7ED5E2}"/>
              </a:ext>
            </a:extLst>
          </p:cNvPr>
          <p:cNvPicPr>
            <a:picLocks noChangeAspect="1"/>
          </p:cNvPicPr>
          <p:nvPr/>
        </p:nvPicPr>
        <p:blipFill>
          <a:blip r:embed="rId5"/>
          <a:stretch>
            <a:fillRect/>
          </a:stretch>
        </p:blipFill>
        <p:spPr>
          <a:xfrm>
            <a:off x="3886137" y="4062980"/>
            <a:ext cx="4419725" cy="2399958"/>
          </a:xfrm>
          <a:prstGeom prst="rect">
            <a:avLst/>
          </a:prstGeom>
        </p:spPr>
      </p:pic>
    </p:spTree>
    <p:extLst>
      <p:ext uri="{BB962C8B-B14F-4D97-AF65-F5344CB8AC3E}">
        <p14:creationId xmlns:p14="http://schemas.microsoft.com/office/powerpoint/2010/main" val="325840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82632" y="882383"/>
            <a:ext cx="9079954" cy="55399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sym typeface="Wingdings" panose="05000000000000000000" pitchFamily="2" charset="2"/>
              </a:rPr>
              <a:t>Security</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Como definir la entidad que asume los datos de configuración. En este caso la entidad la cual se usará para guardar los datos del usuario dentro de la base de datos. </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Dispondrá de estos elementos, por defecto como hemos visto que la autenticación la realiza con un correo electrónico y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Password</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y nos genera un formulario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Login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por defecto dentro de la capa de seguridad.  En este caso la entidad la definiremos que lo hemos ido definiendo.   Podríamos definir una clase de usuarios, clase de roles y una clase de privilegios.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A3B2885E-B7EA-0260-FE2B-5171F826F6B2}"/>
              </a:ext>
            </a:extLst>
          </p:cNvPr>
          <p:cNvPicPr>
            <a:picLocks noChangeAspect="1"/>
          </p:cNvPicPr>
          <p:nvPr/>
        </p:nvPicPr>
        <p:blipFill>
          <a:blip r:embed="rId5"/>
          <a:stretch>
            <a:fillRect/>
          </a:stretch>
        </p:blipFill>
        <p:spPr>
          <a:xfrm>
            <a:off x="711752" y="4246567"/>
            <a:ext cx="3000651" cy="1780674"/>
          </a:xfrm>
          <a:prstGeom prst="rect">
            <a:avLst/>
          </a:prstGeom>
        </p:spPr>
      </p:pic>
      <p:pic>
        <p:nvPicPr>
          <p:cNvPr id="8" name="Imagen 7">
            <a:extLst>
              <a:ext uri="{FF2B5EF4-FFF2-40B4-BE49-F238E27FC236}">
                <a16:creationId xmlns:a16="http://schemas.microsoft.com/office/drawing/2014/main" id="{401EBF91-E62F-0BB2-0A9E-B61B38D07E52}"/>
              </a:ext>
            </a:extLst>
          </p:cNvPr>
          <p:cNvPicPr>
            <a:picLocks noChangeAspect="1"/>
          </p:cNvPicPr>
          <p:nvPr/>
        </p:nvPicPr>
        <p:blipFill>
          <a:blip r:embed="rId6"/>
          <a:stretch>
            <a:fillRect/>
          </a:stretch>
        </p:blipFill>
        <p:spPr>
          <a:xfrm>
            <a:off x="3931007" y="4228374"/>
            <a:ext cx="2554296" cy="1794447"/>
          </a:xfrm>
          <a:prstGeom prst="rect">
            <a:avLst/>
          </a:prstGeom>
        </p:spPr>
      </p:pic>
      <p:pic>
        <p:nvPicPr>
          <p:cNvPr id="10" name="Imagen 9">
            <a:extLst>
              <a:ext uri="{FF2B5EF4-FFF2-40B4-BE49-F238E27FC236}">
                <a16:creationId xmlns:a16="http://schemas.microsoft.com/office/drawing/2014/main" id="{E5BC834E-BFD2-4A81-211D-46D6394AD9CC}"/>
              </a:ext>
            </a:extLst>
          </p:cNvPr>
          <p:cNvPicPr>
            <a:picLocks noChangeAspect="1"/>
          </p:cNvPicPr>
          <p:nvPr/>
        </p:nvPicPr>
        <p:blipFill>
          <a:blip r:embed="rId7"/>
          <a:stretch>
            <a:fillRect/>
          </a:stretch>
        </p:blipFill>
        <p:spPr>
          <a:xfrm>
            <a:off x="7061599" y="4264758"/>
            <a:ext cx="3509231" cy="1758063"/>
          </a:xfrm>
          <a:prstGeom prst="rect">
            <a:avLst/>
          </a:prstGeom>
        </p:spPr>
      </p:pic>
    </p:spTree>
    <p:extLst>
      <p:ext uri="{BB962C8B-B14F-4D97-AF65-F5344CB8AC3E}">
        <p14:creationId xmlns:p14="http://schemas.microsoft.com/office/powerpoint/2010/main" val="421779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20489" y="830976"/>
            <a:ext cx="9079954" cy="572464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LOGOUT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4">
                    <a:lumMod val="60000"/>
                    <a:lumOff val="40000"/>
                  </a:schemeClr>
                </a:solidFill>
                <a:latin typeface="Titillium Web" panose="00000500000000000000" pitchFamily="2" charset="0"/>
                <a:sym typeface="Wingdings" panose="05000000000000000000" pitchFamily="2" charset="2"/>
              </a:rPr>
              <a:t>En Spring para llevar a cabo el cierre de sesión(</a:t>
            </a:r>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logout</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 de un usuario, para ello deberemos configurar el método </a:t>
            </a:r>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filterChain</a:t>
            </a:r>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4">
                    <a:lumMod val="60000"/>
                    <a:lumOff val="40000"/>
                  </a:schemeClr>
                </a:solidFill>
                <a:latin typeface="Titillium Web" panose="00000500000000000000" pitchFamily="2" charset="0"/>
                <a:sym typeface="Wingdings" panose="05000000000000000000" pitchFamily="2" charset="2"/>
              </a:rPr>
              <a:t>Añadiéndole la partícula que se muestra a continuación: </a:t>
            </a: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Y luego podremos definir un método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get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con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url</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en alguno de nuestros controladores, en este caso es preferible en el mismo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login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que reciba la petición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get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logout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como se muestra. Spring provee directamente ya de un propio modal que nos indica si realmente nos queremos salir de la aplicación. </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2A20613-36EF-2FB3-B429-9BD3B619A3C0}"/>
              </a:ext>
            </a:extLst>
          </p:cNvPr>
          <p:cNvPicPr>
            <a:picLocks noChangeAspect="1"/>
          </p:cNvPicPr>
          <p:nvPr/>
        </p:nvPicPr>
        <p:blipFill>
          <a:blip r:embed="rId5"/>
          <a:stretch>
            <a:fillRect/>
          </a:stretch>
        </p:blipFill>
        <p:spPr>
          <a:xfrm>
            <a:off x="1732954" y="3641878"/>
            <a:ext cx="4553585" cy="657317"/>
          </a:xfrm>
          <a:prstGeom prst="rect">
            <a:avLst/>
          </a:prstGeom>
        </p:spPr>
      </p:pic>
      <p:pic>
        <p:nvPicPr>
          <p:cNvPr id="11" name="Imagen 10">
            <a:extLst>
              <a:ext uri="{FF2B5EF4-FFF2-40B4-BE49-F238E27FC236}">
                <a16:creationId xmlns:a16="http://schemas.microsoft.com/office/drawing/2014/main" id="{A8E75865-F3D9-1F7C-AF7C-0D8684EAFDB0}"/>
              </a:ext>
            </a:extLst>
          </p:cNvPr>
          <p:cNvPicPr>
            <a:picLocks noChangeAspect="1"/>
          </p:cNvPicPr>
          <p:nvPr/>
        </p:nvPicPr>
        <p:blipFill>
          <a:blip r:embed="rId6"/>
          <a:stretch>
            <a:fillRect/>
          </a:stretch>
        </p:blipFill>
        <p:spPr>
          <a:xfrm>
            <a:off x="6167021" y="1172120"/>
            <a:ext cx="5583550" cy="1406543"/>
          </a:xfrm>
          <a:prstGeom prst="rect">
            <a:avLst/>
          </a:prstGeom>
        </p:spPr>
      </p:pic>
      <p:pic>
        <p:nvPicPr>
          <p:cNvPr id="13" name="Imagen 12">
            <a:extLst>
              <a:ext uri="{FF2B5EF4-FFF2-40B4-BE49-F238E27FC236}">
                <a16:creationId xmlns:a16="http://schemas.microsoft.com/office/drawing/2014/main" id="{EF4C6762-E719-ACDB-6049-935B08BAA3C0}"/>
              </a:ext>
            </a:extLst>
          </p:cNvPr>
          <p:cNvPicPr>
            <a:picLocks noChangeAspect="1"/>
          </p:cNvPicPr>
          <p:nvPr/>
        </p:nvPicPr>
        <p:blipFill>
          <a:blip r:embed="rId7"/>
          <a:stretch>
            <a:fillRect/>
          </a:stretch>
        </p:blipFill>
        <p:spPr>
          <a:xfrm>
            <a:off x="2299316" y="5007155"/>
            <a:ext cx="6510105" cy="1648198"/>
          </a:xfrm>
          <a:prstGeom prst="rect">
            <a:avLst/>
          </a:prstGeom>
        </p:spPr>
      </p:pic>
    </p:spTree>
    <p:extLst>
      <p:ext uri="{BB962C8B-B14F-4D97-AF65-F5344CB8AC3E}">
        <p14:creationId xmlns:p14="http://schemas.microsoft.com/office/powerpoint/2010/main" val="104985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20489" y="830976"/>
            <a:ext cx="9079954" cy="424731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LOGOUT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4">
                    <a:lumMod val="60000"/>
                    <a:lumOff val="40000"/>
                  </a:schemeClr>
                </a:solidFill>
                <a:latin typeface="Titillium Web" panose="00000500000000000000" pitchFamily="2" charset="0"/>
                <a:sym typeface="Wingdings" panose="05000000000000000000" pitchFamily="2" charset="2"/>
              </a:rPr>
              <a:t>En Spring para llevar a cabo el cierre de sesión(</a:t>
            </a:r>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logout</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 de un usuario, para ello deberemos configurar el método </a:t>
            </a:r>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filterChain</a:t>
            </a:r>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4">
                    <a:lumMod val="60000"/>
                    <a:lumOff val="40000"/>
                  </a:schemeClr>
                </a:solidFill>
                <a:latin typeface="Titillium Web" panose="00000500000000000000" pitchFamily="2" charset="0"/>
                <a:sym typeface="Wingdings" panose="05000000000000000000" pitchFamily="2" charset="2"/>
              </a:rPr>
              <a:t>Añadiéndole la partícula que se muestra a continuación, en este caso la capa de Spring provee de ese mecanismo y ese boton para salirnos de manera automática de la aplicación. </a:t>
            </a: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A8EBB31B-CCE2-5597-C230-179D2F189AD1}"/>
              </a:ext>
            </a:extLst>
          </p:cNvPr>
          <p:cNvPicPr>
            <a:picLocks noChangeAspect="1"/>
          </p:cNvPicPr>
          <p:nvPr/>
        </p:nvPicPr>
        <p:blipFill>
          <a:blip r:embed="rId5"/>
          <a:stretch>
            <a:fillRect/>
          </a:stretch>
        </p:blipFill>
        <p:spPr>
          <a:xfrm>
            <a:off x="4074351" y="3883980"/>
            <a:ext cx="3562847" cy="1076475"/>
          </a:xfrm>
          <a:prstGeom prst="rect">
            <a:avLst/>
          </a:prstGeom>
        </p:spPr>
      </p:pic>
      <p:pic>
        <p:nvPicPr>
          <p:cNvPr id="12" name="Imagen 11">
            <a:extLst>
              <a:ext uri="{FF2B5EF4-FFF2-40B4-BE49-F238E27FC236}">
                <a16:creationId xmlns:a16="http://schemas.microsoft.com/office/drawing/2014/main" id="{CE054E6A-EDCA-1575-A925-C9D86B54C250}"/>
              </a:ext>
            </a:extLst>
          </p:cNvPr>
          <p:cNvPicPr>
            <a:picLocks noChangeAspect="1"/>
          </p:cNvPicPr>
          <p:nvPr/>
        </p:nvPicPr>
        <p:blipFill>
          <a:blip r:embed="rId6"/>
          <a:stretch>
            <a:fillRect/>
          </a:stretch>
        </p:blipFill>
        <p:spPr>
          <a:xfrm>
            <a:off x="1204016" y="3883980"/>
            <a:ext cx="2408055" cy="2266025"/>
          </a:xfrm>
          <a:prstGeom prst="rect">
            <a:avLst/>
          </a:prstGeom>
        </p:spPr>
      </p:pic>
    </p:spTree>
    <p:extLst>
      <p:ext uri="{BB962C8B-B14F-4D97-AF65-F5344CB8AC3E}">
        <p14:creationId xmlns:p14="http://schemas.microsoft.com/office/powerpoint/2010/main" val="245645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182632" y="882383"/>
            <a:ext cx="9079954" cy="5724644"/>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EJERCICIO FINAL</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El mismo ejercicio que hemos establecido realizarlo para vuestra aplicación en este caso, configurar que vuestra página de inicio sea la misma de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Probar también las que os genera por defecto.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Configurar con dos usuarios y sus permisos para ver si podéis acceder  a las URL que habéis bloqueados.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Configurar el </a:t>
            </a:r>
            <a:r>
              <a:rPr lang="es-ES" sz="1200" dirty="0" err="1">
                <a:latin typeface="Titillium Web" panose="00000500000000000000" pitchFamily="2" charset="0"/>
                <a:sym typeface="Wingdings" panose="05000000000000000000" pitchFamily="2" charset="2"/>
              </a:rPr>
              <a:t>LogOut</a:t>
            </a:r>
            <a:r>
              <a:rPr lang="es-ES" sz="1200" dirty="0">
                <a:latin typeface="Titillium Web" panose="00000500000000000000" pitchFamily="2" charset="0"/>
                <a:sym typeface="Wingdings" panose="05000000000000000000" pitchFamily="2" charset="2"/>
              </a:rPr>
              <a:t> también. </a:t>
            </a: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7088A6-D7D4-21DB-55FF-FE23DBBBA66E}"/>
              </a:ext>
            </a:extLst>
          </p:cNvPr>
          <p:cNvSpPr txBox="1"/>
          <p:nvPr/>
        </p:nvSpPr>
        <p:spPr>
          <a:xfrm>
            <a:off x="9215992" y="202624"/>
            <a:ext cx="2900038" cy="1938992"/>
          </a:xfrm>
          <a:prstGeom prst="rect">
            <a:avLst/>
          </a:prstGeom>
          <a:noFill/>
        </p:spPr>
        <p:txBody>
          <a:bodyPr wrap="square" rtlCol="0">
            <a:spAutoFit/>
          </a:bodyPr>
          <a:lstStyle/>
          <a:p>
            <a:r>
              <a:rPr lang="es-ES" dirty="0" err="1"/>
              <a:t>demoMVCIDEMCSecu</a:t>
            </a:r>
            <a:endParaRPr lang="es-ES" dirty="0"/>
          </a:p>
          <a:p>
            <a:endParaRPr lang="es-ES" dirty="0"/>
          </a:p>
          <a:p>
            <a:pPr lvl="1"/>
            <a:endParaRPr lang="es-ES" sz="1200" dirty="0">
              <a:solidFill>
                <a:srgbClr val="FF0000"/>
              </a:solidFill>
              <a:latin typeface="Titillium Web" panose="00000500000000000000" pitchFamily="2" charset="0"/>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72326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9859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Es un Framework que proporciona autenticación, autorización y protección contra ataques comunes</a:t>
            </a:r>
          </a:p>
          <a:p>
            <a:pPr lvl="1"/>
            <a:endParaRPr lang="es-ES" sz="1200" dirty="0">
              <a:solidFill>
                <a:schemeClr val="accent4">
                  <a:lumMod val="60000"/>
                  <a:lumOff val="40000"/>
                </a:schemeClr>
              </a:solidFill>
              <a:latin typeface="Titillium Web" panose="00000500000000000000" pitchFamily="2" charset="0"/>
            </a:endParaRP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Permite proteger tanto aplicaciones imperativas como reactivas.</a:t>
            </a: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Para poder trabajar necesitamos Java 8 o una versión de Java superior. </a:t>
            </a:r>
          </a:p>
          <a:p>
            <a:pPr marL="628650" lvl="1"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Spring Security funciona de manera autónoma:</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No necesita ningún archivo de configuración </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No necesita una política de autenticación y autorización  de Java</a:t>
            </a:r>
          </a:p>
          <a:p>
            <a:pPr marL="1085850" lvl="2" indent="-171450">
              <a:buFont typeface="Arial" panose="020B0604020202020204" pitchFamily="34" charset="0"/>
              <a:buChar char="•"/>
            </a:pPr>
            <a:r>
              <a:rPr lang="es-ES" sz="1200" dirty="0">
                <a:solidFill>
                  <a:schemeClr val="accent4">
                    <a:lumMod val="60000"/>
                    <a:lumOff val="40000"/>
                  </a:schemeClr>
                </a:solidFill>
                <a:latin typeface="Titillium Web" panose="00000500000000000000" pitchFamily="2" charset="0"/>
              </a:rPr>
              <a:t>Todos los archivos están contenidos en su aplicación. </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Necesitamos añadir en nuestro </a:t>
            </a:r>
            <a:r>
              <a:rPr lang="es-ES" sz="1200" dirty="0">
                <a:solidFill>
                  <a:srgbClr val="FF0000"/>
                </a:solidFill>
                <a:latin typeface="Titillium Web" panose="00000500000000000000" pitchFamily="2" charset="0"/>
              </a:rPr>
              <a:t>pom.xml</a:t>
            </a:r>
            <a:r>
              <a:rPr lang="es-ES" sz="1200" dirty="0">
                <a:solidFill>
                  <a:schemeClr val="accent4">
                    <a:lumMod val="60000"/>
                    <a:lumOff val="40000"/>
                  </a:schemeClr>
                </a:solidFill>
                <a:latin typeface="Titillium Web" panose="00000500000000000000" pitchFamily="2" charset="0"/>
              </a:rPr>
              <a:t>, no es necesario añadir ninguna versión</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Esta dependencia:</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	</a:t>
            </a: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DD8CA93-1A37-E3BB-E43F-11BDA859FB15}"/>
              </a:ext>
            </a:extLst>
          </p:cNvPr>
          <p:cNvPicPr>
            <a:picLocks noChangeAspect="1"/>
          </p:cNvPicPr>
          <p:nvPr/>
        </p:nvPicPr>
        <p:blipFill>
          <a:blip r:embed="rId5"/>
          <a:stretch>
            <a:fillRect/>
          </a:stretch>
        </p:blipFill>
        <p:spPr>
          <a:xfrm>
            <a:off x="3326484" y="4314751"/>
            <a:ext cx="4782217" cy="1286054"/>
          </a:xfrm>
          <a:prstGeom prst="rect">
            <a:avLst/>
          </a:prstGeom>
        </p:spPr>
      </p:pic>
    </p:spTree>
    <p:extLst>
      <p:ext uri="{BB962C8B-B14F-4D97-AF65-F5344CB8AC3E}">
        <p14:creationId xmlns:p14="http://schemas.microsoft.com/office/powerpoint/2010/main" val="291044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rPr>
              <a:t>Autenticación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La autenticación es la forma en que verificamos la identidad de quién intenta acceder a un recurso en particular. Una forma común de autenticar a los usuarios es solicitarles que ingresen un nombre de usuario y una contraseña. </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latin typeface="Titillium Web" panose="00000500000000000000" pitchFamily="2" charset="0"/>
              </a:rPr>
              <a:t>Autorización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La autorización determina quien puede acceder a un recurso en particular. Permite la autorización basada en solicitudes y la autorización basada en métodos. </a:t>
            </a:r>
          </a:p>
          <a:p>
            <a:pPr lvl="1"/>
            <a:endParaRPr lang="es-ES" sz="1200" b="1"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 Información:</a:t>
            </a: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t>https://docs.spring.io/spring-security</a:t>
            </a:r>
            <a:endParaRPr lang="es-ES" sz="1200" dirty="0">
              <a:latin typeface="Titillium Web" panose="00000500000000000000" pitchFamily="2"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9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1-En nuestro fichero pom.xml </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Cargar las dependencias.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2-Al cargar un nuevo proyecto con la dependencia. Tenemos que definir nuestra clase.</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a:latin typeface="Titillium Web" panose="00000500000000000000" pitchFamily="2" charset="0"/>
                <a:sym typeface="Wingdings" panose="05000000000000000000" pitchFamily="2" charset="2"/>
              </a:rPr>
              <a:t>SpringSecurityConfig.java</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3- Si ejecutamos el proyecto, veremos que por defecto en la ruta. Ya nos define un formulario.</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Localhost:8080/</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login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 Tendremos un formulario ya definido. </a:t>
            </a: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6025336" y="423979"/>
            <a:ext cx="5992061" cy="990738"/>
          </a:xfrm>
          <a:prstGeom prst="rect">
            <a:avLst/>
          </a:prstGeom>
        </p:spPr>
      </p:pic>
      <p:pic>
        <p:nvPicPr>
          <p:cNvPr id="6" name="Imagen 5">
            <a:extLst>
              <a:ext uri="{FF2B5EF4-FFF2-40B4-BE49-F238E27FC236}">
                <a16:creationId xmlns:a16="http://schemas.microsoft.com/office/drawing/2014/main" id="{02725632-10B2-FD2E-D7A4-141841FA8997}"/>
              </a:ext>
            </a:extLst>
          </p:cNvPr>
          <p:cNvPicPr>
            <a:picLocks noChangeAspect="1"/>
          </p:cNvPicPr>
          <p:nvPr/>
        </p:nvPicPr>
        <p:blipFill>
          <a:blip r:embed="rId6"/>
          <a:stretch>
            <a:fillRect/>
          </a:stretch>
        </p:blipFill>
        <p:spPr>
          <a:xfrm>
            <a:off x="6398938" y="4340403"/>
            <a:ext cx="4100871" cy="1986004"/>
          </a:xfrm>
          <a:prstGeom prst="rect">
            <a:avLst/>
          </a:prstGeom>
        </p:spPr>
      </p:pic>
    </p:spTree>
    <p:extLst>
      <p:ext uri="{BB962C8B-B14F-4D97-AF65-F5344CB8AC3E}">
        <p14:creationId xmlns:p14="http://schemas.microsoft.com/office/powerpoint/2010/main" val="348158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985980"/>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endParaRPr>
          </a:p>
          <a:p>
            <a:pPr marL="628650" lvl="1" indent="-171450">
              <a:buFont typeface="Arial" panose="020B0604020202020204" pitchFamily="34" charset="0"/>
              <a:buChar char="•"/>
            </a:pPr>
            <a:r>
              <a:rPr lang="es-ES" sz="1200" b="1" dirty="0">
                <a:latin typeface="Titillium Web" panose="00000500000000000000" pitchFamily="2" charset="0"/>
              </a:rPr>
              <a:t>Dependiendo de la versión de Spring es posible que nuestro método de configuración cambie. Es posible que tengamos que actualizar nuestro </a:t>
            </a:r>
            <a:r>
              <a:rPr lang="es-ES" sz="1200" b="1" dirty="0" err="1">
                <a:solidFill>
                  <a:srgbClr val="FF0000"/>
                </a:solidFill>
                <a:latin typeface="Titillium Web" panose="00000500000000000000" pitchFamily="2" charset="0"/>
              </a:rPr>
              <a:t>SpringSecurityConfig</a:t>
            </a:r>
            <a:r>
              <a:rPr lang="es-ES" sz="1200" b="1" dirty="0">
                <a:solidFill>
                  <a:schemeClr val="accent4">
                    <a:lumMod val="60000"/>
                    <a:lumOff val="40000"/>
                  </a:schemeClr>
                </a:solidFill>
                <a:latin typeface="Titillium Web" panose="00000500000000000000" pitchFamily="2" charset="0"/>
              </a:rPr>
              <a: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Nuestra clase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SpringSecurityConfig</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extiende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WebSecurityConfigureAdapter</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por lo que hereda de sus métodos. Es por tanto necesarios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sobreescribirlos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Usaremos la anotación @Configuration</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@EnableWebSecurity</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5687489" y="717064"/>
            <a:ext cx="5992061" cy="990738"/>
          </a:xfrm>
          <a:prstGeom prst="rect">
            <a:avLst/>
          </a:prstGeom>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6"/>
          <a:stretch>
            <a:fillRect/>
          </a:stretch>
        </p:blipFill>
        <p:spPr>
          <a:xfrm>
            <a:off x="5687489" y="3784959"/>
            <a:ext cx="4034566" cy="1993037"/>
          </a:xfrm>
          <a:prstGeom prst="rect">
            <a:avLst/>
          </a:prstGeom>
        </p:spPr>
      </p:pic>
    </p:spTree>
    <p:extLst>
      <p:ext uri="{BB962C8B-B14F-4D97-AF65-F5344CB8AC3E}">
        <p14:creationId xmlns:p14="http://schemas.microsoft.com/office/powerpoint/2010/main" val="138584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5170646"/>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Si trabajamos con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Thymeleaf</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tenéis que añadir también la extensión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SpringSecurity</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Y también la de Test.</a:t>
            </a: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org.thymeleaf.extras</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r>
              <a:rPr lang="es-ES" sz="1200" b="0" dirty="0">
                <a:solidFill>
                  <a:srgbClr val="839496"/>
                </a:solidFill>
                <a:effectLst/>
                <a:latin typeface="Consolas" panose="020B0609020204030204" pitchFamily="49" charset="0"/>
              </a:rPr>
              <a:t>thymeleaf-extras-springsecurity6</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pPr marL="628650" lvl="1" indent="-171450">
              <a:buFont typeface="Arial" panose="020B0604020202020204" pitchFamily="34" charset="0"/>
              <a:buChar char="•"/>
            </a:pP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dependency</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groupId</a:t>
            </a:r>
            <a:r>
              <a:rPr lang="en-US" sz="1200" b="0" dirty="0">
                <a:solidFill>
                  <a:srgbClr val="586E75"/>
                </a:solidFill>
                <a:effectLst/>
                <a:latin typeface="Consolas" panose="020B0609020204030204" pitchFamily="49" charset="0"/>
              </a:rPr>
              <a:t>&gt;</a:t>
            </a:r>
            <a:r>
              <a:rPr lang="en-US" sz="1200" b="0" dirty="0" err="1">
                <a:solidFill>
                  <a:srgbClr val="839496"/>
                </a:solidFill>
                <a:effectLst/>
                <a:latin typeface="Consolas" panose="020B0609020204030204" pitchFamily="49" charset="0"/>
              </a:rPr>
              <a:t>org.springframework.security</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groupId</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artifactId</a:t>
            </a:r>
            <a:r>
              <a:rPr lang="en-US" sz="1200" b="0" dirty="0">
                <a:solidFill>
                  <a:srgbClr val="586E75"/>
                </a:solidFill>
                <a:effectLst/>
                <a:latin typeface="Consolas" panose="020B0609020204030204" pitchFamily="49" charset="0"/>
              </a:rPr>
              <a:t>&gt;</a:t>
            </a:r>
            <a:r>
              <a:rPr lang="en-US" sz="1200" b="0" dirty="0">
                <a:solidFill>
                  <a:srgbClr val="839496"/>
                </a:solidFill>
                <a:effectLst/>
                <a:latin typeface="Consolas" panose="020B0609020204030204" pitchFamily="49" charset="0"/>
              </a:rPr>
              <a:t>spring-security-test</a:t>
            </a:r>
            <a:r>
              <a:rPr lang="en-US" sz="1200" b="0" dirty="0">
                <a:solidFill>
                  <a:srgbClr val="586E75"/>
                </a:solidFill>
                <a:effectLst/>
                <a:latin typeface="Consolas" panose="020B0609020204030204" pitchFamily="49" charset="0"/>
              </a:rPr>
              <a:t>&lt;/</a:t>
            </a:r>
            <a:r>
              <a:rPr lang="en-US" sz="1200" b="0" dirty="0" err="1">
                <a:solidFill>
                  <a:srgbClr val="268BD2"/>
                </a:solidFill>
                <a:effectLst/>
                <a:latin typeface="Consolas" panose="020B0609020204030204" pitchFamily="49" charset="0"/>
              </a:rPr>
              <a:t>artifactId</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scope</a:t>
            </a:r>
            <a:r>
              <a:rPr lang="en-US" sz="1200" b="0" dirty="0">
                <a:solidFill>
                  <a:srgbClr val="586E75"/>
                </a:solidFill>
                <a:effectLst/>
                <a:latin typeface="Consolas" panose="020B0609020204030204" pitchFamily="49" charset="0"/>
              </a:rPr>
              <a:t>&gt;</a:t>
            </a:r>
            <a:r>
              <a:rPr lang="en-US" sz="1200" b="0" dirty="0">
                <a:solidFill>
                  <a:srgbClr val="839496"/>
                </a:solidFill>
                <a:effectLst/>
                <a:latin typeface="Consolas" panose="020B0609020204030204" pitchFamily="49" charset="0"/>
              </a:rPr>
              <a:t>test</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scope</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r>
              <a:rPr lang="en-US" sz="1200" b="0" dirty="0">
                <a:solidFill>
                  <a:srgbClr val="839496"/>
                </a:solidFill>
                <a:effectLst/>
                <a:latin typeface="Consolas" panose="020B0609020204030204" pitchFamily="49" charset="0"/>
              </a:rPr>
              <a:t>        </a:t>
            </a:r>
            <a:r>
              <a:rPr lang="en-US" sz="1200" b="0" dirty="0">
                <a:solidFill>
                  <a:srgbClr val="586E75"/>
                </a:solidFill>
                <a:effectLst/>
                <a:latin typeface="Consolas" panose="020B0609020204030204" pitchFamily="49" charset="0"/>
              </a:rPr>
              <a:t>&lt;/</a:t>
            </a:r>
            <a:r>
              <a:rPr lang="en-US" sz="1200" b="0" dirty="0">
                <a:solidFill>
                  <a:srgbClr val="268BD2"/>
                </a:solidFill>
                <a:effectLst/>
                <a:latin typeface="Consolas" panose="020B0609020204030204" pitchFamily="49" charset="0"/>
              </a:rPr>
              <a:t>dependency</a:t>
            </a:r>
            <a:r>
              <a:rPr lang="en-US" sz="1200" b="0" dirty="0">
                <a:solidFill>
                  <a:srgbClr val="586E75"/>
                </a:solidFill>
                <a:effectLst/>
                <a:latin typeface="Consolas" panose="020B0609020204030204" pitchFamily="49" charset="0"/>
              </a:rPr>
              <a:t>&gt;</a:t>
            </a:r>
            <a:endParaRPr lang="en-US" sz="1200" b="0" dirty="0">
              <a:solidFill>
                <a:srgbClr val="839496"/>
              </a:solidFill>
              <a:effectLst/>
              <a:latin typeface="Consolas" panose="020B0609020204030204" pitchFamily="49" charset="0"/>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12ADB46-3DED-057F-ACB9-9E98368CBCA3}"/>
              </a:ext>
            </a:extLst>
          </p:cNvPr>
          <p:cNvPicPr>
            <a:picLocks noChangeAspect="1"/>
          </p:cNvPicPr>
          <p:nvPr/>
        </p:nvPicPr>
        <p:blipFill>
          <a:blip r:embed="rId5"/>
          <a:stretch>
            <a:fillRect/>
          </a:stretch>
        </p:blipFill>
        <p:spPr>
          <a:xfrm>
            <a:off x="5687489" y="743697"/>
            <a:ext cx="5992061" cy="990738"/>
          </a:xfrm>
          <a:prstGeom prst="rect">
            <a:avLst/>
          </a:prstGeom>
        </p:spPr>
      </p:pic>
    </p:spTree>
    <p:extLst>
      <p:ext uri="{BB962C8B-B14F-4D97-AF65-F5344CB8AC3E}">
        <p14:creationId xmlns:p14="http://schemas.microsoft.com/office/powerpoint/2010/main" val="115104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461664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Métodos:</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err="1">
                <a:latin typeface="Titillium Web" panose="00000500000000000000" pitchFamily="2" charset="0"/>
                <a:sym typeface="Wingdings" panose="05000000000000000000" pitchFamily="2" charset="2"/>
              </a:rPr>
              <a:t>authorizeRequest</a:t>
            </a:r>
            <a:r>
              <a:rPr lang="es-ES" sz="1200" b="1" dirty="0">
                <a:latin typeface="Titillium Web" panose="00000500000000000000" pitchFamily="2" charset="0"/>
                <a:sym typeface="Wingdings" panose="05000000000000000000" pitchFamily="2" charset="2"/>
              </a:rPr>
              <a:t>().</a:t>
            </a:r>
            <a:r>
              <a:rPr lang="es-ES" sz="1200" b="1" dirty="0" err="1">
                <a:latin typeface="Titillium Web" panose="00000500000000000000" pitchFamily="2" charset="0"/>
                <a:sym typeface="Wingdings" panose="05000000000000000000" pitchFamily="2" charset="2"/>
              </a:rPr>
              <a:t>antMatchers</a:t>
            </a:r>
            <a:r>
              <a:rPr lang="es-ES" sz="1200" b="1" dirty="0">
                <a:latin typeface="Titillium Web" panose="00000500000000000000" pitchFamily="2" charset="0"/>
                <a:sym typeface="Wingdings" panose="05000000000000000000" pitchFamily="2" charset="2"/>
              </a:rPr>
              <a:t>().</a:t>
            </a:r>
            <a:r>
              <a:rPr lang="es-ES" sz="1200" b="1" dirty="0" err="1">
                <a:latin typeface="Titillium Web" panose="00000500000000000000" pitchFamily="2" charset="0"/>
                <a:sym typeface="Wingdings" panose="05000000000000000000" pitchFamily="2" charset="2"/>
              </a:rPr>
              <a:t>permitAll</a:t>
            </a:r>
            <a:r>
              <a:rPr lang="es-ES" sz="1200" b="1" dirty="0">
                <a:latin typeface="Titillium Web" panose="00000500000000000000" pitchFamily="2" charset="0"/>
                <a:sym typeface="Wingdings" panose="05000000000000000000" pitchFamily="2" charset="2"/>
              </a:rPr>
              <a: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Permite configurar reglas de autorización en una aplicación web</a:t>
            </a: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authorizeRequest</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Indica que se van a establecer reglas de autorización para las peticiones.</a:t>
            </a: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antMatchers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Especifica los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patron</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de URL a los que se aplicaran las reglas de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autorizacion</a:t>
            </a:r>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permitAll</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  Es un método que permite el acceso público sin requerir autenticación para las URL especificadas en </a:t>
            </a:r>
            <a:r>
              <a:rPr lang="es-ES" sz="1200" b="1" dirty="0" err="1">
                <a:solidFill>
                  <a:schemeClr val="accent4">
                    <a:lumMod val="60000"/>
                    <a:lumOff val="40000"/>
                  </a:schemeClr>
                </a:solidFill>
                <a:latin typeface="Titillium Web" panose="00000500000000000000" pitchFamily="2" charset="0"/>
                <a:sym typeface="Wingdings" panose="05000000000000000000" pitchFamily="2" charset="2"/>
              </a:rPr>
              <a:t>antMatchers</a:t>
            </a:r>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br>
              <a:rPr lang="es-ES" sz="1200" dirty="0">
                <a:solidFill>
                  <a:schemeClr val="accent4">
                    <a:lumMod val="60000"/>
                    <a:lumOff val="40000"/>
                  </a:schemeClr>
                </a:solidFill>
              </a:rPr>
            </a:br>
            <a:r>
              <a:rPr lang="en-US" sz="1200" b="0" i="0" dirty="0">
                <a:solidFill>
                  <a:srgbClr val="C9D1D9"/>
                </a:solidFill>
                <a:effectLst/>
                <a:latin typeface="ui-monospace"/>
              </a:rPr>
              <a:t>.</a:t>
            </a:r>
            <a:r>
              <a:rPr lang="en-US" sz="1200" b="0" i="0" dirty="0" err="1">
                <a:solidFill>
                  <a:srgbClr val="C9D1D9"/>
                </a:solidFill>
                <a:effectLst/>
                <a:latin typeface="ui-monospace"/>
              </a:rPr>
              <a:t>authorizeRequests</a:t>
            </a:r>
            <a:r>
              <a:rPr lang="en-US" sz="1200" b="0" i="0" dirty="0">
                <a:solidFill>
                  <a:srgbClr val="C9D1D9"/>
                </a:solidFill>
                <a:effectLst/>
                <a:latin typeface="ui-monospace"/>
              </a:rPr>
              <a:t>() .</a:t>
            </a:r>
            <a:r>
              <a:rPr lang="en-US" sz="1200" b="0" i="0" dirty="0" err="1">
                <a:solidFill>
                  <a:srgbClr val="C9D1D9"/>
                </a:solidFill>
                <a:effectLst/>
                <a:latin typeface="ui-monospace"/>
              </a:rPr>
              <a:t>antMatchers</a:t>
            </a:r>
            <a:r>
              <a:rPr lang="en-US" sz="1200" b="0" i="0" dirty="0">
                <a:solidFill>
                  <a:srgbClr val="C9D1D9"/>
                </a:solidFill>
                <a:effectLst/>
                <a:latin typeface="ui-monospace"/>
              </a:rPr>
              <a:t>(</a:t>
            </a:r>
            <a:r>
              <a:rPr lang="en-US" sz="1200" b="0" i="0" dirty="0">
                <a:solidFill>
                  <a:srgbClr val="A5D6FF"/>
                </a:solidFill>
                <a:effectLst/>
                <a:latin typeface="ui-monospace"/>
              </a:rPr>
              <a:t>"/"</a:t>
            </a:r>
            <a:r>
              <a:rPr lang="en-US" sz="1200" b="0" i="0" dirty="0">
                <a:solidFill>
                  <a:srgbClr val="C9D1D9"/>
                </a:solidFill>
                <a:effectLst/>
                <a:latin typeface="ui-monospace"/>
              </a:rPr>
              <a:t>, </a:t>
            </a:r>
            <a:r>
              <a:rPr lang="en-US" sz="1200" b="0" i="0" dirty="0">
                <a:solidFill>
                  <a:srgbClr val="A5D6FF"/>
                </a:solidFill>
                <a:effectLst/>
                <a:latin typeface="ui-monospace"/>
              </a:rPr>
              <a:t>"/public/**"</a:t>
            </a:r>
            <a:r>
              <a:rPr lang="en-US" sz="1200" b="0" i="0" dirty="0">
                <a:solidFill>
                  <a:srgbClr val="C9D1D9"/>
                </a:solidFill>
                <a:effectLst/>
                <a:latin typeface="ui-monospace"/>
              </a:rPr>
              <a:t>, </a:t>
            </a:r>
            <a:r>
              <a:rPr lang="en-US" sz="1200" b="0" i="0" dirty="0">
                <a:solidFill>
                  <a:srgbClr val="A5D6FF"/>
                </a:solidFill>
                <a:effectLst/>
                <a:latin typeface="ui-monospace"/>
              </a:rPr>
              <a:t>"/resources/**"</a:t>
            </a:r>
            <a:r>
              <a:rPr lang="en-US" sz="1200" b="0" i="0" dirty="0">
                <a:solidFill>
                  <a:srgbClr val="C9D1D9"/>
                </a:solidFill>
                <a:effectLst/>
                <a:latin typeface="ui-monospace"/>
              </a:rPr>
              <a:t>).</a:t>
            </a:r>
            <a:r>
              <a:rPr lang="en-US" sz="1200" b="0" i="0" dirty="0" err="1">
                <a:solidFill>
                  <a:srgbClr val="C9D1D9"/>
                </a:solidFill>
                <a:effectLst/>
                <a:latin typeface="ui-monospace"/>
              </a:rPr>
              <a:t>permitAll</a:t>
            </a:r>
            <a:r>
              <a:rPr lang="en-US" sz="1200" b="0" i="0" dirty="0">
                <a:solidFill>
                  <a:srgbClr val="C9D1D9"/>
                </a:solidFill>
                <a:effectLst/>
                <a:latin typeface="ui-monospace"/>
              </a:rPr>
              <a:t>()</a:t>
            </a:r>
          </a:p>
          <a:p>
            <a:pPr lvl="1"/>
            <a:endParaRPr lang="en-US" sz="1200" dirty="0">
              <a:solidFill>
                <a:srgbClr val="C9D1D9"/>
              </a:solidFill>
              <a:latin typeface="ui-monospace"/>
            </a:endParaRPr>
          </a:p>
          <a:p>
            <a:pPr lvl="1"/>
            <a:r>
              <a:rPr lang="en-US" sz="1200" dirty="0" err="1">
                <a:solidFill>
                  <a:srgbClr val="C9D1D9"/>
                </a:solidFill>
                <a:latin typeface="ui-monospace"/>
              </a:rPr>
              <a:t>Esto</a:t>
            </a:r>
            <a:r>
              <a:rPr lang="en-US" sz="1200" dirty="0">
                <a:solidFill>
                  <a:srgbClr val="C9D1D9"/>
                </a:solidFill>
                <a:latin typeface="ui-monospace"/>
              </a:rPr>
              <a:t> indica que </a:t>
            </a:r>
            <a:r>
              <a:rPr lang="en-US" sz="1200" dirty="0" err="1">
                <a:solidFill>
                  <a:srgbClr val="C9D1D9"/>
                </a:solidFill>
                <a:latin typeface="ui-monospace"/>
              </a:rPr>
              <a:t>permite</a:t>
            </a:r>
            <a:r>
              <a:rPr lang="en-US" sz="1200" dirty="0">
                <a:solidFill>
                  <a:srgbClr val="C9D1D9"/>
                </a:solidFill>
                <a:latin typeface="ui-monospace"/>
              </a:rPr>
              <a:t> </a:t>
            </a:r>
            <a:r>
              <a:rPr lang="en-US" sz="1200" dirty="0" err="1">
                <a:solidFill>
                  <a:srgbClr val="C9D1D9"/>
                </a:solidFill>
                <a:latin typeface="ui-monospace"/>
              </a:rPr>
              <a:t>acceso</a:t>
            </a:r>
            <a:r>
              <a:rPr lang="en-US" sz="1200" dirty="0">
                <a:solidFill>
                  <a:srgbClr val="C9D1D9"/>
                </a:solidFill>
                <a:latin typeface="ui-monospace"/>
              </a:rPr>
              <a:t> </a:t>
            </a:r>
            <a:r>
              <a:rPr lang="en-US" sz="1200" dirty="0" err="1">
                <a:solidFill>
                  <a:srgbClr val="C9D1D9"/>
                </a:solidFill>
                <a:latin typeface="ui-monospace"/>
              </a:rPr>
              <a:t>publico</a:t>
            </a:r>
            <a:r>
              <a:rPr lang="en-US" sz="1200" dirty="0">
                <a:solidFill>
                  <a:srgbClr val="C9D1D9"/>
                </a:solidFill>
                <a:latin typeface="ui-monospace"/>
              </a:rPr>
              <a:t> a </a:t>
            </a:r>
            <a:r>
              <a:rPr lang="en-US" sz="1200" dirty="0" err="1">
                <a:solidFill>
                  <a:srgbClr val="C9D1D9"/>
                </a:solidFill>
                <a:latin typeface="ui-monospace"/>
              </a:rPr>
              <a:t>estas</a:t>
            </a:r>
            <a:r>
              <a:rPr lang="en-US" sz="1200" dirty="0">
                <a:solidFill>
                  <a:srgbClr val="C9D1D9"/>
                </a:solidFill>
                <a:latin typeface="ui-monospace"/>
              </a:rPr>
              <a:t> </a:t>
            </a:r>
            <a:r>
              <a:rPr lang="en-US" sz="1200" dirty="0" err="1">
                <a:solidFill>
                  <a:srgbClr val="C9D1D9"/>
                </a:solidFill>
                <a:latin typeface="ui-monospace"/>
              </a:rPr>
              <a:t>url</a:t>
            </a:r>
            <a:r>
              <a:rPr lang="en-US" sz="1200" dirty="0">
                <a:solidFill>
                  <a:srgbClr val="C9D1D9"/>
                </a:solidFill>
                <a:latin typeface="ui-monospace"/>
              </a:rPr>
              <a:t>, </a:t>
            </a:r>
            <a:r>
              <a:rPr lang="en-US" sz="1200" dirty="0" err="1">
                <a:solidFill>
                  <a:srgbClr val="C9D1D9"/>
                </a:solidFill>
                <a:latin typeface="ui-monospace"/>
              </a:rPr>
              <a:t>mientras</a:t>
            </a:r>
            <a:r>
              <a:rPr lang="en-US" sz="1200" dirty="0">
                <a:solidFill>
                  <a:srgbClr val="C9D1D9"/>
                </a:solidFill>
                <a:latin typeface="ui-monospace"/>
              </a:rPr>
              <a:t> que las </a:t>
            </a:r>
            <a:r>
              <a:rPr lang="en-US" sz="1200" dirty="0" err="1">
                <a:solidFill>
                  <a:srgbClr val="C9D1D9"/>
                </a:solidFill>
                <a:latin typeface="ui-monospace"/>
              </a:rPr>
              <a:t>otras</a:t>
            </a:r>
            <a:r>
              <a:rPr lang="en-US" sz="1200" dirty="0">
                <a:solidFill>
                  <a:srgbClr val="C9D1D9"/>
                </a:solidFill>
                <a:latin typeface="ui-monospace"/>
              </a:rPr>
              <a:t> </a:t>
            </a:r>
            <a:r>
              <a:rPr lang="en-US" sz="1200" dirty="0" err="1">
                <a:solidFill>
                  <a:srgbClr val="C9D1D9"/>
                </a:solidFill>
                <a:latin typeface="ui-monospace"/>
              </a:rPr>
              <a:t>rutas</a:t>
            </a:r>
            <a:r>
              <a:rPr lang="en-US" sz="1200" dirty="0">
                <a:solidFill>
                  <a:srgbClr val="C9D1D9"/>
                </a:solidFill>
                <a:latin typeface="ui-monospace"/>
              </a:rPr>
              <a:t> </a:t>
            </a:r>
            <a:r>
              <a:rPr lang="en-US" sz="1200" dirty="0" err="1">
                <a:solidFill>
                  <a:srgbClr val="C9D1D9"/>
                </a:solidFill>
                <a:latin typeface="ui-monospace"/>
              </a:rPr>
              <a:t>necesitan</a:t>
            </a:r>
            <a:r>
              <a:rPr lang="en-US" sz="1200" dirty="0">
                <a:solidFill>
                  <a:srgbClr val="C9D1D9"/>
                </a:solidFill>
                <a:latin typeface="ui-monospace"/>
              </a:rPr>
              <a:t> </a:t>
            </a:r>
            <a:r>
              <a:rPr lang="en-US" sz="1200" dirty="0" err="1">
                <a:solidFill>
                  <a:srgbClr val="C9D1D9"/>
                </a:solidFill>
                <a:latin typeface="ui-monospace"/>
              </a:rPr>
              <a:t>autorización</a:t>
            </a:r>
            <a:r>
              <a:rPr lang="en-US" sz="1200" dirty="0">
                <a:solidFill>
                  <a:srgbClr val="C9D1D9"/>
                </a:solidFill>
                <a:latin typeface="ui-monospace"/>
              </a:rPr>
              <a:t>. </a:t>
            </a: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5"/>
          <a:stretch>
            <a:fillRect/>
          </a:stretch>
        </p:blipFill>
        <p:spPr>
          <a:xfrm>
            <a:off x="6096000" y="304432"/>
            <a:ext cx="5149858" cy="2543980"/>
          </a:xfrm>
          <a:prstGeom prst="rect">
            <a:avLst/>
          </a:prstGeom>
        </p:spPr>
      </p:pic>
      <p:pic>
        <p:nvPicPr>
          <p:cNvPr id="7" name="Imagen 6">
            <a:extLst>
              <a:ext uri="{FF2B5EF4-FFF2-40B4-BE49-F238E27FC236}">
                <a16:creationId xmlns:a16="http://schemas.microsoft.com/office/drawing/2014/main" id="{831E9C92-F88D-8987-DFD3-18143028D5E4}"/>
              </a:ext>
            </a:extLst>
          </p:cNvPr>
          <p:cNvPicPr>
            <a:picLocks noChangeAspect="1"/>
          </p:cNvPicPr>
          <p:nvPr/>
        </p:nvPicPr>
        <p:blipFill>
          <a:blip r:embed="rId6"/>
          <a:stretch>
            <a:fillRect/>
          </a:stretch>
        </p:blipFill>
        <p:spPr>
          <a:xfrm>
            <a:off x="8333454" y="3936482"/>
            <a:ext cx="2000154" cy="2318904"/>
          </a:xfrm>
          <a:prstGeom prst="rect">
            <a:avLst/>
          </a:prstGeom>
        </p:spPr>
      </p:pic>
    </p:spTree>
    <p:extLst>
      <p:ext uri="{BB962C8B-B14F-4D97-AF65-F5344CB8AC3E}">
        <p14:creationId xmlns:p14="http://schemas.microsoft.com/office/powerpoint/2010/main" val="46527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4247317"/>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4">
                    <a:lumMod val="60000"/>
                    <a:lumOff val="40000"/>
                  </a:schemeClr>
                </a:solidFill>
                <a:latin typeface="Titillium Web" panose="00000500000000000000" pitchFamily="2" charset="0"/>
              </a:rPr>
              <a:t>Configuración:</a:t>
            </a:r>
          </a:p>
          <a:p>
            <a:pPr lvl="1"/>
            <a:endParaRPr lang="es-ES" sz="1200" b="1" dirty="0">
              <a:solidFill>
                <a:schemeClr val="accent4">
                  <a:lumMod val="60000"/>
                  <a:lumOff val="40000"/>
                </a:schemeClr>
              </a:solidFill>
              <a:latin typeface="Titillium Web" panose="00000500000000000000" pitchFamily="2" charset="0"/>
              <a:sym typeface="Wingdings" panose="05000000000000000000" pitchFamily="2" charset="2"/>
            </a:endParaRPr>
          </a:p>
          <a:p>
            <a:pPr lvl="1"/>
            <a:r>
              <a:rPr lang="es-ES" sz="1200" b="1" dirty="0">
                <a:solidFill>
                  <a:schemeClr val="accent4">
                    <a:lumMod val="60000"/>
                    <a:lumOff val="40000"/>
                  </a:schemeClr>
                </a:solidFill>
                <a:latin typeface="Titillium Web" panose="00000500000000000000" pitchFamily="2" charset="0"/>
                <a:sym typeface="Wingdings" panose="05000000000000000000" pitchFamily="2" charset="2"/>
              </a:rPr>
              <a:t>Métodos:</a:t>
            </a:r>
          </a:p>
          <a:p>
            <a:pPr lvl="1"/>
            <a:endParaRPr lang="es-ES" sz="1200" b="1" dirty="0">
              <a:solidFill>
                <a:schemeClr val="accent3">
                  <a:lumMod val="75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r>
              <a:rPr lang="es-ES" sz="1200" b="1" dirty="0" err="1">
                <a:solidFill>
                  <a:schemeClr val="accent3">
                    <a:lumMod val="75000"/>
                  </a:schemeClr>
                </a:solidFill>
                <a:latin typeface="Titillium Web" panose="00000500000000000000" pitchFamily="2" charset="0"/>
                <a:sym typeface="Wingdings" panose="05000000000000000000" pitchFamily="2" charset="2"/>
              </a:rPr>
              <a:t>authorizeRequest</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antMatchers</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url</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hasRole</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Admin</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a:latin typeface="Titillium Web" panose="00000500000000000000" pitchFamily="2" charset="0"/>
                <a:sym typeface="Wingdings" panose="05000000000000000000" pitchFamily="2" charset="2"/>
              </a:rPr>
              <a:t> Permitimos el acceso a esa </a:t>
            </a:r>
            <a:r>
              <a:rPr lang="es-ES" sz="1200" b="1" dirty="0" err="1">
                <a:latin typeface="Titillium Web" panose="00000500000000000000" pitchFamily="2" charset="0"/>
                <a:sym typeface="Wingdings" panose="05000000000000000000" pitchFamily="2" charset="2"/>
              </a:rPr>
              <a:t>url</a:t>
            </a:r>
            <a:r>
              <a:rPr lang="es-ES" sz="1200" b="1" dirty="0">
                <a:latin typeface="Titillium Web" panose="00000500000000000000" pitchFamily="2" charset="0"/>
                <a:sym typeface="Wingdings" panose="05000000000000000000" pitchFamily="2" charset="2"/>
              </a:rPr>
              <a:t> con el rol “</a:t>
            </a:r>
            <a:r>
              <a:rPr lang="es-ES" sz="1200" b="1" dirty="0" err="1">
                <a:latin typeface="Titillium Web" panose="00000500000000000000" pitchFamily="2" charset="0"/>
                <a:sym typeface="Wingdings" panose="05000000000000000000" pitchFamily="2" charset="2"/>
              </a:rPr>
              <a:t>Admin</a:t>
            </a:r>
            <a:r>
              <a:rPr lang="es-ES" sz="1200" b="1" dirty="0">
                <a:latin typeface="Titillium Web" panose="00000500000000000000" pitchFamily="2" charset="0"/>
                <a:sym typeface="Wingdings" panose="05000000000000000000" pitchFamily="2" charset="2"/>
              </a:rPr>
              <a:t>”.</a:t>
            </a:r>
          </a:p>
          <a:p>
            <a:pPr marL="685800" lvl="1" indent="-228600">
              <a:buFont typeface="+mj-lt"/>
              <a:buAutoNum type="arabicPeriod"/>
            </a:pPr>
            <a:endParaRPr lang="es-ES" sz="1200" b="1" dirty="0">
              <a:latin typeface="Titillium Web" panose="00000500000000000000" pitchFamily="2" charset="0"/>
              <a:sym typeface="Wingdings" panose="05000000000000000000" pitchFamily="2" charset="2"/>
            </a:endParaRPr>
          </a:p>
          <a:p>
            <a:pPr marL="685800" lvl="1" indent="-228600">
              <a:buFont typeface="+mj-lt"/>
              <a:buAutoNum type="arabicPeriod"/>
            </a:pPr>
            <a:r>
              <a:rPr lang="es-ES" sz="1200" b="1" dirty="0" err="1">
                <a:solidFill>
                  <a:schemeClr val="accent3">
                    <a:lumMod val="75000"/>
                  </a:schemeClr>
                </a:solidFill>
                <a:latin typeface="Titillium Web" panose="00000500000000000000" pitchFamily="2" charset="0"/>
                <a:sym typeface="Wingdings" panose="05000000000000000000" pitchFamily="2" charset="2"/>
              </a:rPr>
              <a:t>authorizeRequest</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antMatchers</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url</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hasAnyRole</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Admin</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err="1">
                <a:solidFill>
                  <a:schemeClr val="accent3">
                    <a:lumMod val="75000"/>
                  </a:schemeClr>
                </a:solidFill>
                <a:latin typeface="Titillium Web" panose="00000500000000000000" pitchFamily="2" charset="0"/>
                <a:sym typeface="Wingdings" panose="05000000000000000000" pitchFamily="2" charset="2"/>
              </a:rPr>
              <a:t>User</a:t>
            </a:r>
            <a:r>
              <a:rPr lang="es-ES" sz="1200" b="1" dirty="0">
                <a:solidFill>
                  <a:schemeClr val="accent3">
                    <a:lumMod val="75000"/>
                  </a:schemeClr>
                </a:solidFill>
                <a:latin typeface="Titillium Web" panose="00000500000000000000" pitchFamily="2" charset="0"/>
                <a:sym typeface="Wingdings" panose="05000000000000000000" pitchFamily="2" charset="2"/>
              </a:rPr>
              <a:t>”)</a:t>
            </a:r>
            <a:r>
              <a:rPr lang="es-ES" sz="1200" b="1" dirty="0">
                <a:latin typeface="Titillium Web" panose="00000500000000000000" pitchFamily="2" charset="0"/>
                <a:sym typeface="Wingdings" panose="05000000000000000000" pitchFamily="2" charset="2"/>
              </a:rPr>
              <a:t> Permitimos el acceso a si tiene alguno de los roles, se usa para añadir más de un rol que tenga permiso a una URL definida.</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55B62C3-37ED-FE29-8D2A-14E67FD5ED2F}"/>
              </a:ext>
            </a:extLst>
          </p:cNvPr>
          <p:cNvPicPr>
            <a:picLocks noChangeAspect="1"/>
          </p:cNvPicPr>
          <p:nvPr/>
        </p:nvPicPr>
        <p:blipFill>
          <a:blip r:embed="rId5"/>
          <a:stretch>
            <a:fillRect/>
          </a:stretch>
        </p:blipFill>
        <p:spPr>
          <a:xfrm>
            <a:off x="6960093" y="113847"/>
            <a:ext cx="4836180" cy="2389026"/>
          </a:xfrm>
          <a:prstGeom prst="rect">
            <a:avLst/>
          </a:prstGeom>
        </p:spPr>
      </p:pic>
    </p:spTree>
    <p:extLst>
      <p:ext uri="{BB962C8B-B14F-4D97-AF65-F5344CB8AC3E}">
        <p14:creationId xmlns:p14="http://schemas.microsoft.com/office/powerpoint/2010/main" val="386625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98042" y="802484"/>
            <a:ext cx="9079954" cy="5539978"/>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SECURITY </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Security</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Configuramos nuestro proyecto.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1- Creamos el Spring dentro del paquete principal de Java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Servlets</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2- Creamos nuestra clase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SpringSecurityConfig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3- En la parte superior de nuestra clase, la definimos como @Configuration. </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4- Ahora para evitar cualquier error en la configuración, copiaremos paso a paso los diferentes métodos del </a:t>
            </a:r>
            <a:r>
              <a:rPr lang="es-ES" sz="1200" b="1" dirty="0" err="1">
                <a:solidFill>
                  <a:schemeClr val="accent1">
                    <a:lumMod val="40000"/>
                    <a:lumOff val="60000"/>
                  </a:schemeClr>
                </a:solidFill>
                <a:latin typeface="Titillium Web" panose="00000500000000000000" pitchFamily="2" charset="0"/>
                <a:sym typeface="Wingdings" panose="05000000000000000000" pitchFamily="2" charset="2"/>
              </a:rPr>
              <a:t>SpringSecurityConfig</a:t>
            </a:r>
            <a:r>
              <a:rPr lang="es-ES" sz="1200" b="1" dirty="0">
                <a:solidFill>
                  <a:schemeClr val="accent1">
                    <a:lumMod val="40000"/>
                    <a:lumOff val="60000"/>
                  </a:schemeClr>
                </a:solidFill>
                <a:latin typeface="Titillium Web" panose="00000500000000000000" pitchFamily="2" charset="0"/>
                <a:sym typeface="Wingdings" panose="05000000000000000000" pitchFamily="2" charset="2"/>
              </a:rPr>
              <a:t>.</a:t>
            </a: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lvl="1"/>
            <a:endParaRPr lang="es-ES" sz="1200" b="1" dirty="0">
              <a:solidFill>
                <a:schemeClr val="accent1">
                  <a:lumMod val="40000"/>
                  <a:lumOff val="60000"/>
                </a:schemeClr>
              </a:solidFill>
              <a:latin typeface="Titillium Web" panose="00000500000000000000" pitchFamily="2" charset="0"/>
              <a:sym typeface="Wingdings" panose="05000000000000000000" pitchFamily="2" charset="2"/>
            </a:endParaRPr>
          </a:p>
          <a:p>
            <a:pPr marL="685800" lvl="1" indent="-228600">
              <a:buFont typeface="+mj-lt"/>
              <a:buAutoNum type="arabicPeriod"/>
            </a:pPr>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826790F-5FC4-E983-9B83-1DCFFF298C86}"/>
              </a:ext>
            </a:extLst>
          </p:cNvPr>
          <p:cNvPicPr>
            <a:picLocks noChangeAspect="1"/>
          </p:cNvPicPr>
          <p:nvPr/>
        </p:nvPicPr>
        <p:blipFill>
          <a:blip r:embed="rId5"/>
          <a:stretch>
            <a:fillRect/>
          </a:stretch>
        </p:blipFill>
        <p:spPr>
          <a:xfrm>
            <a:off x="7146757" y="1096156"/>
            <a:ext cx="3296110" cy="724001"/>
          </a:xfrm>
          <a:prstGeom prst="rect">
            <a:avLst/>
          </a:prstGeom>
        </p:spPr>
      </p:pic>
    </p:spTree>
    <p:extLst>
      <p:ext uri="{BB962C8B-B14F-4D97-AF65-F5344CB8AC3E}">
        <p14:creationId xmlns:p14="http://schemas.microsoft.com/office/powerpoint/2010/main" val="1843936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3195</TotalTime>
  <Words>2121</Words>
  <Application>Microsoft Office PowerPoint</Application>
  <PresentationFormat>Panorámica</PresentationFormat>
  <Paragraphs>547</Paragraphs>
  <Slides>18</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Century Gothic</vt:lpstr>
      <vt:lpstr>Consolas</vt:lpstr>
      <vt:lpstr>Titillium Web</vt:lpstr>
      <vt:lpstr>ui-monospace</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170</cp:revision>
  <dcterms:created xsi:type="dcterms:W3CDTF">2023-10-19T16:07:48Z</dcterms:created>
  <dcterms:modified xsi:type="dcterms:W3CDTF">2024-01-16T09:08:46Z</dcterms:modified>
</cp:coreProperties>
</file>