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3" r:id="rId19"/>
    <p:sldId id="312" r:id="rId20"/>
    <p:sldId id="314" r:id="rId21"/>
    <p:sldId id="315" r:id="rId22"/>
    <p:sldId id="316" r:id="rId23"/>
    <p:sldId id="317" r:id="rId24"/>
    <p:sldId id="318" r:id="rId25"/>
    <p:sldId id="31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4E8B3-BC3D-4B17-AD72-6EEF0757A344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12D9C-889D-4610-A762-E75BDBE57E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96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766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8416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6362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1602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767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795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773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1097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6182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4716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402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9233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6871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30868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79580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64336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8823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381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2561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4361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476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2847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8468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317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22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05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431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00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48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683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642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022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39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35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85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46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94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96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1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55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D7214D7-428D-4601-A337-8B3EF9271EE1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50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D7214D7-428D-4601-A337-8B3EF9271EE1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626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www.thymeleaf.org/doc/tutorials/3.1/usingthymeleaf.html#dates" TargetMode="Externa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www.thymeleaf.org/doc/tutorials/3.1/usingthymeleaf.html#appendix-b-expression-utility-objects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D987E-AC81-5B07-D38F-36002AD58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 CURSO FORMACION EN </a:t>
            </a:r>
            <a:r>
              <a:rPr lang="es-ES" dirty="0" err="1"/>
              <a:t>spring</a:t>
            </a:r>
            <a:r>
              <a:rPr lang="es-ES" dirty="0"/>
              <a:t>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0FF4A9-3AD2-C3C2-7206-56C12AAC7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CURSO 2024</a:t>
            </a:r>
          </a:p>
        </p:txBody>
      </p:sp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11201"/>
            <a:ext cx="807968" cy="80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pring | Home">
            <a:extLst>
              <a:ext uri="{FF2B5EF4-FFF2-40B4-BE49-F238E27FC236}">
                <a16:creationId xmlns:a16="http://schemas.microsoft.com/office/drawing/2014/main" id="{1B53E5CD-C494-D3B0-47A5-2DBE7C154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948" y="310628"/>
            <a:ext cx="3464510" cy="173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637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CONSTRUYENDO CON THYMELEAF y PLANTILLAS CSS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152125" y="1869681"/>
            <a:ext cx="907995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Cambiarlo en las dos vistas realizadas anteriormente. 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login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y menú.html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Vamos a darle forma a nuestra aplicación.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 una nueva vista vamos a realizar un registro de usuarios.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Para ello haremos uso de los formularios que nos proporciona Bootstrap.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Además añadiremos  un boton en nuestro menú de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login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que nos lleve a la ventana de registro.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Para ello necesitaremos crear un nuevo @controller con nombre register.java.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3: </a:t>
            </a:r>
            <a:r>
              <a:rPr lang="es-ES" sz="18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DemoMVCII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AAE26E4-8F08-6234-21D1-8BD7ED2DE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2710" y="1016764"/>
            <a:ext cx="3057952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18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CONSTRUYENDO CON THYMELEAF y PLANTILLAS CSS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152125" y="1869681"/>
            <a:ext cx="90799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Cambiarlo en las dos vistas realizadas anteriormente. 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login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y menú.html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Vamos a darle forma a nuestra aplicación.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 una nueva vista vamos a realizar un registro de usuarios.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Para ello haremos uso de los formularios que nos proporciona Bootstrap.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3: </a:t>
            </a:r>
            <a:r>
              <a:rPr lang="es-ES" sz="18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DemoMVCII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53AA120-44BF-2264-8621-C4C979C849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8524" y="3429000"/>
            <a:ext cx="7020814" cy="328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00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CONSTRUYENDO CON THYMELEAF y PLANTILLAS CSS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152125" y="1869681"/>
            <a:ext cx="90799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Cambiarlo en las dos vistas realizadas anteriormente. 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login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y menú.html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Vamos a darle forma a nuestra aplicación.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 una nueva vista vamos a realizar un registro de usuarios. </a:t>
            </a: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Además añadiremos  un boton en nuestro menú de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login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que nos lleve a la ventana de registro.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b="1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3: </a:t>
            </a:r>
            <a:r>
              <a:rPr lang="es-ES" sz="18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DemoMVCII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AAE26E4-8F08-6234-21D1-8BD7ED2DE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2710" y="1016764"/>
            <a:ext cx="3057952" cy="143847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7C8C64F-E3CE-5F99-A91C-2D173CF1BF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5053" y="3576995"/>
            <a:ext cx="7601893" cy="249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45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CONSTRUYENDO CON THYMELEAF y PLANTILLAS CSS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152125" y="1869681"/>
            <a:ext cx="90799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Cambiarlo en las dos vistas realizadas anteriormente. 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login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y menú.html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Vamos a darle forma a nuestra aplicación.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 una nueva vista vamos a realizar un registro de usuarios. </a:t>
            </a: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Además añadiremos  un boton en nuestro menú de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login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que nos lleve a la ventana de registro.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Como desde la vista mediante un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Button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ir a una ventana con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Thymeleaf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, en este caso tenemos que tener un método que cargue la vista de la aplicación.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sz="1200" b="0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th:action</a:t>
            </a:r>
            <a:r>
              <a:rPr lang="es-ES" sz="12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2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"@{/</a:t>
            </a:r>
            <a:r>
              <a:rPr lang="es-ES" sz="12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register</a:t>
            </a:r>
            <a:r>
              <a:rPr lang="es-ES" sz="12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}"</a:t>
            </a:r>
            <a:endParaRPr lang="es-ES" sz="1200" b="0" dirty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b="1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3: </a:t>
            </a:r>
            <a:r>
              <a:rPr lang="es-ES" sz="18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DemoMVCII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AAE26E4-8F08-6234-21D1-8BD7ED2DE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2710" y="1016764"/>
            <a:ext cx="3057952" cy="143847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F525158-C2C0-155D-9370-6CF939E837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0668" y="4477037"/>
            <a:ext cx="7335274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70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CONSTRUYENDO CON THYMELEAF y PLANTILLAS CSS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289981" y="1889168"/>
            <a:ext cx="907995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Cambiarlo en las dos vistas realizadas anteriormente. 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Login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y menú.html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Vamos a darle forma a nuestra aplicación: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Añadir una sección de listado de usuarios, dentro del propio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menu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Listado de usuarios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foreach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Thymeleaf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se consigue mediante el atributo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th:each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&lt;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tr 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th:each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="student: ${students}"&gt; </a:t>
            </a:r>
          </a:p>
          <a:p>
            <a:pPr lvl="2"/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	&lt;td 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th:text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="${student.id}" /&gt; </a:t>
            </a:r>
          </a:p>
          <a:p>
            <a:pPr lvl="2"/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	&lt;td 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th:text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="${student.name}" /&gt;</a:t>
            </a:r>
          </a:p>
          <a:p>
            <a:pPr lvl="2"/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     &lt;/tr&gt;</a:t>
            </a:r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Tambien Thymeleaf te permite usar  un indice del proceso: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	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índice : el índice de iteración 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actual, comenzando con 0 (cero)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3: </a:t>
            </a:r>
            <a:r>
              <a:rPr lang="es-ES" sz="18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DemoMVCII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0FDBB83-2865-FB58-3247-1E218CE5B3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8957" y="1338773"/>
            <a:ext cx="4124901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91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CONSTRUYENDO CON THYMELEAF y PLANTILLAS CSS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289981" y="1889168"/>
            <a:ext cx="90799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Cambiarlo en las dos vistas realizadas anteriormente. 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Login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y menú.html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Vamos a darle forma a nuestra aplicación: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Añadir una sección de listado de usuarios, dentro del propio Menú.</a:t>
            </a:r>
          </a:p>
          <a:p>
            <a:pPr marL="685800" lvl="1" indent="-228600">
              <a:buFont typeface="+mj-lt"/>
              <a:buAutoNum type="arabicPeriod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¿Cómo configurar un condicional en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Thymeleaf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?</a:t>
            </a:r>
          </a:p>
          <a:p>
            <a:pPr marL="685800" lvl="1" indent="-228600">
              <a:buFont typeface="+mj-lt"/>
              <a:buAutoNum type="arabicPeriod"/>
            </a:pPr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r>
              <a:rPr lang="en-US" sz="1200" dirty="0" err="1">
                <a:latin typeface="Titillium Web" panose="00000500000000000000" pitchFamily="2" charset="0"/>
              </a:rPr>
              <a:t>th:if</a:t>
            </a:r>
            <a:r>
              <a:rPr lang="en-US" sz="1200" dirty="0">
                <a:latin typeface="Titillium Web" panose="00000500000000000000" pitchFamily="2" charset="0"/>
              </a:rPr>
              <a:t> and </a:t>
            </a:r>
            <a:r>
              <a:rPr lang="en-US" sz="1200" dirty="0" err="1">
                <a:latin typeface="Titillium Web" panose="00000500000000000000" pitchFamily="2" charset="0"/>
              </a:rPr>
              <a:t>th:unless</a:t>
            </a:r>
            <a:endParaRPr lang="en-US" sz="1200" dirty="0">
              <a:latin typeface="Titillium Web" panose="00000500000000000000" pitchFamily="2" charset="0"/>
            </a:endParaRPr>
          </a:p>
          <a:p>
            <a:pPr lvl="1"/>
            <a:endParaRPr lang="en-U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 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el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caso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de que se 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cumpla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la condition se 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añadira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la 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celda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de la table Female 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caso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contrario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, 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th:unless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sera “male” 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la 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celda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de la 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tabla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.</a:t>
            </a:r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3: </a:t>
            </a:r>
            <a:r>
              <a:rPr lang="es-ES" sz="18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DemoMVCII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AD3B9B4-CD15-F2EA-6EBC-4EB027A1C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9331" y="1427141"/>
            <a:ext cx="4782217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82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CONSTRUYENDO CON THYMELEAF y PLANTILLAS CSS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289981" y="1889168"/>
            <a:ext cx="907995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Cambiarlo en las dos vistas realizadas anteriormente. 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Login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y menú.html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Vamos a darle forma a nuestra aplicación: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Añadir una sección de listado de usuarios, dentro del propio Menú.</a:t>
            </a:r>
          </a:p>
          <a:p>
            <a:pPr marL="685800" lvl="1" indent="-228600">
              <a:buFont typeface="+mj-lt"/>
              <a:buAutoNum type="arabicPeriod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85800" lvl="1" indent="-228600">
              <a:buFont typeface="+mj-lt"/>
              <a:buAutoNum type="arabicPeriod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¿Cómo configurar un condicional en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Thymeleaf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?</a:t>
            </a:r>
          </a:p>
          <a:p>
            <a:pPr marL="685800" lvl="1" indent="-228600">
              <a:buFont typeface="+mj-lt"/>
              <a:buAutoNum type="arabicPeriod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85800" lvl="1" indent="-228600">
              <a:buFont typeface="+mj-lt"/>
              <a:buAutoNum type="arabicPeriod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Ahora a partir de lo comentado, en la vista de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Menu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, definir un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ArrayList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del número de consultas y  mostrarlas en el caso de que existan datos, en el caso de que no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exitan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datos no mostrar nada.</a:t>
            </a:r>
          </a:p>
          <a:p>
            <a:pPr marL="685800" lvl="1" indent="-228600">
              <a:buFont typeface="+mj-lt"/>
              <a:buAutoNum type="arabicPeriod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Vemos como lo haríamos.</a:t>
            </a:r>
          </a:p>
          <a:p>
            <a:pPr marL="685800" lvl="1" indent="-228600">
              <a:buFont typeface="+mj-lt"/>
              <a:buAutoNum type="arabicPeriod"/>
            </a:pPr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3: </a:t>
            </a:r>
            <a:r>
              <a:rPr lang="es-ES" sz="18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DemoMVCII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AD3B9B4-CD15-F2EA-6EBC-4EB027A1C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9331" y="1083110"/>
            <a:ext cx="4782217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68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CONSTRUYENDO CON THYMELEAF y PLANTILLAS CSS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289981" y="1889168"/>
            <a:ext cx="90799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Cambiarlo en las dos vistas realizadas anteriormente. 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Login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y menú.html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Vamos a darle forma a nuestra aplicación: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Añadir una sección de listado de los seguros.</a:t>
            </a:r>
          </a:p>
          <a:p>
            <a:pPr marL="685800" lvl="1" indent="-228600">
              <a:buFont typeface="+mj-lt"/>
              <a:buAutoNum type="arabicPeriod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 la vista mediante  esta estructura realizamos el listado de los datos mediante tabla. </a:t>
            </a:r>
          </a:p>
          <a:p>
            <a:pPr marL="685800" lvl="1" indent="-228600">
              <a:buFont typeface="+mj-lt"/>
              <a:buAutoNum type="arabicPeriod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3: </a:t>
            </a:r>
            <a:r>
              <a:rPr lang="es-ES" sz="18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DemoMVCII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D897BA7-42C5-58E4-4D69-94E5F4A2F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8986" y="873507"/>
            <a:ext cx="4062718" cy="242934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BA43F6E-B70D-BFA8-1274-D8EF21C6CF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6825" y="4005584"/>
            <a:ext cx="4887007" cy="120984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2ACFEF5-3054-0E50-8BB1-07FC771DB3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0035" y="3534053"/>
            <a:ext cx="3672973" cy="221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76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CONSTRUYENDO CON THYMELEAF y PLANTILLAS CSS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512450" y="1807686"/>
            <a:ext cx="907995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Cambiarlo en las dos vistas realizadas anteriormente. 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Login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y menú.html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Representar formatos especiales:</a:t>
            </a: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Formato Fecha:</a:t>
            </a: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Date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Format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:</a:t>
            </a: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Si revisamos la documentación de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thymeleaf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 Aquí os dejo el enlace del formato de fechas:</a:t>
            </a:r>
          </a:p>
          <a:p>
            <a:pPr lvl="1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  <a:hlinkClick r:id="rId5"/>
              </a:rPr>
              <a:t>https://www.thymeleaf.org/doc/tutorials/3.1/usingthymeleaf.html#dates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 el caso de que quiera representar una fecha en la vista, podemos representar la fecha según nos venga de nuestro controlador o podemos darle formato a esa fecha para dejarlo en el formato que nosotros queramos mediante la sentencia. </a:t>
            </a: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${#dates.format(date,’dd/MMM/yyyy HH:MM’)}</a:t>
            </a:r>
            <a:r>
              <a:rPr lang="nb-NO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3: </a:t>
            </a:r>
            <a:r>
              <a:rPr lang="es-ES" sz="18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DemoMVCII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5940250-D56F-57A2-7C23-B00C9182C5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2022" y="2369893"/>
            <a:ext cx="5984340" cy="106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79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CONSTRUYENDO CON THYMELEAF y PLANTILLAS CSS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492224" y="1783668"/>
            <a:ext cx="90799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Representar formatos especiales</a:t>
            </a: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Fechas</a:t>
            </a: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3: </a:t>
            </a:r>
            <a:r>
              <a:rPr lang="es-ES" sz="18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DemoMVCII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4C53433-7891-FB7D-EE8D-F2140C51F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976" y="3105326"/>
            <a:ext cx="3829584" cy="169568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18B46FB-C19D-DD21-FD51-3FD18C9219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5312" y="3105326"/>
            <a:ext cx="3630981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5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CONSTRUYENDO CON THYMELEAF y PLANTILLAS CSS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188339" y="1896841"/>
            <a:ext cx="90799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Este tema será totalmente práctico en la cual añadiremos más componentes.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Para ello usaremos de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Thymeleaf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 Para la comunicación de datos entre el @controller y la vista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Para darle color y forma a nuestro diseño:  Trabaremos con Bootstrap. </a:t>
            </a: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 primer lugar, añadir Bootstrap en Spring.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 nuestras vistas: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&lt;</a:t>
            </a:r>
            <a:r>
              <a:rPr lang="nb-NO" sz="1200" dirty="0">
                <a:latin typeface="Titillium Web" panose="00000500000000000000" pitchFamily="2" charset="0"/>
                <a:sym typeface="Wingdings" panose="05000000000000000000" pitchFamily="2" charset="2"/>
              </a:rPr>
              <a:t>link href="https://cdn.jsdelivr.net/npm/bootstrap@5.3.2/dist/css/bootstrap.min.css" rel="stylesheet" integrity="sha384-T3c6CoIi6uLrA9TneNEoa7RxnatzjcDSCmG1MXxSR1GAsXEV/Dwwykc2MPK8M2HN" crossorigin="anonymous"&gt;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&lt;</a:t>
            </a:r>
            <a:r>
              <a:rPr lang="nb-NO" sz="1200" dirty="0">
                <a:latin typeface="Titillium Web" panose="00000500000000000000" pitchFamily="2" charset="0"/>
                <a:sym typeface="Wingdings" panose="05000000000000000000" pitchFamily="2" charset="2"/>
              </a:rPr>
              <a:t>script src="https://cdn.jsdelivr.net/npm/bootstrap@5.3.2/dist/js/bootstrap.bundle.min.js" integrity="sha384-C6RzsynM9kWDrMNeT87bh95OGNyZPhcTNXj1NW7RuBCsyN/o0jlpcV8Qyq46cDfL" crossorigin="anonymous"&gt;&lt;/script&gt;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1"/>
            <a:endParaRPr lang="nb-NO" sz="1200" b="1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3: </a:t>
            </a:r>
            <a:r>
              <a:rPr lang="es-ES" sz="18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DemoMVCII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6EE2F8B-558A-12B5-D0C3-510339B1B4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3475" y="5095639"/>
            <a:ext cx="7605049" cy="16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24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CONSTRUYENDO CON THYMELEAF y PLANTILLAS CSS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492224" y="1783668"/>
            <a:ext cx="90799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Representar formatos especiales</a:t>
            </a: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Fechas</a:t>
            </a: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3: </a:t>
            </a:r>
            <a:r>
              <a:rPr lang="es-ES" sz="18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DemoMVCII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ECA74A8-1964-0887-1FB1-90D774E80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3654" y="2848247"/>
            <a:ext cx="5661308" cy="350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49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CONSTRUYENDO CON THYMELEAF y PLANTILLAS CSS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492224" y="1783668"/>
            <a:ext cx="90799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Representar formatos especiales</a:t>
            </a: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Fechas</a:t>
            </a: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3: </a:t>
            </a:r>
            <a:r>
              <a:rPr lang="es-ES" sz="18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DemoMVCII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F372755-6FF6-7422-6C3A-5AA1EEC3C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210" y="2790011"/>
            <a:ext cx="7033014" cy="296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56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CONSTRUYENDO CON THYMELEAF y PLANTILLAS CSS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492224" y="1783668"/>
            <a:ext cx="90799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Representar formatos especiales</a:t>
            </a: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Calendario</a:t>
            </a:r>
          </a:p>
          <a:p>
            <a:pPr lvl="1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Similar a Date pero con la librería de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java.útil.Calendar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3: </a:t>
            </a:r>
            <a:r>
              <a:rPr lang="es-ES" sz="18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DemoMVCII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2112100-0470-4097-846B-F8B234785A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880" y="2651176"/>
            <a:ext cx="3644759" cy="391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12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CONSTRUYENDO CON THYMELEAF y PLANTILLAS CSS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492224" y="1783668"/>
            <a:ext cx="90799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Representar formatos especiales</a:t>
            </a: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Calendario</a:t>
            </a:r>
          </a:p>
          <a:p>
            <a:pPr lvl="1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Similar a Date pero con la librería de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java.útil.Calendar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3: </a:t>
            </a:r>
            <a:r>
              <a:rPr lang="es-ES" sz="18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DemoMVCII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E2DA94B-2DEC-654A-8A0C-2BEF942B2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4260" y="2731319"/>
            <a:ext cx="4110385" cy="375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95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CONSTRUYENDO CON THYMELEAF y PLANTILLAS CSS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512450" y="1881992"/>
            <a:ext cx="90799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Representar formatos especiales</a:t>
            </a: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Números</a:t>
            </a: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3: </a:t>
            </a:r>
            <a:r>
              <a:rPr lang="es-ES" sz="18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DemoMVCII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C9031CB-0605-EA55-D5A0-94C27287E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984" y="3024347"/>
            <a:ext cx="4781447" cy="177793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922B01F-79CD-956E-026C-6E9DA873B9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192" y="1999152"/>
            <a:ext cx="4606848" cy="164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06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CONSTRUYENDO CON THYMELEAF y PLANTILLAS CSS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512450" y="1881992"/>
            <a:ext cx="907995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Representar formatos especiales</a:t>
            </a: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 la documentación de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Thymeleaf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tenemos mas información para la conversión o formato de otros objetos:</a:t>
            </a: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  <a:hlinkClick r:id="rId5"/>
              </a:rPr>
              <a:t>https://www.thymeleaf.org/doc/tutorials/3.1/usingthymeleaf.html#appendix-b-expression-utility-objects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Donde podremos tanto cambiar el formato o evaluar si un objeto del tipo que sea viene con datos,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ordendarlo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y revisar directamente desde la vista todas estas opciones. </a:t>
            </a: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3: </a:t>
            </a:r>
            <a:r>
              <a:rPr lang="es-ES" sz="18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DemoMVCII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4D9DE83-A5F9-A996-2AF0-B1A957886A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4523" y="3913317"/>
            <a:ext cx="2798976" cy="248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0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CONSTRUYENDO CON THYMELEAF y PLANTILLAS CSS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188339" y="1896841"/>
            <a:ext cx="90799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Cambiarlo en las dos vistas realizadas anteriormente. 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Login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y menú.html</a:t>
            </a:r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1"/>
            <a:endParaRPr lang="nb-NO" sz="1200" b="1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3: </a:t>
            </a:r>
            <a:r>
              <a:rPr lang="es-ES" sz="18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DemoMVCII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94CD441-0333-3DF5-EB67-B85E0A41AD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4547" y="2805247"/>
            <a:ext cx="7382905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2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CONSTRUYENDO CON THYMELEAF y PLANTILLAS CSS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188339" y="1896841"/>
            <a:ext cx="90799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Cambiarlo en las dos vistas realizadas anteriormente. 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Login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y menú.html</a:t>
            </a:r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1"/>
            <a:endParaRPr lang="nb-NO" sz="1200" b="1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3: </a:t>
            </a:r>
            <a:r>
              <a:rPr lang="es-ES" sz="18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DemoMVCII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94CD441-0333-3DF5-EB67-B85E0A41AD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4547" y="2805247"/>
            <a:ext cx="7382905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9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CONSTRUYENDO CON THYMELEAF y PLANTILLAS CSS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188339" y="1896841"/>
            <a:ext cx="90799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Cambiarlo en las dos vistas realizadas anteriormente. 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login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y menú.html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Vamos a darle forma a nuestra aplicación: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Añadir una cabecera.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Añadiremos una cabecera conjunta para todos los componentes Fragmentos</a:t>
            </a:r>
          </a:p>
          <a:p>
            <a:pPr marL="685800" lvl="1" indent="-228600">
              <a:buFont typeface="+mj-lt"/>
              <a:buAutoNum type="arabicPeriod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Añadir una sección de registro de usuarios.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Añadiremos Formulario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Añadir una sección de listado de usuarios, dentro del propio Menú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Listado de usuarios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ForEach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1"/>
            <a:endParaRPr lang="nb-NO" sz="1200" b="1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3: </a:t>
            </a:r>
            <a:r>
              <a:rPr lang="es-ES" sz="18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DemoMVCII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4691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CONSTRUYENDO CON THYMELEAF y PLANTILLAS CSS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188339" y="1896841"/>
            <a:ext cx="9079954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Cambiarlo en las dos vistas realizadas anteriormente. 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login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y menú.html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Vamos a darle forma a nuestra aplicación: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Añadir una cabecera.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Añadiremos una cabecera conjunta para todos los componentes Fragmentos</a:t>
            </a: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Fragments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html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:</a:t>
            </a:r>
          </a:p>
          <a:p>
            <a:pPr lvl="2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Son trozos de HTML, CSS y JavaScript que se pueden añadir a una pagina y es de fácil uso para los programadores de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FrontEnd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La gran ventaja es que lo podemos reutilizar en diversas vistas. Una vez creado un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fragment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reutilizarlo en todas  las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demas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vistas.</a:t>
            </a: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¿Cómo se incrustaría?.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Usando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Thymeleaf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, mediante la sentencia que se indica.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b="0" i="0" dirty="0">
                <a:solidFill>
                  <a:srgbClr val="8B949E"/>
                </a:solidFill>
                <a:effectLst/>
                <a:latin typeface="ui-monospace"/>
              </a:rPr>
              <a:t>&lt;!-- Ejemplo de inclusión de un fragmento usando </a:t>
            </a:r>
            <a:r>
              <a:rPr lang="es-ES" sz="1200" b="0" i="0" dirty="0" err="1">
                <a:solidFill>
                  <a:srgbClr val="8B949E"/>
                </a:solidFill>
                <a:effectLst/>
                <a:latin typeface="ui-monospace"/>
              </a:rPr>
              <a:t>th:replace</a:t>
            </a:r>
            <a:r>
              <a:rPr lang="es-ES" sz="1200" b="0" i="0" dirty="0">
                <a:solidFill>
                  <a:srgbClr val="8B949E"/>
                </a:solidFill>
                <a:effectLst/>
                <a:latin typeface="ui-monospace"/>
              </a:rPr>
              <a:t> --&gt;</a:t>
            </a:r>
            <a:r>
              <a:rPr lang="es-ES" sz="1200" b="0" i="0" dirty="0">
                <a:solidFill>
                  <a:srgbClr val="C9D1D9"/>
                </a:solidFill>
                <a:effectLst/>
                <a:latin typeface="ui-monospace"/>
              </a:rPr>
              <a:t> &lt;</a:t>
            </a:r>
            <a:r>
              <a:rPr lang="es-ES" sz="1200" b="0" i="0" dirty="0" err="1">
                <a:solidFill>
                  <a:srgbClr val="7EE787"/>
                </a:solidFill>
                <a:effectLst/>
                <a:latin typeface="ui-monospace"/>
              </a:rPr>
              <a:t>div</a:t>
            </a:r>
            <a:r>
              <a:rPr lang="es-ES" sz="1200" b="0" i="0" dirty="0">
                <a:solidFill>
                  <a:srgbClr val="C9D1D9"/>
                </a:solidFill>
                <a:effectLst/>
                <a:latin typeface="ui-monospace"/>
              </a:rPr>
              <a:t> </a:t>
            </a:r>
            <a:r>
              <a:rPr lang="es-ES" sz="1200" b="0" i="0" dirty="0" err="1">
                <a:solidFill>
                  <a:srgbClr val="79C0FF"/>
                </a:solidFill>
                <a:effectLst/>
                <a:latin typeface="ui-monospace"/>
              </a:rPr>
              <a:t>th:replace</a:t>
            </a:r>
            <a:r>
              <a:rPr lang="es-ES" sz="1200" b="0" i="0" dirty="0">
                <a:solidFill>
                  <a:srgbClr val="C9D1D9"/>
                </a:solidFill>
                <a:effectLst/>
                <a:latin typeface="ui-monospace"/>
              </a:rPr>
              <a:t>=</a:t>
            </a:r>
            <a:r>
              <a:rPr lang="es-ES" sz="1200" b="0" i="0" dirty="0">
                <a:solidFill>
                  <a:srgbClr val="A5D6FF"/>
                </a:solidFill>
                <a:effectLst/>
                <a:latin typeface="ui-monospace"/>
              </a:rPr>
              <a:t>"ruta/al/fragmento :: </a:t>
            </a:r>
            <a:r>
              <a:rPr lang="es-ES" sz="1200" b="0" i="0" dirty="0" err="1">
                <a:solidFill>
                  <a:srgbClr val="A5D6FF"/>
                </a:solidFill>
                <a:effectLst/>
                <a:latin typeface="ui-monospace"/>
              </a:rPr>
              <a:t>nombreDelFragmento</a:t>
            </a:r>
            <a:r>
              <a:rPr lang="es-ES" sz="1200" b="0" i="0" dirty="0">
                <a:solidFill>
                  <a:srgbClr val="A5D6FF"/>
                </a:solidFill>
                <a:effectLst/>
                <a:latin typeface="ui-monospace"/>
              </a:rPr>
              <a:t>"</a:t>
            </a:r>
            <a:r>
              <a:rPr lang="es-ES" sz="1200" b="0" i="0" dirty="0">
                <a:solidFill>
                  <a:srgbClr val="C9D1D9"/>
                </a:solidFill>
                <a:effectLst/>
                <a:latin typeface="ui-monospace"/>
              </a:rPr>
              <a:t>&gt;&lt;/</a:t>
            </a:r>
            <a:r>
              <a:rPr lang="es-ES" sz="1200" b="0" i="0" dirty="0" err="1">
                <a:solidFill>
                  <a:srgbClr val="7EE787"/>
                </a:solidFill>
                <a:effectLst/>
                <a:latin typeface="ui-monospace"/>
              </a:rPr>
              <a:t>div</a:t>
            </a:r>
            <a:r>
              <a:rPr lang="es-ES" sz="1200" b="0" i="0" dirty="0">
                <a:solidFill>
                  <a:srgbClr val="C9D1D9"/>
                </a:solidFill>
                <a:effectLst/>
                <a:latin typeface="ui-monospace"/>
              </a:rPr>
              <a:t>&gt;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1"/>
            <a:endParaRPr lang="nb-NO" sz="1200" b="1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3: </a:t>
            </a:r>
            <a:r>
              <a:rPr lang="es-ES" sz="18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DemoMVCII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8263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CONSTRUYENDO CON THYMELEAF y PLANTILLAS CSS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188339" y="1896841"/>
            <a:ext cx="907995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Cambiarlo en las dos vistas realizadas anteriormente. 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login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y menú.html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Vamos a darle forma a nuestra aplicación:</a:t>
            </a: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¿Cómo se incrustaría?.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Usando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Thymeleaf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, mediante la sentencia que se indica.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b="0" i="0" dirty="0">
                <a:solidFill>
                  <a:srgbClr val="8B949E"/>
                </a:solidFill>
                <a:effectLst/>
                <a:latin typeface="ui-monospace"/>
              </a:rPr>
              <a:t>&lt;!-- Ejemplo de inclusión de un fragmento usando </a:t>
            </a:r>
            <a:r>
              <a:rPr lang="es-ES" sz="1200" b="0" i="0" dirty="0" err="1">
                <a:solidFill>
                  <a:srgbClr val="8B949E"/>
                </a:solidFill>
                <a:effectLst/>
                <a:latin typeface="ui-monospace"/>
              </a:rPr>
              <a:t>th:replace</a:t>
            </a:r>
            <a:r>
              <a:rPr lang="es-ES" sz="1200" b="0" i="0" dirty="0">
                <a:solidFill>
                  <a:srgbClr val="8B949E"/>
                </a:solidFill>
                <a:effectLst/>
                <a:latin typeface="ui-monospace"/>
              </a:rPr>
              <a:t> --&gt;</a:t>
            </a:r>
            <a:r>
              <a:rPr lang="es-ES" sz="1200" b="0" i="0" dirty="0">
                <a:solidFill>
                  <a:srgbClr val="C9D1D9"/>
                </a:solidFill>
                <a:effectLst/>
                <a:latin typeface="ui-monospace"/>
              </a:rPr>
              <a:t> &lt;</a:t>
            </a:r>
            <a:r>
              <a:rPr lang="es-ES" sz="1200" b="0" i="0" dirty="0" err="1">
                <a:solidFill>
                  <a:srgbClr val="7EE787"/>
                </a:solidFill>
                <a:effectLst/>
                <a:latin typeface="ui-monospace"/>
              </a:rPr>
              <a:t>div</a:t>
            </a:r>
            <a:r>
              <a:rPr lang="es-ES" sz="1200" b="0" i="0" dirty="0">
                <a:solidFill>
                  <a:srgbClr val="C9D1D9"/>
                </a:solidFill>
                <a:effectLst/>
                <a:latin typeface="ui-monospace"/>
              </a:rPr>
              <a:t> </a:t>
            </a:r>
            <a:r>
              <a:rPr lang="es-ES" sz="1200" b="0" i="0" dirty="0" err="1">
                <a:solidFill>
                  <a:srgbClr val="79C0FF"/>
                </a:solidFill>
                <a:effectLst/>
                <a:latin typeface="ui-monospace"/>
              </a:rPr>
              <a:t>th:</a:t>
            </a:r>
            <a:r>
              <a:rPr lang="es-ES" sz="1200" dirty="0" err="1">
                <a:solidFill>
                  <a:srgbClr val="79C0FF"/>
                </a:solidFill>
                <a:latin typeface="ui-monospace"/>
              </a:rPr>
              <a:t>insert</a:t>
            </a:r>
            <a:r>
              <a:rPr lang="es-ES" sz="1200" b="0" i="0" dirty="0">
                <a:solidFill>
                  <a:srgbClr val="C9D1D9"/>
                </a:solidFill>
                <a:effectLst/>
                <a:latin typeface="ui-monospace"/>
              </a:rPr>
              <a:t>=</a:t>
            </a:r>
            <a:r>
              <a:rPr lang="es-ES" sz="1200" b="0" i="0" dirty="0">
                <a:solidFill>
                  <a:srgbClr val="A5D6FF"/>
                </a:solidFill>
                <a:effectLst/>
                <a:latin typeface="ui-monospace"/>
              </a:rPr>
              <a:t>"ruta/al/fragmento :: </a:t>
            </a:r>
            <a:r>
              <a:rPr lang="es-ES" sz="1200" b="0" i="0" dirty="0" err="1">
                <a:solidFill>
                  <a:srgbClr val="A5D6FF"/>
                </a:solidFill>
                <a:effectLst/>
                <a:latin typeface="ui-monospace"/>
              </a:rPr>
              <a:t>nombreDelFragmento</a:t>
            </a:r>
            <a:r>
              <a:rPr lang="es-ES" sz="1200" b="0" i="0" dirty="0">
                <a:solidFill>
                  <a:srgbClr val="A5D6FF"/>
                </a:solidFill>
                <a:effectLst/>
                <a:latin typeface="ui-monospace"/>
              </a:rPr>
              <a:t>"</a:t>
            </a:r>
            <a:r>
              <a:rPr lang="es-ES" sz="1200" b="0" i="0" dirty="0">
                <a:solidFill>
                  <a:srgbClr val="C9D1D9"/>
                </a:solidFill>
                <a:effectLst/>
                <a:latin typeface="ui-monospace"/>
              </a:rPr>
              <a:t>&gt;&lt;/</a:t>
            </a:r>
            <a:r>
              <a:rPr lang="es-ES" sz="1200" b="0" i="0" dirty="0" err="1">
                <a:solidFill>
                  <a:srgbClr val="7EE787"/>
                </a:solidFill>
                <a:effectLst/>
                <a:latin typeface="ui-monospace"/>
              </a:rPr>
              <a:t>div</a:t>
            </a:r>
            <a:r>
              <a:rPr lang="es-ES" sz="1200" b="0" i="0" dirty="0">
                <a:solidFill>
                  <a:srgbClr val="C9D1D9"/>
                </a:solidFill>
                <a:effectLst/>
                <a:latin typeface="ui-monospace"/>
              </a:rPr>
              <a:t>&gt;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Utilizamos un navbar de Bootstrap. Y le incluimos la informacion. Como se muestra en la figura. Dentro del componente debemos definir que es un fragment.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Th:fragment=‘nombre_fragment’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Y tanto en la vista de login como en la vista de menu, añadimos ese fragment. </a:t>
            </a:r>
          </a:p>
          <a:p>
            <a:pPr lvl="1"/>
            <a:endParaRPr lang="nb-NO" sz="1200" b="1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b="0" i="0" dirty="0">
                <a:solidFill>
                  <a:srgbClr val="C9D1D9"/>
                </a:solidFill>
                <a:effectLst/>
                <a:latin typeface="ui-monospace"/>
              </a:rPr>
              <a:t>                   &lt;</a:t>
            </a:r>
            <a:r>
              <a:rPr lang="es-ES" sz="1200" b="0" i="0" dirty="0" err="1">
                <a:solidFill>
                  <a:srgbClr val="7EE787"/>
                </a:solidFill>
                <a:effectLst/>
                <a:latin typeface="ui-monospace"/>
              </a:rPr>
              <a:t>div</a:t>
            </a:r>
            <a:r>
              <a:rPr lang="es-ES" sz="1200" b="0" i="0" dirty="0">
                <a:solidFill>
                  <a:srgbClr val="C9D1D9"/>
                </a:solidFill>
                <a:effectLst/>
                <a:latin typeface="ui-monospace"/>
              </a:rPr>
              <a:t> </a:t>
            </a:r>
            <a:r>
              <a:rPr lang="es-ES" sz="1200" b="0" i="0" dirty="0" err="1">
                <a:solidFill>
                  <a:srgbClr val="79C0FF"/>
                </a:solidFill>
                <a:effectLst/>
                <a:latin typeface="ui-monospace"/>
              </a:rPr>
              <a:t>th:</a:t>
            </a:r>
            <a:r>
              <a:rPr lang="es-ES" sz="1200" dirty="0" err="1">
                <a:solidFill>
                  <a:srgbClr val="79C0FF"/>
                </a:solidFill>
                <a:latin typeface="ui-monospace"/>
              </a:rPr>
              <a:t>insert</a:t>
            </a:r>
            <a:r>
              <a:rPr lang="es-ES" sz="1200" b="0" i="0" dirty="0">
                <a:solidFill>
                  <a:srgbClr val="C9D1D9"/>
                </a:solidFill>
                <a:effectLst/>
                <a:latin typeface="ui-monospace"/>
              </a:rPr>
              <a:t>=</a:t>
            </a:r>
            <a:r>
              <a:rPr lang="es-ES" sz="1200" b="0" i="0" dirty="0">
                <a:solidFill>
                  <a:srgbClr val="A5D6FF"/>
                </a:solidFill>
                <a:effectLst/>
                <a:latin typeface="ui-monospace"/>
              </a:rPr>
              <a:t>"ruta/al/fragmento :: cabecera"</a:t>
            </a:r>
            <a:r>
              <a:rPr lang="es-ES" sz="1200" b="0" i="0" dirty="0">
                <a:solidFill>
                  <a:srgbClr val="C9D1D9"/>
                </a:solidFill>
                <a:effectLst/>
                <a:latin typeface="ui-monospace"/>
              </a:rPr>
              <a:t>&gt;&lt;/</a:t>
            </a:r>
            <a:r>
              <a:rPr lang="es-ES" sz="1200" b="0" i="0" dirty="0" err="1">
                <a:solidFill>
                  <a:srgbClr val="7EE787"/>
                </a:solidFill>
                <a:effectLst/>
                <a:latin typeface="ui-monospace"/>
              </a:rPr>
              <a:t>div</a:t>
            </a:r>
            <a:r>
              <a:rPr lang="es-ES" sz="1200" b="0" i="0" dirty="0">
                <a:solidFill>
                  <a:srgbClr val="C9D1D9"/>
                </a:solidFill>
                <a:effectLst/>
                <a:latin typeface="ui-monospace"/>
              </a:rPr>
              <a:t>&gt;</a:t>
            </a:r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3: </a:t>
            </a:r>
            <a:r>
              <a:rPr lang="es-ES" sz="18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DemoMVCII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3EAE364-74EC-73BE-7D31-40EE1D20C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0736" y="658450"/>
            <a:ext cx="4318814" cy="145344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713DE8E-BF6B-B822-A61E-8E6F8FF17F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0736" y="2189080"/>
            <a:ext cx="4867747" cy="43214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32438DD-DD1A-1CE3-8D6D-5140F13C63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0443" y="2681676"/>
            <a:ext cx="4686954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03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CONSTRUYENDO CON THYMELEAF y PLANTILLAS CSS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152125" y="1869681"/>
            <a:ext cx="90799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Cambiarlo en las dos vistas realizadas anteriormente. 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login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y menú.html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Vamos a darle forma a nuestra aplicación:</a:t>
            </a: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Incluimos también un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Footer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como pie de Pagina de la aplicación:</a:t>
            </a: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3: </a:t>
            </a:r>
            <a:r>
              <a:rPr lang="es-ES" sz="18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DemoMVCII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6ED86B6-9481-5C39-97AA-27950A8C5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2099" y="3295632"/>
            <a:ext cx="7983064" cy="147658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4AC9C0C-D773-D1A5-3CAF-0A976D3A5E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2099" y="4924435"/>
            <a:ext cx="4953691" cy="135273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3D8EA23-AE12-C430-8698-F06B3DE88B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6386" y="763149"/>
            <a:ext cx="5661864" cy="125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7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CONSTRUYENDO CON THYMELEAF y PLANTILLAS CSS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3: </a:t>
            </a:r>
            <a:r>
              <a:rPr lang="es-ES" sz="18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DemoMVCII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B55395C-1E46-7D7B-A131-18924C3DA0BA}"/>
              </a:ext>
            </a:extLst>
          </p:cNvPr>
          <p:cNvSpPr txBox="1"/>
          <p:nvPr/>
        </p:nvSpPr>
        <p:spPr>
          <a:xfrm>
            <a:off x="1136118" y="1951312"/>
            <a:ext cx="9079954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3: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DemoMVCII</a:t>
            </a: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Una vez visto el paso a paso. 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Ejercicio.</a:t>
            </a: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Generar un aplicación Web en Spring donde podéis escoger la temática que vosotros queráis</a:t>
            </a: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Para este ejercicio: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Añadir los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Fragments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 de Cabecera y de pie. Podéis usar Bootstrap  para las dos vistas tanto la de menú como la de cabecera. 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Podéis seguir las explicaciones realizadas.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Podéis utilizar el PowerPoint.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449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1576</TotalTime>
  <Words>2603</Words>
  <Application>Microsoft Office PowerPoint</Application>
  <PresentationFormat>Panorámica</PresentationFormat>
  <Paragraphs>834</Paragraphs>
  <Slides>25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3" baseType="lpstr">
      <vt:lpstr>Arial</vt:lpstr>
      <vt:lpstr>Calibri</vt:lpstr>
      <vt:lpstr>Century Gothic</vt:lpstr>
      <vt:lpstr>Consolas</vt:lpstr>
      <vt:lpstr>Raleway</vt:lpstr>
      <vt:lpstr>Titillium Web</vt:lpstr>
      <vt:lpstr>ui-monospace</vt:lpstr>
      <vt:lpstr>Malla</vt:lpstr>
      <vt:lpstr> CURSO FORMACION EN spring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INTELIGENCIA ARTIFICIAL</dc:title>
  <dc:creator>Antonio Miguel Pardo Ruiz</dc:creator>
  <cp:lastModifiedBy>Antonio Miguel Pardo Ruiz</cp:lastModifiedBy>
  <cp:revision>102</cp:revision>
  <dcterms:created xsi:type="dcterms:W3CDTF">2023-10-19T16:07:48Z</dcterms:created>
  <dcterms:modified xsi:type="dcterms:W3CDTF">2024-01-16T10:04:00Z</dcterms:modified>
</cp:coreProperties>
</file>