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2"/>
  </p:notesMasterIdLst>
  <p:sldIdLst>
    <p:sldId id="256" r:id="rId2"/>
    <p:sldId id="271" r:id="rId3"/>
    <p:sldId id="273" r:id="rId4"/>
    <p:sldId id="257" r:id="rId5"/>
    <p:sldId id="285" r:id="rId6"/>
    <p:sldId id="286" r:id="rId7"/>
    <p:sldId id="276" r:id="rId8"/>
    <p:sldId id="279" r:id="rId9"/>
    <p:sldId id="280" r:id="rId10"/>
    <p:sldId id="274" r:id="rId11"/>
    <p:sldId id="259" r:id="rId12"/>
    <p:sldId id="283" r:id="rId13"/>
    <p:sldId id="268" r:id="rId14"/>
    <p:sldId id="281" r:id="rId15"/>
    <p:sldId id="282" r:id="rId16"/>
    <p:sldId id="275" r:id="rId17"/>
    <p:sldId id="284" r:id="rId18"/>
    <p:sldId id="269" r:id="rId19"/>
    <p:sldId id="260" r:id="rId20"/>
    <p:sldId id="266"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85"/>
            <p14:sldId id="286"/>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4859"/>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29200" cy="529200"/>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r>
              <a:rPr lang="en" sz="1100" dirty="0"/>
              <a:t>(Local?)</a:t>
            </a:r>
            <a:endParaRPr sz="1200"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198250" y="1749412"/>
            <a:ext cx="458469" cy="591941"/>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373031" y="1906882"/>
            <a:ext cx="490956" cy="54567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382117" y="3376055"/>
            <a:ext cx="558333" cy="51012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160975" y="3349191"/>
            <a:ext cx="547426" cy="585560"/>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341630" y="4878950"/>
            <a:ext cx="636300" cy="616931"/>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dirty="0"/>
              <a:t>SQLite</a:t>
            </a:r>
            <a:endParaRPr lang="en-NL" dirty="0"/>
          </a:p>
        </p:txBody>
      </p:sp>
      <p:sp>
        <p:nvSpPr>
          <p:cNvPr id="69" name="TextBox 68">
            <a:extLst>
              <a:ext uri="{FF2B5EF4-FFF2-40B4-BE49-F238E27FC236}">
                <a16:creationId xmlns:a16="http://schemas.microsoft.com/office/drawing/2014/main" id="{D47EF3C0-2C79-7C81-BCCB-6129C043FDAB}"/>
              </a:ext>
            </a:extLst>
          </p:cNvPr>
          <p:cNvSpPr txBox="1"/>
          <p:nvPr/>
        </p:nvSpPr>
        <p:spPr>
          <a:xfrm>
            <a:off x="5403273" y="554182"/>
            <a:ext cx="5789405" cy="369332"/>
          </a:xfrm>
          <a:prstGeom prst="rect">
            <a:avLst/>
          </a:prstGeom>
          <a:noFill/>
        </p:spPr>
        <p:txBody>
          <a:bodyPr wrap="none" rtlCol="0">
            <a:spAutoFit/>
          </a:bodyPr>
          <a:lstStyle/>
          <a:p>
            <a:r>
              <a:rPr lang="en-NL" dirty="0"/>
              <a:t>(maybe instead of the name sql and lite the images/logos? )</a:t>
            </a:r>
          </a:p>
        </p:txBody>
      </p:sp>
    </p:spTree>
    <p:extLst>
      <p:ext uri="{BB962C8B-B14F-4D97-AF65-F5344CB8AC3E}">
        <p14:creationId xmlns:p14="http://schemas.microsoft.com/office/powerpoint/2010/main" val="397973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dirty="0"/>
              <a:t>Principles of SQLite – Serverless &amp; Cross-Platform</a:t>
            </a:r>
            <a:br>
              <a:rPr lang="en-GB" b="1" dirty="0"/>
            </a:br>
            <a:endParaRPr lang="en-GB" b="1"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dirty="0"/>
              <a:t>Principles of SQLite – Transactional (ACID)</a:t>
            </a:r>
            <a:br>
              <a:rPr lang="en-GB" b="1" dirty="0"/>
            </a:br>
            <a:endParaRPr lang="en-GB" b="1" dirty="0"/>
          </a:p>
        </p:txBody>
      </p:sp>
      <p:graphicFrame>
        <p:nvGraphicFramePr>
          <p:cNvPr id="4" name="Table 4">
            <a:extLst>
              <a:ext uri="{FF2B5EF4-FFF2-40B4-BE49-F238E27FC236}">
                <a16:creationId xmlns:a16="http://schemas.microsoft.com/office/drawing/2014/main" id="{C62F4A13-750F-1C83-86CF-43F18F91742B}"/>
              </a:ext>
            </a:extLst>
          </p:cNvPr>
          <p:cNvGraphicFramePr>
            <a:graphicFrameLocks noGrp="1"/>
          </p:cNvGraphicFramePr>
          <p:nvPr>
            <p:extLst>
              <p:ext uri="{D42A27DB-BD31-4B8C-83A1-F6EECF244321}">
                <p14:modId xmlns:p14="http://schemas.microsoft.com/office/powerpoint/2010/main" val="3266540270"/>
              </p:ext>
            </p:extLst>
          </p:nvPr>
        </p:nvGraphicFramePr>
        <p:xfrm>
          <a:off x="2032000" y="1496779"/>
          <a:ext cx="8128000" cy="11887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3857968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b="1" kern="1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 transactional database is one in which all changes and queries appear to be Atomic, Consistent, Isolated, and Durable.</a:t>
                      </a:r>
                      <a:endParaRPr lang="en-NL"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50677228"/>
                  </a:ext>
                </a:extLst>
              </a:tr>
            </a:tbl>
          </a:graphicData>
        </a:graphic>
      </p:graphicFrame>
      <p:sp>
        <p:nvSpPr>
          <p:cNvPr id="22" name="Google Shape;330;p23">
            <a:extLst>
              <a:ext uri="{FF2B5EF4-FFF2-40B4-BE49-F238E27FC236}">
                <a16:creationId xmlns:a16="http://schemas.microsoft.com/office/drawing/2014/main" id="{17884313-5109-39FF-B44C-29CF58EA3DA0}"/>
              </a:ext>
            </a:extLst>
          </p:cNvPr>
          <p:cNvSpPr/>
          <p:nvPr/>
        </p:nvSpPr>
        <p:spPr>
          <a:xfrm rot="5400000">
            <a:off x="3548305" y="3684113"/>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p23">
            <a:extLst>
              <a:ext uri="{FF2B5EF4-FFF2-40B4-BE49-F238E27FC236}">
                <a16:creationId xmlns:a16="http://schemas.microsoft.com/office/drawing/2014/main" id="{A86D21A8-5CBC-4B90-C87E-803A19798FF8}"/>
              </a:ext>
            </a:extLst>
          </p:cNvPr>
          <p:cNvSpPr/>
          <p:nvPr/>
        </p:nvSpPr>
        <p:spPr>
          <a:xfrm rot="5400000">
            <a:off x="3548305" y="237767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DC020641-55E4-548E-5348-FA40D1D8DEB3}"/>
              </a:ext>
            </a:extLst>
          </p:cNvPr>
          <p:cNvSpPr/>
          <p:nvPr/>
        </p:nvSpPr>
        <p:spPr>
          <a:xfrm rot="-5400000">
            <a:off x="1452500" y="4265518"/>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6;p23">
            <a:extLst>
              <a:ext uri="{FF2B5EF4-FFF2-40B4-BE49-F238E27FC236}">
                <a16:creationId xmlns:a16="http://schemas.microsoft.com/office/drawing/2014/main" id="{5DE35B61-B4EE-E35C-563C-377DE1EA7544}"/>
              </a:ext>
            </a:extLst>
          </p:cNvPr>
          <p:cNvSpPr/>
          <p:nvPr/>
        </p:nvSpPr>
        <p:spPr>
          <a:xfrm rot="-5400000">
            <a:off x="1452500" y="295908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3;p23">
            <a:extLst>
              <a:ext uri="{FF2B5EF4-FFF2-40B4-BE49-F238E27FC236}">
                <a16:creationId xmlns:a16="http://schemas.microsoft.com/office/drawing/2014/main" id="{14155A06-4515-7489-21E6-77BCAE062176}"/>
              </a:ext>
            </a:extLst>
          </p:cNvPr>
          <p:cNvSpPr txBox="1"/>
          <p:nvPr/>
        </p:nvSpPr>
        <p:spPr>
          <a:xfrm flipH="1">
            <a:off x="2695447" y="3403380"/>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All </a:t>
            </a:r>
            <a:r>
              <a:rPr lang="en-US" sz="1200" dirty="0">
                <a:solidFill>
                  <a:srgbClr val="000000"/>
                </a:solidFill>
                <a:latin typeface="Roboto"/>
                <a:ea typeface="Roboto"/>
                <a:cs typeface="Roboto"/>
                <a:sym typeface="Wingdings" pitchFamily="2" charset="2"/>
              </a:rPr>
              <a:t>changes to data are performed together, either all succeed, or all fail  “All or nothing”</a:t>
            </a:r>
            <a:r>
              <a:rPr lang="en-US" sz="1200" dirty="0">
                <a:solidFill>
                  <a:srgbClr val="000000"/>
                </a:solidFill>
                <a:latin typeface="Roboto"/>
                <a:ea typeface="Roboto"/>
                <a:cs typeface="Roboto"/>
                <a:sym typeface="Roboto"/>
              </a:rPr>
              <a:t> </a:t>
            </a:r>
          </a:p>
        </p:txBody>
      </p:sp>
      <p:sp>
        <p:nvSpPr>
          <p:cNvPr id="27" name="Google Shape;354;p23">
            <a:extLst>
              <a:ext uri="{FF2B5EF4-FFF2-40B4-BE49-F238E27FC236}">
                <a16:creationId xmlns:a16="http://schemas.microsoft.com/office/drawing/2014/main" id="{ADAE06D8-793D-732F-96F8-79FD3F0E9D53}"/>
              </a:ext>
            </a:extLst>
          </p:cNvPr>
          <p:cNvSpPr txBox="1"/>
          <p:nvPr/>
        </p:nvSpPr>
        <p:spPr>
          <a:xfrm flipH="1">
            <a:off x="2695448" y="4709836"/>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US" sz="1200" dirty="0">
                <a:solidFill>
                  <a:srgbClr val="000000"/>
                </a:solidFill>
                <a:latin typeface="Roboto"/>
                <a:ea typeface="Roboto"/>
                <a:cs typeface="Roboto"/>
                <a:sym typeface="Roboto"/>
              </a:rPr>
              <a:t>Ensures concurrent transactions do not interfere, but appear to be executing in isolation</a:t>
            </a:r>
          </a:p>
        </p:txBody>
      </p:sp>
      <p:sp>
        <p:nvSpPr>
          <p:cNvPr id="28" name="Google Shape;358;p23">
            <a:extLst>
              <a:ext uri="{FF2B5EF4-FFF2-40B4-BE49-F238E27FC236}">
                <a16:creationId xmlns:a16="http://schemas.microsoft.com/office/drawing/2014/main" id="{F924F76E-FCA4-D4E4-F6D4-73047E0B1E02}"/>
              </a:ext>
            </a:extLst>
          </p:cNvPr>
          <p:cNvSpPr txBox="1"/>
          <p:nvPr/>
        </p:nvSpPr>
        <p:spPr>
          <a:xfrm>
            <a:off x="1251275" y="4852534"/>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Isolated</a:t>
            </a:r>
            <a:endParaRPr b="1" dirty="0">
              <a:solidFill>
                <a:schemeClr val="lt1"/>
              </a:solidFill>
              <a:latin typeface="Fira Sans"/>
              <a:ea typeface="Fira Sans"/>
              <a:cs typeface="Fira Sans"/>
              <a:sym typeface="Fira Sans"/>
            </a:endParaRPr>
          </a:p>
        </p:txBody>
      </p:sp>
      <p:sp>
        <p:nvSpPr>
          <p:cNvPr id="29" name="Google Shape;360;p23">
            <a:extLst>
              <a:ext uri="{FF2B5EF4-FFF2-40B4-BE49-F238E27FC236}">
                <a16:creationId xmlns:a16="http://schemas.microsoft.com/office/drawing/2014/main" id="{B92DE8EC-5AC5-C895-7CAE-7EADA0717337}"/>
              </a:ext>
            </a:extLst>
          </p:cNvPr>
          <p:cNvSpPr txBox="1"/>
          <p:nvPr/>
        </p:nvSpPr>
        <p:spPr>
          <a:xfrm>
            <a:off x="1251275" y="3542208"/>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Atomic</a:t>
            </a:r>
            <a:endParaRPr b="1" dirty="0">
              <a:solidFill>
                <a:schemeClr val="lt1"/>
              </a:solidFill>
              <a:latin typeface="Fira Sans"/>
              <a:ea typeface="Fira Sans"/>
              <a:cs typeface="Fira Sans"/>
              <a:sym typeface="Fira Sans"/>
            </a:endParaRPr>
          </a:p>
        </p:txBody>
      </p:sp>
      <p:sp>
        <p:nvSpPr>
          <p:cNvPr id="30" name="Google Shape;330;p23">
            <a:extLst>
              <a:ext uri="{FF2B5EF4-FFF2-40B4-BE49-F238E27FC236}">
                <a16:creationId xmlns:a16="http://schemas.microsoft.com/office/drawing/2014/main" id="{0AFFDD54-4AF0-2058-8994-2B2DE936E047}"/>
              </a:ext>
            </a:extLst>
          </p:cNvPr>
          <p:cNvSpPr/>
          <p:nvPr/>
        </p:nvSpPr>
        <p:spPr>
          <a:xfrm rot="5400000">
            <a:off x="9198008" y="3693855"/>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3">
            <a:extLst>
              <a:ext uri="{FF2B5EF4-FFF2-40B4-BE49-F238E27FC236}">
                <a16:creationId xmlns:a16="http://schemas.microsoft.com/office/drawing/2014/main" id="{5D5BE181-3D4D-EE7F-5832-CA28405ED15F}"/>
              </a:ext>
            </a:extLst>
          </p:cNvPr>
          <p:cNvSpPr/>
          <p:nvPr/>
        </p:nvSpPr>
        <p:spPr>
          <a:xfrm rot="5400000">
            <a:off x="9198008" y="239275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p23">
            <a:extLst>
              <a:ext uri="{FF2B5EF4-FFF2-40B4-BE49-F238E27FC236}">
                <a16:creationId xmlns:a16="http://schemas.microsoft.com/office/drawing/2014/main" id="{1763E5B1-C8A0-1BAB-E7B9-F9587EB41364}"/>
              </a:ext>
            </a:extLst>
          </p:cNvPr>
          <p:cNvSpPr/>
          <p:nvPr/>
        </p:nvSpPr>
        <p:spPr>
          <a:xfrm rot="-5400000">
            <a:off x="7102203" y="4275260"/>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3">
            <a:extLst>
              <a:ext uri="{FF2B5EF4-FFF2-40B4-BE49-F238E27FC236}">
                <a16:creationId xmlns:a16="http://schemas.microsoft.com/office/drawing/2014/main" id="{02F72C62-4CED-6CD0-47A7-7C0F6CB1709F}"/>
              </a:ext>
            </a:extLst>
          </p:cNvPr>
          <p:cNvSpPr/>
          <p:nvPr/>
        </p:nvSpPr>
        <p:spPr>
          <a:xfrm rot="-5400000">
            <a:off x="7102203" y="297416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3;p23">
            <a:extLst>
              <a:ext uri="{FF2B5EF4-FFF2-40B4-BE49-F238E27FC236}">
                <a16:creationId xmlns:a16="http://schemas.microsoft.com/office/drawing/2014/main" id="{09FF3A0A-9F40-B2C4-8A0C-53A5FA5DDAA9}"/>
              </a:ext>
            </a:extLst>
          </p:cNvPr>
          <p:cNvSpPr txBox="1"/>
          <p:nvPr/>
        </p:nvSpPr>
        <p:spPr>
          <a:xfrm flipH="1">
            <a:off x="8345151" y="341846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Data is in a consistent state at the beginning and end of a transaction</a:t>
            </a:r>
          </a:p>
        </p:txBody>
      </p:sp>
      <p:sp>
        <p:nvSpPr>
          <p:cNvPr id="35" name="Google Shape;354;p23">
            <a:extLst>
              <a:ext uri="{FF2B5EF4-FFF2-40B4-BE49-F238E27FC236}">
                <a16:creationId xmlns:a16="http://schemas.microsoft.com/office/drawing/2014/main" id="{35E47495-4DC4-ED92-4B98-CF5E481920E2}"/>
              </a:ext>
            </a:extLst>
          </p:cNvPr>
          <p:cNvSpPr txBox="1"/>
          <p:nvPr/>
        </p:nvSpPr>
        <p:spPr>
          <a:xfrm flipH="1">
            <a:off x="8345151" y="4719578"/>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latin typeface="Roboto" panose="02000000000000000000" pitchFamily="2" charset="0"/>
                <a:ea typeface="Roboto" panose="02000000000000000000" pitchFamily="2" charset="0"/>
                <a:cs typeface="Roboto" panose="02000000000000000000" pitchFamily="2" charset="0"/>
                <a:sym typeface="Roboto"/>
              </a:rPr>
              <a:t>Ensures changes made to data persist, even after system failure</a:t>
            </a:r>
          </a:p>
        </p:txBody>
      </p:sp>
      <p:sp>
        <p:nvSpPr>
          <p:cNvPr id="36" name="Google Shape;358;p23">
            <a:extLst>
              <a:ext uri="{FF2B5EF4-FFF2-40B4-BE49-F238E27FC236}">
                <a16:creationId xmlns:a16="http://schemas.microsoft.com/office/drawing/2014/main" id="{5F0AED1C-BF2E-D20A-2BE1-E31927A8894F}"/>
              </a:ext>
            </a:extLst>
          </p:cNvPr>
          <p:cNvSpPr txBox="1"/>
          <p:nvPr/>
        </p:nvSpPr>
        <p:spPr>
          <a:xfrm>
            <a:off x="6909669" y="4865121"/>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Durable</a:t>
            </a:r>
            <a:endParaRPr b="1" dirty="0">
              <a:solidFill>
                <a:schemeClr val="lt1"/>
              </a:solidFill>
              <a:latin typeface="Fira Sans"/>
              <a:ea typeface="Fira Sans"/>
              <a:cs typeface="Fira Sans"/>
              <a:sym typeface="Fira Sans"/>
            </a:endParaRPr>
          </a:p>
        </p:txBody>
      </p:sp>
      <p:sp>
        <p:nvSpPr>
          <p:cNvPr id="37" name="Google Shape;360;p23">
            <a:extLst>
              <a:ext uri="{FF2B5EF4-FFF2-40B4-BE49-F238E27FC236}">
                <a16:creationId xmlns:a16="http://schemas.microsoft.com/office/drawing/2014/main" id="{7BCB47E6-32B0-70A2-CA53-80E3781A3A4A}"/>
              </a:ext>
            </a:extLst>
          </p:cNvPr>
          <p:cNvSpPr txBox="1"/>
          <p:nvPr/>
        </p:nvSpPr>
        <p:spPr>
          <a:xfrm>
            <a:off x="6909669" y="356851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Consistent</a:t>
            </a:r>
            <a:endParaRPr b="1" dirty="0">
              <a:solidFill>
                <a:schemeClr val="lt1"/>
              </a:solidFill>
              <a:latin typeface="Fira Sans"/>
              <a:ea typeface="Fira Sans"/>
              <a:cs typeface="Fira Sans"/>
              <a:sym typeface="Fira Sans"/>
            </a:endParaRPr>
          </a:p>
        </p:txBody>
      </p:sp>
    </p:spTree>
    <p:extLst>
      <p:ext uri="{BB962C8B-B14F-4D97-AF65-F5344CB8AC3E}">
        <p14:creationId xmlns:p14="http://schemas.microsoft.com/office/powerpoint/2010/main" val="242993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9185</TotalTime>
  <Words>1466</Words>
  <Application>Microsoft Macintosh PowerPoint</Application>
  <PresentationFormat>Widescreen</PresentationFormat>
  <Paragraphs>188</Paragraphs>
  <Slides>20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SQLite Principles</vt:lpstr>
      <vt:lpstr>Principles of SQLite – Serverless &amp; Cross-Platform </vt:lpstr>
      <vt:lpstr>Principles of SQLite – Transactional (ACID)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Serverless(Local?)</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183</cp:revision>
  <dcterms:created xsi:type="dcterms:W3CDTF">2023-03-07T14:58:17Z</dcterms:created>
  <dcterms:modified xsi:type="dcterms:W3CDTF">2023-05-03T06:53:37Z</dcterms:modified>
</cp:coreProperties>
</file>